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pPr algn="ctr"/>
            <a:r>
              <a:rPr lang="en-GB" altLang="en-US" b="1"/>
              <a:t>Unlocking the Power of Data Science: Applications, Impact, and Future Trends</a:t>
            </a:r>
            <a:endParaRPr lang="en-GB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5638165"/>
            <a:ext cx="5869305" cy="662305"/>
          </a:xfrm>
        </p:spPr>
        <p:txBody>
          <a:bodyPr/>
          <a:p>
            <a:r>
              <a:rPr lang="en-GB" altLang="en-US" sz="2000">
                <a:solidFill>
                  <a:schemeClr val="bg1"/>
                </a:solidFill>
              </a:rPr>
              <a:t>By: Eng Kondwani Nyirenda</a:t>
            </a:r>
            <a:endParaRPr lang="en-GB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Tools in Data Science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2800">
                <a:sym typeface="+mn-ea"/>
              </a:rPr>
              <a:t>   TensorFlow</a:t>
            </a:r>
            <a:endParaRPr lang="en-GB" altLang="en-US" sz="2800"/>
          </a:p>
          <a:p>
            <a:r>
              <a:rPr lang="en-GB" altLang="en-US" sz="2800">
                <a:sym typeface="+mn-ea"/>
              </a:rPr>
              <a:t>   PyTorch</a:t>
            </a:r>
            <a:endParaRPr lang="en-GB" altLang="en-US" sz="2800"/>
          </a:p>
          <a:p>
            <a:r>
              <a:rPr lang="en-GB" altLang="en-US" sz="2800">
                <a:sym typeface="+mn-ea"/>
              </a:rPr>
              <a:t>   Pandas</a:t>
            </a:r>
            <a:endParaRPr lang="en-GB" altLang="en-US" sz="2800"/>
          </a:p>
          <a:p>
            <a:r>
              <a:rPr lang="en-GB" altLang="en-US" sz="2800">
                <a:sym typeface="+mn-ea"/>
              </a:rPr>
              <a:t>   NumPy</a:t>
            </a:r>
            <a:endParaRPr lang="en-GB" altLang="en-US" sz="2800"/>
          </a:p>
          <a:p>
            <a:r>
              <a:rPr lang="en-GB" altLang="en-US" sz="2800">
                <a:sym typeface="+mn-ea"/>
              </a:rPr>
              <a:t>   SciPy</a:t>
            </a:r>
            <a:endParaRPr lang="en-GB" altLang="en-US" sz="2800">
              <a:sym typeface="+mn-ea"/>
            </a:endParaRPr>
          </a:p>
          <a:p>
            <a:r>
              <a:rPr lang="en-GB" altLang="en-US" sz="2800">
                <a:sym typeface="+mn-ea"/>
              </a:rPr>
              <a:t>  MatplotLib</a:t>
            </a:r>
            <a:endParaRPr lang="en-GB" altLang="en-US" sz="2800"/>
          </a:p>
          <a:p>
            <a:endParaRPr lang="en-GB" altLang="en-US" sz="2800"/>
          </a:p>
        </p:txBody>
      </p:sp>
      <p:pic>
        <p:nvPicPr>
          <p:cNvPr id="4" name="Picture 3" descr="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245" y="1563370"/>
            <a:ext cx="2143125" cy="2143125"/>
          </a:xfrm>
          <a:prstGeom prst="rect">
            <a:avLst/>
          </a:prstGeom>
        </p:spPr>
      </p:pic>
      <p:pic>
        <p:nvPicPr>
          <p:cNvPr id="5" name="Picture 4" descr="tensorfl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890010"/>
            <a:ext cx="1905000" cy="1905000"/>
          </a:xfrm>
          <a:prstGeom prst="rect">
            <a:avLst/>
          </a:prstGeom>
        </p:spPr>
      </p:pic>
      <p:pic>
        <p:nvPicPr>
          <p:cNvPr id="6" name="Picture 5" descr="pand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030" y="4718685"/>
            <a:ext cx="33623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ym typeface="+mn-ea"/>
              </a:rPr>
              <a:t>Challenges in Implementing Data Science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2400"/>
              <a:t>   Data Quality and Integration</a:t>
            </a:r>
            <a:endParaRPr lang="en-GB" altLang="en-US" sz="2400"/>
          </a:p>
          <a:p>
            <a:r>
              <a:rPr lang="en-GB" altLang="en-US" sz="2400"/>
              <a:t>   Talent Shortage</a:t>
            </a:r>
            <a:endParaRPr lang="en-GB" altLang="en-US" sz="2400"/>
          </a:p>
          <a:p>
            <a:r>
              <a:rPr lang="en-GB" altLang="en-US" sz="2400"/>
              <a:t>   Ethical Considerations</a:t>
            </a:r>
            <a:endParaRPr lang="en-GB" altLang="en-US" sz="2400"/>
          </a:p>
        </p:txBody>
      </p:sp>
      <p:pic>
        <p:nvPicPr>
          <p:cNvPr id="4" name="Picture 3" descr="big-data-challenges-mc-slide1"/>
          <p:cNvPicPr>
            <a:picLocks noChangeAspect="1"/>
          </p:cNvPicPr>
          <p:nvPr/>
        </p:nvPicPr>
        <p:blipFill>
          <a:blip r:embed="rId1"/>
          <a:srcRect l="8796" t="12963" r="11111" b="3074"/>
          <a:stretch>
            <a:fillRect/>
          </a:stretch>
        </p:blipFill>
        <p:spPr>
          <a:xfrm>
            <a:off x="5290820" y="993140"/>
            <a:ext cx="6761480" cy="5015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Conclusion and Future Trends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2400"/>
              <a:t>   Future Trends in Data Science e.g Chat GPT</a:t>
            </a:r>
            <a:endParaRPr lang="en-GB" altLang="en-US" sz="2400"/>
          </a:p>
          <a:p>
            <a:r>
              <a:rPr lang="en-GB" altLang="en-US" sz="2400"/>
              <a:t>   The Importance of Continuous Learning</a:t>
            </a:r>
            <a:endParaRPr lang="en-GB" altLang="en-US" sz="2400"/>
          </a:p>
        </p:txBody>
      </p:sp>
      <p:pic>
        <p:nvPicPr>
          <p:cNvPr id="4" name="Picture 3" descr="chatg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3747770"/>
            <a:ext cx="2943225" cy="1552575"/>
          </a:xfrm>
          <a:prstGeom prst="rect">
            <a:avLst/>
          </a:prstGeom>
        </p:spPr>
      </p:pic>
      <p:pic>
        <p:nvPicPr>
          <p:cNvPr id="5" name="Picture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128520"/>
            <a:ext cx="4707890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Resources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210"/>
            <a:ext cx="10515600" cy="4624070"/>
          </a:xfrm>
        </p:spPr>
        <p:txBody>
          <a:bodyPr>
            <a:normAutofit/>
          </a:bodyPr>
          <a:p>
            <a:r>
              <a:rPr lang="en-GB" altLang="en-US" sz="2400"/>
              <a:t>Recommended Books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1. Python Data Science Handbook by Jake VanderPlas 2016 edition</a:t>
            </a:r>
            <a:endParaRPr lang="en-GB" altLang="en-US" sz="2400"/>
          </a:p>
          <a:p>
            <a:r>
              <a:rPr lang="en-GB" altLang="en-US" sz="2400"/>
              <a:t>Online Courses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1. Great Learning 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2. Li - Academy 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3. Course Era</a:t>
            </a:r>
            <a:endParaRPr lang="en-GB" altLang="en-US" sz="2400"/>
          </a:p>
          <a:p>
            <a:r>
              <a:rPr lang="en-GB" altLang="en-US" sz="2400"/>
              <a:t>Platforms to use 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1. Google Colab 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2. Kaggle.com for datasets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400"/>
              <a:t>3. Github</a:t>
            </a:r>
            <a:endParaRPr lang="en-GB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TABLE OF CONTENT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/>
          <a:p>
            <a:pPr marL="0" indent="0">
              <a:buNone/>
            </a:pPr>
            <a:r>
              <a:rPr lang="en-GB" altLang="en-US" sz="2800"/>
              <a:t>1. Introduction to Data Science</a:t>
            </a: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2. Benefits of Data Science</a:t>
            </a: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3. Industries Leveraging Data Science Skills</a:t>
            </a: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4. Specialized Areas Within Data Science</a:t>
            </a: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5. Tools used Data Science</a:t>
            </a: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6. Challenges in Implementing Data Science</a:t>
            </a: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7. Conclusion and Future Trends</a:t>
            </a:r>
            <a:endParaRPr lang="en-GB" altLang="en-US" sz="2800"/>
          </a:p>
          <a:p>
            <a:pPr marL="0" indent="0">
              <a:buNone/>
            </a:pPr>
            <a:r>
              <a:rPr lang="en-GB" altLang="en-US" sz="2800"/>
              <a:t>8. Resources</a:t>
            </a:r>
            <a:endParaRPr lang="en-GB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Introduction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033010"/>
          </a:xfrm>
        </p:spPr>
        <p:txBody>
          <a:bodyPr/>
          <a:p>
            <a:r>
              <a:rPr lang="en-GB" altLang="en-US" sz="2400"/>
              <a:t>Definition: Data science is the interdisciplinary field that uses scientific methods, processes, algorithms, and systems to extract insights and knowledge from structured and unstructured data.</a:t>
            </a:r>
            <a:endParaRPr lang="en-GB" altLang="en-US" sz="2400"/>
          </a:p>
          <a:p>
            <a:r>
              <a:rPr lang="en-GB" altLang="en-US" sz="2400"/>
              <a:t>Scope: It encompasses a range of techniques such as statistics, machine learning, data analysis, and data visualization.</a:t>
            </a:r>
            <a:endParaRPr lang="en-GB" altLang="en-US" sz="2400"/>
          </a:p>
        </p:txBody>
      </p:sp>
      <p:pic>
        <p:nvPicPr>
          <p:cNvPr id="4" name="Picture 3" descr="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3078480"/>
            <a:ext cx="3327400" cy="2940685"/>
          </a:xfrm>
          <a:prstGeom prst="rect">
            <a:avLst/>
          </a:prstGeom>
        </p:spPr>
      </p:pic>
      <p:pic>
        <p:nvPicPr>
          <p:cNvPr id="5" name="Picture 4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30" y="3078480"/>
            <a:ext cx="3355340" cy="294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Benefits of Data Science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 altLang="en-US" sz="2400"/>
              <a:t>   Informed Decision-Making</a:t>
            </a:r>
            <a:endParaRPr lang="en-GB" altLang="en-US" sz="2400"/>
          </a:p>
          <a:p>
            <a:r>
              <a:rPr lang="en-GB" altLang="en-US" sz="2400"/>
              <a:t>   Predictive Analytics</a:t>
            </a:r>
            <a:endParaRPr lang="en-GB" altLang="en-US" sz="2400"/>
          </a:p>
          <a:p>
            <a:r>
              <a:rPr lang="en-GB" altLang="en-US" sz="2400"/>
              <a:t>   Improved Efficiency</a:t>
            </a:r>
            <a:endParaRPr lang="en-GB" altLang="en-US" sz="2400"/>
          </a:p>
          <a:p>
            <a:r>
              <a:rPr lang="en-GB" altLang="en-US" sz="2400"/>
              <a:t>   Personalization</a:t>
            </a:r>
            <a:endParaRPr lang="en-GB" altLang="en-US" sz="2400"/>
          </a:p>
          <a:p>
            <a:r>
              <a:rPr lang="en-GB" altLang="en-US" sz="2400"/>
              <a:t>   Fraud Detection</a:t>
            </a:r>
            <a:endParaRPr lang="en-GB" altLang="en-US" sz="2400"/>
          </a:p>
          <a:p>
            <a:r>
              <a:rPr lang="en-GB" altLang="en-US" sz="2400"/>
              <a:t>   Healthcare Advancements</a:t>
            </a:r>
            <a:endParaRPr lang="en-GB" altLang="en-US" sz="2400"/>
          </a:p>
          <a:p>
            <a:r>
              <a:rPr lang="en-GB" altLang="en-US" sz="2400"/>
              <a:t>   Enhanced Customer Experience</a:t>
            </a:r>
            <a:endParaRPr lang="en-GB" altLang="en-US" sz="2400"/>
          </a:p>
          <a:p>
            <a:r>
              <a:rPr lang="en-GB" altLang="en-US" sz="2400"/>
              <a:t>   Risk Management</a:t>
            </a:r>
            <a:endParaRPr lang="en-GB" altLang="en-US" sz="2400"/>
          </a:p>
          <a:p>
            <a:r>
              <a:rPr lang="en-GB" altLang="en-US" sz="2400"/>
              <a:t>   Supply Chain Optimization</a:t>
            </a:r>
            <a:endParaRPr lang="en-GB" altLang="en-US" sz="2400"/>
          </a:p>
          <a:p>
            <a:r>
              <a:rPr lang="en-GB" altLang="en-US" sz="2400"/>
              <a:t>   Human Resource Management</a:t>
            </a:r>
            <a:endParaRPr lang="en-GB" altLang="en-US" sz="2400"/>
          </a:p>
        </p:txBody>
      </p:sp>
      <p:pic>
        <p:nvPicPr>
          <p:cNvPr id="4" name="Picture 3" descr="datas"/>
          <p:cNvPicPr>
            <a:picLocks noChangeAspect="1"/>
          </p:cNvPicPr>
          <p:nvPr/>
        </p:nvPicPr>
        <p:blipFill>
          <a:blip r:embed="rId1"/>
          <a:srcRect l="10540" t="4630" r="10951"/>
          <a:stretch>
            <a:fillRect/>
          </a:stretch>
        </p:blipFill>
        <p:spPr>
          <a:xfrm>
            <a:off x="6381115" y="301625"/>
            <a:ext cx="5683885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ym typeface="+mn-ea"/>
              </a:rPr>
              <a:t>Industries Leveraging Data Science Skills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 altLang="en-US" sz="2800"/>
              <a:t>   Finance and Banking</a:t>
            </a:r>
            <a:endParaRPr lang="en-GB" altLang="en-US" sz="2800"/>
          </a:p>
          <a:p>
            <a:r>
              <a:rPr lang="en-GB" altLang="en-US" sz="2800"/>
              <a:t>   Healthcare</a:t>
            </a:r>
            <a:endParaRPr lang="en-GB" altLang="en-US" sz="2800"/>
          </a:p>
          <a:p>
            <a:r>
              <a:rPr lang="en-GB" altLang="en-US" sz="2800"/>
              <a:t>   E-commerce</a:t>
            </a:r>
            <a:endParaRPr lang="en-GB" altLang="en-US" sz="2800"/>
          </a:p>
          <a:p>
            <a:r>
              <a:rPr lang="en-GB" altLang="en-US" sz="2800"/>
              <a:t>   Telecommunications</a:t>
            </a:r>
            <a:endParaRPr lang="en-GB" altLang="en-US" sz="2800"/>
          </a:p>
          <a:p>
            <a:r>
              <a:rPr lang="en-GB" altLang="en-US" sz="2800"/>
              <a:t>   Manufacturing</a:t>
            </a:r>
            <a:endParaRPr lang="en-GB" altLang="en-US" sz="2800"/>
          </a:p>
          <a:p>
            <a:r>
              <a:rPr lang="en-GB" altLang="en-US" sz="2800"/>
              <a:t>   Retail</a:t>
            </a:r>
            <a:endParaRPr lang="en-GB" altLang="en-US" sz="2800"/>
          </a:p>
          <a:p>
            <a:r>
              <a:rPr lang="en-GB" altLang="en-US" sz="2800"/>
              <a:t>   Marketing and Advertising</a:t>
            </a:r>
            <a:endParaRPr lang="en-GB" altLang="en-US" sz="2800"/>
          </a:p>
          <a:p>
            <a:endParaRPr lang="en-GB" altLang="en-US" sz="2800"/>
          </a:p>
        </p:txBody>
      </p:sp>
      <p:pic>
        <p:nvPicPr>
          <p:cNvPr id="4" name="Picture 3" descr="indus"/>
          <p:cNvPicPr>
            <a:picLocks noChangeAspect="1"/>
          </p:cNvPicPr>
          <p:nvPr/>
        </p:nvPicPr>
        <p:blipFill>
          <a:blip r:embed="rId1"/>
          <a:srcRect l="5778" t="29389" r="5056" b="5556"/>
          <a:stretch>
            <a:fillRect/>
          </a:stretch>
        </p:blipFill>
        <p:spPr>
          <a:xfrm>
            <a:off x="5556250" y="1548130"/>
            <a:ext cx="6115050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Industries Leveraging Data Science Skills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2800">
                <a:sym typeface="+mn-ea"/>
              </a:rPr>
              <a:t>   Energy and Utilities</a:t>
            </a:r>
            <a:endParaRPr lang="en-GB" altLang="en-US" sz="2800"/>
          </a:p>
          <a:p>
            <a:r>
              <a:rPr lang="en-GB" altLang="en-US" sz="2800">
                <a:sym typeface="+mn-ea"/>
              </a:rPr>
              <a:t>   Education</a:t>
            </a:r>
            <a:endParaRPr lang="en-GB" altLang="en-US" sz="2800"/>
          </a:p>
          <a:p>
            <a:r>
              <a:rPr lang="en-GB" altLang="en-US" sz="2800">
                <a:sym typeface="+mn-ea"/>
              </a:rPr>
              <a:t>   Government</a:t>
            </a:r>
            <a:endParaRPr lang="en-GB" altLang="en-US" sz="2800"/>
          </a:p>
          <a:p>
            <a:r>
              <a:rPr lang="en-GB" altLang="en-US" sz="2800">
                <a:sym typeface="+mn-ea"/>
              </a:rPr>
              <a:t>   Transportation and Logistics</a:t>
            </a:r>
            <a:endParaRPr lang="en-GB" altLang="en-US" sz="2800"/>
          </a:p>
          <a:p>
            <a:r>
              <a:rPr lang="en-GB" altLang="en-US" sz="2800">
                <a:sym typeface="+mn-ea"/>
              </a:rPr>
              <a:t>   Entertainment and Media</a:t>
            </a:r>
            <a:endParaRPr lang="en-GB" altLang="en-US" sz="2800"/>
          </a:p>
          <a:p>
            <a:endParaRPr lang="en-GB" altLang="en-US" sz="2800"/>
          </a:p>
        </p:txBody>
      </p:sp>
      <p:pic>
        <p:nvPicPr>
          <p:cNvPr id="4" name="Picture 3" descr="indus"/>
          <p:cNvPicPr>
            <a:picLocks noChangeAspect="1"/>
          </p:cNvPicPr>
          <p:nvPr/>
        </p:nvPicPr>
        <p:blipFill>
          <a:blip r:embed="rId1"/>
          <a:srcRect l="5778" t="29389" r="5056" b="5556"/>
          <a:stretch>
            <a:fillRect/>
          </a:stretch>
        </p:blipFill>
        <p:spPr>
          <a:xfrm>
            <a:off x="6206490" y="1174750"/>
            <a:ext cx="5877560" cy="4461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Specialized Areas Within Data Science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 altLang="en-US" sz="2400"/>
              <a:t>   Machine Learning</a:t>
            </a:r>
            <a:endParaRPr lang="en-GB" altLang="en-US" sz="2400"/>
          </a:p>
          <a:p>
            <a:r>
              <a:rPr lang="en-GB" altLang="en-US" sz="2400"/>
              <a:t>   Deep Learning</a:t>
            </a:r>
            <a:endParaRPr lang="en-GB" altLang="en-US" sz="2400"/>
          </a:p>
          <a:p>
            <a:r>
              <a:rPr lang="en-GB" altLang="en-US" sz="2400"/>
              <a:t>   Natural Language Processing (NLP)</a:t>
            </a:r>
            <a:endParaRPr lang="en-GB" altLang="en-US" sz="2400"/>
          </a:p>
          <a:p>
            <a:r>
              <a:rPr lang="en-GB" altLang="en-US" sz="2400"/>
              <a:t>   Computer Vision</a:t>
            </a:r>
            <a:endParaRPr lang="en-GB" altLang="en-US" sz="2400"/>
          </a:p>
          <a:p>
            <a:r>
              <a:rPr lang="en-GB" altLang="en-US" sz="2400"/>
              <a:t>   Big Data Analytics</a:t>
            </a:r>
            <a:endParaRPr lang="en-GB" altLang="en-US" sz="2400"/>
          </a:p>
          <a:p>
            <a:r>
              <a:rPr lang="en-GB" altLang="en-US" sz="2400"/>
              <a:t>   Time Series Analysis</a:t>
            </a:r>
            <a:endParaRPr lang="en-GB" altLang="en-US" sz="2400"/>
          </a:p>
          <a:p>
            <a:endParaRPr lang="en-GB" altLang="en-US" sz="2400"/>
          </a:p>
        </p:txBody>
      </p:sp>
      <p:pic>
        <p:nvPicPr>
          <p:cNvPr id="4" name="Picture 3" descr="Machine-Learning-Deep-Learning"/>
          <p:cNvPicPr>
            <a:picLocks noChangeAspect="1"/>
          </p:cNvPicPr>
          <p:nvPr/>
        </p:nvPicPr>
        <p:blipFill>
          <a:blip r:embed="rId1"/>
          <a:srcRect t="7276" b="6528"/>
          <a:stretch>
            <a:fillRect/>
          </a:stretch>
        </p:blipFill>
        <p:spPr>
          <a:xfrm>
            <a:off x="6380480" y="909955"/>
            <a:ext cx="558927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Specialized Areas Within Data Science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ym typeface="+mn-ea"/>
              </a:rPr>
              <a:t> </a:t>
            </a:r>
            <a:r>
              <a:rPr lang="en-GB" altLang="en-US" sz="2400">
                <a:sym typeface="+mn-ea"/>
              </a:rPr>
              <a:t>  Spatial Data Analysis</a:t>
            </a:r>
            <a:endParaRPr lang="en-GB" altLang="en-US" sz="2400"/>
          </a:p>
          <a:p>
            <a:r>
              <a:rPr lang="en-GB" altLang="en-US" sz="2400">
                <a:sym typeface="+mn-ea"/>
              </a:rPr>
              <a:t>   A/B Testing</a:t>
            </a:r>
            <a:endParaRPr lang="en-GB" altLang="en-US" sz="2400"/>
          </a:p>
          <a:p>
            <a:r>
              <a:rPr lang="en-GB" altLang="en-US" sz="2400">
                <a:sym typeface="+mn-ea"/>
              </a:rPr>
              <a:t>   Data Engineering</a:t>
            </a:r>
            <a:endParaRPr lang="en-GB" altLang="en-US" sz="2400"/>
          </a:p>
          <a:p>
            <a:r>
              <a:rPr lang="en-GB" altLang="en-US" sz="2400">
                <a:sym typeface="+mn-ea"/>
              </a:rPr>
              <a:t>   Data Visualization</a:t>
            </a:r>
            <a:endParaRPr lang="en-GB" altLang="en-US" sz="2400"/>
          </a:p>
          <a:p>
            <a:r>
              <a:rPr lang="en-GB" altLang="en-US" sz="2400">
                <a:sym typeface="+mn-ea"/>
              </a:rPr>
              <a:t>   Quantitative Analytics</a:t>
            </a:r>
            <a:endParaRPr lang="en-GB" altLang="en-US" sz="2400"/>
          </a:p>
          <a:p>
            <a:r>
              <a:rPr lang="en-GB" altLang="en-US" sz="2400">
                <a:sym typeface="+mn-ea"/>
              </a:rPr>
              <a:t>   Ethics and Privacy in Data Science</a:t>
            </a:r>
            <a:endParaRPr lang="en-GB" altLang="en-US" sz="2400"/>
          </a:p>
          <a:p>
            <a:r>
              <a:rPr lang="en-GB" altLang="en-US" sz="2400">
                <a:sym typeface="+mn-ea"/>
              </a:rPr>
              <a:t>   Causal Inference</a:t>
            </a:r>
            <a:endParaRPr lang="en-GB" altLang="en-US" sz="2400"/>
          </a:p>
          <a:p>
            <a:endParaRPr lang="en-GB" altLang="en-US" sz="2400"/>
          </a:p>
        </p:txBody>
      </p:sp>
      <p:pic>
        <p:nvPicPr>
          <p:cNvPr id="4" name="Picture 3" descr="unnam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5385" y="952500"/>
            <a:ext cx="5936615" cy="4984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Tools in Data Science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GB" altLang="en-US" sz="2800"/>
              <a:t>   Excel</a:t>
            </a:r>
            <a:endParaRPr lang="en-GB" altLang="en-US" sz="2800"/>
          </a:p>
          <a:p>
            <a:r>
              <a:rPr lang="en-GB" altLang="en-US" sz="2800"/>
              <a:t>   Python</a:t>
            </a:r>
            <a:endParaRPr lang="en-GB" altLang="en-US" sz="2800"/>
          </a:p>
          <a:p>
            <a:r>
              <a:rPr lang="en-GB" altLang="en-US" sz="2800"/>
              <a:t>   R</a:t>
            </a:r>
            <a:endParaRPr lang="en-GB" altLang="en-US" sz="2800"/>
          </a:p>
          <a:p>
            <a:r>
              <a:rPr lang="en-GB" altLang="en-US" sz="2800"/>
              <a:t>   SQL</a:t>
            </a:r>
            <a:endParaRPr lang="en-GB" altLang="en-US" sz="2800"/>
          </a:p>
          <a:p>
            <a:r>
              <a:rPr lang="en-GB" altLang="en-US" sz="2800"/>
              <a:t>   Jupyter Notebooks</a:t>
            </a:r>
            <a:endParaRPr lang="en-GB" altLang="en-US" sz="2800"/>
          </a:p>
          <a:p>
            <a:r>
              <a:rPr lang="en-GB" altLang="en-US" sz="2800"/>
              <a:t>   Tableau</a:t>
            </a:r>
            <a:endParaRPr lang="en-GB" altLang="en-US" sz="2800"/>
          </a:p>
          <a:p>
            <a:endParaRPr lang="en-GB" altLang="en-US" sz="2800"/>
          </a:p>
        </p:txBody>
      </p:sp>
      <p:pic>
        <p:nvPicPr>
          <p:cNvPr id="5" name="Picture 4" descr="exce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9075" y="1691005"/>
            <a:ext cx="3037840" cy="2825115"/>
          </a:xfrm>
          <a:prstGeom prst="rect">
            <a:avLst/>
          </a:prstGeom>
        </p:spPr>
      </p:pic>
      <p:pic>
        <p:nvPicPr>
          <p:cNvPr id="6" name="Picture 5" descr="jupyter"/>
          <p:cNvPicPr>
            <a:picLocks noChangeAspect="1"/>
          </p:cNvPicPr>
          <p:nvPr/>
        </p:nvPicPr>
        <p:blipFill>
          <a:blip r:embed="rId2"/>
          <a:srcRect t="16217" b="13949"/>
          <a:stretch>
            <a:fillRect/>
          </a:stretch>
        </p:blipFill>
        <p:spPr>
          <a:xfrm>
            <a:off x="9030970" y="4222115"/>
            <a:ext cx="2148840" cy="1955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2236</Words>
  <Application>WPS Presentation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Power of Data Science: Applications, Impact, and Future Trends</dc:title>
  <dc:creator>TAONGA-PATRICIA</dc:creator>
  <cp:lastModifiedBy>kondwani nyirenda</cp:lastModifiedBy>
  <cp:revision>3</cp:revision>
  <dcterms:created xsi:type="dcterms:W3CDTF">2023-11-15T12:03:48Z</dcterms:created>
  <dcterms:modified xsi:type="dcterms:W3CDTF">2023-11-15T13:11:28Z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F5A0AB16CF534B9AB96F2D08A0B9CEA4_11</vt:lpwstr>
  </property>
  <property fmtid="{D5CDD505-2E9C-101B-9397-08002B2CF9AE}" pid="3" name="KSOProductBuildVer">
    <vt:lpwstr>2057-12.2.0.13306</vt:lpwstr>
  </property>
</Properties>
</file>