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68" r:id="rId6"/>
    <p:sldId id="260" r:id="rId7"/>
    <p:sldId id="266" r:id="rId8"/>
    <p:sldId id="267" r:id="rId9"/>
    <p:sldId id="261" r:id="rId10"/>
    <p:sldId id="262" r:id="rId11"/>
    <p:sldId id="265" r:id="rId12"/>
    <p:sldId id="269" r:id="rId13"/>
    <p:sldId id="280" r:id="rId14"/>
    <p:sldId id="270" r:id="rId15"/>
    <p:sldId id="272" r:id="rId16"/>
    <p:sldId id="273" r:id="rId17"/>
    <p:sldId id="279" r:id="rId18"/>
    <p:sldId id="275" r:id="rId19"/>
    <p:sldId id="277" r:id="rId20"/>
    <p:sldId id="276" r:id="rId21"/>
    <p:sldId id="278" r:id="rId22"/>
    <p:sldId id="281"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C413-025C-FD4E-CEF3-801ABA7C8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9AA2D1-4C6C-57AF-658F-61664D3A0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4DEB11-62CB-F6E3-750E-F603A21AE0E0}"/>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553780A4-C6EB-734C-85F3-C19768613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4AF0F-F0C8-C715-86AF-8BFC73FA3DB9}"/>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99448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C7F1-705C-D1B6-5F4A-36CA1BDEDA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79C67-92CB-120E-EE5A-FAD19D383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34D0F-225A-2BB1-9AD8-F968C6BF1835}"/>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9F0AE2CF-6E42-1DBC-1626-F4074766ED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9BDF6-9E14-829D-D42F-2DBC5410270C}"/>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264442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A693B-47D4-C417-240F-A3EDC21050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347E94-2238-842F-8A72-AE1E91731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849F7-6C3F-9AB4-DA63-E76B94702F54}"/>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C14E41E4-A981-E3F9-468C-9A5C27F6B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7BE7A-66AD-F344-696C-A2D4B9200F07}"/>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177297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6A90-02BE-F3DA-8B1E-7A16D8A78F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3D9F1-F1DB-137B-0166-5D2F5B8E2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15BE9-68D9-F9B2-8E35-D5B95F355E6D}"/>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D876D7A6-50B0-9377-AD97-558905397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3A0B0-E49D-5F9F-D531-3C58C0E4ACDC}"/>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89091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3F0-6BF1-E649-446C-AFBA013B4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D6AA9-898D-BE82-C8BD-F960D649D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47E48-94E9-FD0F-D19F-14FD3571C847}"/>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EA746374-1F03-70D3-8847-33A5DAADA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986AB-6715-2CFC-9141-79C12250EE19}"/>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27528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88CE-1F93-7241-5F91-23069F6C9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88CD49-FC8F-E993-1820-14CDD2BD5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37CE6E-D675-6724-E008-4E66A87A6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4AA124-8599-35F0-3619-0D75BEC19701}"/>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6" name="Footer Placeholder 5">
            <a:extLst>
              <a:ext uri="{FF2B5EF4-FFF2-40B4-BE49-F238E27FC236}">
                <a16:creationId xmlns:a16="http://schemas.microsoft.com/office/drawing/2014/main" id="{CCCC5D39-3513-62D9-90B1-8CFFB366C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C6EF8-C6D9-F5D5-6785-6A0477181379}"/>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152969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89BF-0E1C-D11D-329B-5C9F834999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848DC-8228-9005-F15A-FBC88AF0B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7EF38-BEBF-F9D7-6700-2E4D805F6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B32BC1-195B-F416-EDBF-80A6C8D95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D0067-7CEC-6F0D-AE7D-A91E6A90F7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ED9168-A46F-9628-233E-350FCA300999}"/>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8" name="Footer Placeholder 7">
            <a:extLst>
              <a:ext uri="{FF2B5EF4-FFF2-40B4-BE49-F238E27FC236}">
                <a16:creationId xmlns:a16="http://schemas.microsoft.com/office/drawing/2014/main" id="{66CCB709-020D-5315-DBFA-748D5D6BD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28B81F-6A4B-F99B-EA31-081ADF3299DE}"/>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12888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5AB1-F4A0-E5E6-76AF-24CF50A421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23BE65-0ACE-2411-C8E9-E37BE1ABDD65}"/>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4" name="Footer Placeholder 3">
            <a:extLst>
              <a:ext uri="{FF2B5EF4-FFF2-40B4-BE49-F238E27FC236}">
                <a16:creationId xmlns:a16="http://schemas.microsoft.com/office/drawing/2014/main" id="{C4C4AF69-48E3-FFE9-6A48-FD8F7A8209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0F0339-6D83-CFCC-39E2-CF1DE1AF50EE}"/>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346587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B3CF9-B4A9-5B88-EA7E-627414CB6425}"/>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3" name="Footer Placeholder 2">
            <a:extLst>
              <a:ext uri="{FF2B5EF4-FFF2-40B4-BE49-F238E27FC236}">
                <a16:creationId xmlns:a16="http://schemas.microsoft.com/office/drawing/2014/main" id="{EA2396E6-C59D-73FA-5C62-4986575D6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3FF5A7-A62E-897A-330A-FA80726BD0C0}"/>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93799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0AAD-B32C-5F61-8940-DBDB24002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051AF0-81BD-A2F0-9FB8-B0E22B9E3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985283-9A37-7865-2A2B-6C94F2C2A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6B911-9EEE-5528-19D7-E83793F4D841}"/>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6" name="Footer Placeholder 5">
            <a:extLst>
              <a:ext uri="{FF2B5EF4-FFF2-40B4-BE49-F238E27FC236}">
                <a16:creationId xmlns:a16="http://schemas.microsoft.com/office/drawing/2014/main" id="{733ECBE2-922B-5CAF-B0C7-6B0C383BE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9EC54-7B1C-D760-9619-CB95110BCB0A}"/>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171557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52A-4961-30CF-A3D7-5C680CF87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2A87E8-0682-8B1D-1193-22F7DCB5F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AEDEA3-742D-A11A-6E7A-1352491A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DF396-5481-FAD7-2DD5-09DFD9B27609}"/>
              </a:ext>
            </a:extLst>
          </p:cNvPr>
          <p:cNvSpPr>
            <a:spLocks noGrp="1"/>
          </p:cNvSpPr>
          <p:nvPr>
            <p:ph type="dt" sz="half" idx="10"/>
          </p:nvPr>
        </p:nvSpPr>
        <p:spPr/>
        <p:txBody>
          <a:bodyPr/>
          <a:lstStyle/>
          <a:p>
            <a:fld id="{52F6D263-DE3B-46B0-BBFF-22EB2EE12190}" type="datetimeFigureOut">
              <a:rPr lang="en-IN" smtClean="0"/>
              <a:t>06-07-2024</a:t>
            </a:fld>
            <a:endParaRPr lang="en-IN"/>
          </a:p>
        </p:txBody>
      </p:sp>
      <p:sp>
        <p:nvSpPr>
          <p:cNvPr id="6" name="Footer Placeholder 5">
            <a:extLst>
              <a:ext uri="{FF2B5EF4-FFF2-40B4-BE49-F238E27FC236}">
                <a16:creationId xmlns:a16="http://schemas.microsoft.com/office/drawing/2014/main" id="{04D1FA29-C87F-7598-F9B0-A0790992C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40903-9D9C-EE99-2175-C0BA82F3840D}"/>
              </a:ext>
            </a:extLst>
          </p:cNvPr>
          <p:cNvSpPr>
            <a:spLocks noGrp="1"/>
          </p:cNvSpPr>
          <p:nvPr>
            <p:ph type="sldNum" sz="quarter" idx="12"/>
          </p:nvPr>
        </p:nvSpPr>
        <p:spPr/>
        <p:txBody>
          <a:bodyPr/>
          <a:lstStyle/>
          <a:p>
            <a:fld id="{45F32437-2FA9-4B16-B472-3AAEA20BE27B}" type="slidenum">
              <a:rPr lang="en-IN" smtClean="0"/>
              <a:t>‹#›</a:t>
            </a:fld>
            <a:endParaRPr lang="en-IN"/>
          </a:p>
        </p:txBody>
      </p:sp>
    </p:spTree>
    <p:extLst>
      <p:ext uri="{BB962C8B-B14F-4D97-AF65-F5344CB8AC3E}">
        <p14:creationId xmlns:p14="http://schemas.microsoft.com/office/powerpoint/2010/main" val="168810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69881-8207-D8D8-02F2-7DF044AD4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E410D-CA2F-7843-EC52-7B1372BB9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66F04-131D-D674-05C8-E6FAC6FD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6D263-DE3B-46B0-BBFF-22EB2EE12190}" type="datetimeFigureOut">
              <a:rPr lang="en-IN" smtClean="0"/>
              <a:t>06-07-2024</a:t>
            </a:fld>
            <a:endParaRPr lang="en-IN"/>
          </a:p>
        </p:txBody>
      </p:sp>
      <p:sp>
        <p:nvSpPr>
          <p:cNvPr id="5" name="Footer Placeholder 4">
            <a:extLst>
              <a:ext uri="{FF2B5EF4-FFF2-40B4-BE49-F238E27FC236}">
                <a16:creationId xmlns:a16="http://schemas.microsoft.com/office/drawing/2014/main" id="{8C793AA6-E85A-97B3-2D0A-7C2EEA6C2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F2A65F-FEC0-A283-40FF-B27AB9E2E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32437-2FA9-4B16-B472-3AAEA20BE27B}" type="slidenum">
              <a:rPr lang="en-IN" smtClean="0"/>
              <a:t>‹#›</a:t>
            </a:fld>
            <a:endParaRPr lang="en-IN"/>
          </a:p>
        </p:txBody>
      </p:sp>
    </p:spTree>
    <p:extLst>
      <p:ext uri="{BB962C8B-B14F-4D97-AF65-F5344CB8AC3E}">
        <p14:creationId xmlns:p14="http://schemas.microsoft.com/office/powerpoint/2010/main" val="58179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30E2-6C0C-77C7-1078-A72AB3513130}"/>
              </a:ext>
            </a:extLst>
          </p:cNvPr>
          <p:cNvSpPr>
            <a:spLocks noGrp="1"/>
          </p:cNvSpPr>
          <p:nvPr>
            <p:ph type="ctrTitle"/>
          </p:nvPr>
        </p:nvSpPr>
        <p:spPr>
          <a:xfrm>
            <a:off x="1524000" y="1122363"/>
            <a:ext cx="9144000" cy="2055403"/>
          </a:xfrm>
        </p:spPr>
        <p:txBody>
          <a:bodyPr/>
          <a:lstStyle/>
          <a:p>
            <a:r>
              <a:rPr lang="en-US" dirty="0"/>
              <a:t>Group 1</a:t>
            </a:r>
            <a:endParaRPr lang="en-IN" dirty="0"/>
          </a:p>
        </p:txBody>
      </p:sp>
      <p:sp>
        <p:nvSpPr>
          <p:cNvPr id="3" name="Subtitle 2">
            <a:extLst>
              <a:ext uri="{FF2B5EF4-FFF2-40B4-BE49-F238E27FC236}">
                <a16:creationId xmlns:a16="http://schemas.microsoft.com/office/drawing/2014/main" id="{8241838D-A8CF-E937-F13A-C057F34E3A1E}"/>
              </a:ext>
            </a:extLst>
          </p:cNvPr>
          <p:cNvSpPr>
            <a:spLocks noGrp="1"/>
          </p:cNvSpPr>
          <p:nvPr>
            <p:ph type="subTitle" idx="1"/>
          </p:nvPr>
        </p:nvSpPr>
        <p:spPr>
          <a:xfrm>
            <a:off x="1524000" y="3602038"/>
            <a:ext cx="9144000" cy="569270"/>
          </a:xfrm>
        </p:spPr>
        <p:txBody>
          <a:bodyPr>
            <a:normAutofit lnSpcReduction="10000"/>
          </a:bodyPr>
          <a:lstStyle/>
          <a:p>
            <a:r>
              <a:rPr lang="en-US" sz="3600" dirty="0"/>
              <a:t>Customer Segmentation </a:t>
            </a:r>
          </a:p>
          <a:p>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3A0BE9-AFF8-5A1C-CA19-0B6DF06CB88C}"/>
              </a:ext>
            </a:extLst>
          </p:cNvPr>
          <p:cNvSpPr txBox="1"/>
          <p:nvPr/>
        </p:nvSpPr>
        <p:spPr>
          <a:xfrm>
            <a:off x="4777482" y="4438436"/>
            <a:ext cx="4109663" cy="2031325"/>
          </a:xfrm>
          <a:prstGeom prst="rect">
            <a:avLst/>
          </a:prstGeom>
          <a:noFill/>
        </p:spPr>
        <p:txBody>
          <a:bodyPr wrap="square" rtlCol="0">
            <a:spAutoFit/>
          </a:bodyPr>
          <a:lstStyle/>
          <a:p>
            <a:pPr marL="342900" indent="-342900">
              <a:buFont typeface="Arial" panose="020B0604020202020204" pitchFamily="34" charset="0"/>
              <a:buChar char="•"/>
            </a:pPr>
            <a:r>
              <a:rPr lang="en-IN" sz="1800" dirty="0"/>
              <a:t>Soumyadip Koner</a:t>
            </a:r>
          </a:p>
          <a:p>
            <a:pPr marL="342900" indent="-342900">
              <a:buFont typeface="Arial" panose="020B0604020202020204" pitchFamily="34" charset="0"/>
              <a:buChar char="•"/>
            </a:pPr>
            <a:r>
              <a:rPr lang="en-IN"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Pratheep</a:t>
            </a:r>
            <a:r>
              <a:rPr lang="en-IN"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knadar</a:t>
            </a:r>
            <a:endParaRPr lang="en-IN"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solidFill>
                  <a:srgbClr val="222222"/>
                </a:solidFill>
                <a:highlight>
                  <a:srgbClr val="FFFFFF"/>
                </a:highlight>
                <a:latin typeface="Times New Roman" panose="02020603050405020304" pitchFamily="18" charset="0"/>
                <a:cs typeface="Times New Roman" panose="02020603050405020304" pitchFamily="18" charset="0"/>
              </a:rPr>
              <a:t>Parag </a:t>
            </a:r>
            <a:r>
              <a:rPr lang="en-IN" sz="1800" dirty="0" err="1">
                <a:solidFill>
                  <a:srgbClr val="222222"/>
                </a:solidFill>
                <a:highlight>
                  <a:srgbClr val="FFFFFF"/>
                </a:highlight>
                <a:latin typeface="Times New Roman" panose="02020603050405020304" pitchFamily="18" charset="0"/>
                <a:cs typeface="Times New Roman" panose="02020603050405020304" pitchFamily="18" charset="0"/>
              </a:rPr>
              <a:t>Khodpe</a:t>
            </a:r>
            <a:endParaRPr lang="en-IN" sz="1800" dirty="0">
              <a:solidFill>
                <a:srgbClr val="222222"/>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Neha Pal</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Ashish </a:t>
            </a:r>
            <a:r>
              <a:rPr lang="en-US" sz="1800" dirty="0" err="1">
                <a:latin typeface="Times New Roman" panose="02020603050405020304" pitchFamily="18" charset="0"/>
                <a:cs typeface="Times New Roman" panose="02020603050405020304" pitchFamily="18" charset="0"/>
              </a:rPr>
              <a:t>Katkar</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Rushikesh</a:t>
            </a:r>
            <a:r>
              <a:rPr lang="en-US" sz="1800" dirty="0">
                <a:latin typeface="Times New Roman" panose="02020603050405020304" pitchFamily="18" charset="0"/>
                <a:cs typeface="Times New Roman" panose="02020603050405020304" pitchFamily="18" charset="0"/>
              </a:rPr>
              <a:t> Dhole</a:t>
            </a:r>
          </a:p>
          <a:p>
            <a:endParaRPr lang="en-IN" dirty="0"/>
          </a:p>
        </p:txBody>
      </p:sp>
    </p:spTree>
    <p:extLst>
      <p:ext uri="{BB962C8B-B14F-4D97-AF65-F5344CB8AC3E}">
        <p14:creationId xmlns:p14="http://schemas.microsoft.com/office/powerpoint/2010/main" val="123677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2B5B-2937-5BE2-B43E-6AFE0658C3B5}"/>
              </a:ext>
            </a:extLst>
          </p:cNvPr>
          <p:cNvSpPr>
            <a:spLocks noGrp="1"/>
          </p:cNvSpPr>
          <p:nvPr>
            <p:ph type="title"/>
          </p:nvPr>
        </p:nvSpPr>
        <p:spPr>
          <a:xfrm>
            <a:off x="838200" y="365125"/>
            <a:ext cx="10515600" cy="1020055"/>
          </a:xfrm>
        </p:spPr>
        <p:txBody>
          <a:bodyPr>
            <a:normAutofit/>
          </a:bodyPr>
          <a:lstStyle/>
          <a:p>
            <a:r>
              <a:rPr lang="en-US" sz="2800" dirty="0">
                <a:latin typeface="+mn-lt"/>
              </a:rPr>
              <a:t>We had also observe the outlier of each features with the help of boxplot</a:t>
            </a:r>
            <a:endParaRPr lang="en-IN" sz="2800" dirty="0">
              <a:latin typeface="+mn-lt"/>
            </a:endParaRPr>
          </a:p>
        </p:txBody>
      </p:sp>
      <p:pic>
        <p:nvPicPr>
          <p:cNvPr id="4" name="Content Placeholder 3">
            <a:extLst>
              <a:ext uri="{FF2B5EF4-FFF2-40B4-BE49-F238E27FC236}">
                <a16:creationId xmlns:a16="http://schemas.microsoft.com/office/drawing/2014/main" id="{63B9ABFC-5B96-6FA8-F678-3EF240F7EE04}"/>
              </a:ext>
            </a:extLst>
          </p:cNvPr>
          <p:cNvPicPr>
            <a:picLocks noGrp="1" noChangeAspect="1"/>
          </p:cNvPicPr>
          <p:nvPr>
            <p:ph idx="1"/>
          </p:nvPr>
        </p:nvPicPr>
        <p:blipFill>
          <a:blip r:embed="rId2"/>
          <a:stretch>
            <a:fillRect/>
          </a:stretch>
        </p:blipFill>
        <p:spPr>
          <a:xfrm>
            <a:off x="2009869" y="1756372"/>
            <a:ext cx="7052650" cy="4309450"/>
          </a:xfrm>
          <a:prstGeom prst="rect">
            <a:avLst/>
          </a:prstGeom>
        </p:spPr>
      </p:pic>
    </p:spTree>
    <p:extLst>
      <p:ext uri="{BB962C8B-B14F-4D97-AF65-F5344CB8AC3E}">
        <p14:creationId xmlns:p14="http://schemas.microsoft.com/office/powerpoint/2010/main" val="19148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CE32-5C6F-BA19-1347-83D2EB05D423}"/>
              </a:ext>
            </a:extLst>
          </p:cNvPr>
          <p:cNvSpPr>
            <a:spLocks noGrp="1"/>
          </p:cNvSpPr>
          <p:nvPr>
            <p:ph type="title"/>
          </p:nvPr>
        </p:nvSpPr>
        <p:spPr/>
        <p:txBody>
          <a:bodyPr>
            <a:normAutofit/>
          </a:bodyPr>
          <a:lstStyle/>
          <a:p>
            <a:r>
              <a:rPr lang="en-US" sz="4000" dirty="0">
                <a:latin typeface="+mn-lt"/>
              </a:rPr>
              <a:t>Checking for the outliers with target </a:t>
            </a:r>
            <a:endParaRPr lang="en-IN" sz="4000" dirty="0">
              <a:latin typeface="+mn-lt"/>
            </a:endParaRPr>
          </a:p>
        </p:txBody>
      </p:sp>
      <p:sp>
        <p:nvSpPr>
          <p:cNvPr id="3" name="Content Placeholder 2">
            <a:extLst>
              <a:ext uri="{FF2B5EF4-FFF2-40B4-BE49-F238E27FC236}">
                <a16:creationId xmlns:a16="http://schemas.microsoft.com/office/drawing/2014/main" id="{C7BA4187-33AA-9524-CA80-63C083DD8536}"/>
              </a:ext>
            </a:extLst>
          </p:cNvPr>
          <p:cNvSpPr>
            <a:spLocks noGrp="1"/>
          </p:cNvSpPr>
          <p:nvPr>
            <p:ph idx="1"/>
          </p:nvPr>
        </p:nvSpPr>
        <p:spPr>
          <a:xfrm>
            <a:off x="838200" y="1421394"/>
            <a:ext cx="10515600" cy="1059256"/>
          </a:xfrm>
        </p:spPr>
        <p:txBody>
          <a:bodyPr>
            <a:noAutofit/>
          </a:bodyPr>
          <a:lstStyle/>
          <a:p>
            <a:r>
              <a:rPr lang="en-US" sz="2400" dirty="0"/>
              <a:t>Choosing some of the columns to check outliers that is Income,  Children, Recency and Spent .</a:t>
            </a:r>
          </a:p>
          <a:p>
            <a:r>
              <a:rPr lang="en-US" sz="2400" dirty="0"/>
              <a:t>Creating box plots for each main column comparing  to the target 'Response'</a:t>
            </a:r>
            <a:endParaRPr lang="en-IN" sz="2400" dirty="0"/>
          </a:p>
        </p:txBody>
      </p:sp>
      <p:pic>
        <p:nvPicPr>
          <p:cNvPr id="4" name="Picture 3">
            <a:extLst>
              <a:ext uri="{FF2B5EF4-FFF2-40B4-BE49-F238E27FC236}">
                <a16:creationId xmlns:a16="http://schemas.microsoft.com/office/drawing/2014/main" id="{8A5DE149-EAB3-5F45-5282-3B550A238411}"/>
              </a:ext>
            </a:extLst>
          </p:cNvPr>
          <p:cNvPicPr>
            <a:picLocks noChangeAspect="1"/>
          </p:cNvPicPr>
          <p:nvPr/>
        </p:nvPicPr>
        <p:blipFill>
          <a:blip r:embed="rId2"/>
          <a:stretch>
            <a:fillRect/>
          </a:stretch>
        </p:blipFill>
        <p:spPr>
          <a:xfrm>
            <a:off x="393543" y="3002973"/>
            <a:ext cx="3427019" cy="3202970"/>
          </a:xfrm>
          <a:prstGeom prst="rect">
            <a:avLst/>
          </a:prstGeom>
        </p:spPr>
      </p:pic>
      <p:pic>
        <p:nvPicPr>
          <p:cNvPr id="5" name="Picture 4">
            <a:extLst>
              <a:ext uri="{FF2B5EF4-FFF2-40B4-BE49-F238E27FC236}">
                <a16:creationId xmlns:a16="http://schemas.microsoft.com/office/drawing/2014/main" id="{425EC24E-A45E-2633-3687-4F03762B42E8}"/>
              </a:ext>
            </a:extLst>
          </p:cNvPr>
          <p:cNvPicPr>
            <a:picLocks noChangeAspect="1"/>
          </p:cNvPicPr>
          <p:nvPr/>
        </p:nvPicPr>
        <p:blipFill>
          <a:blip r:embed="rId3"/>
          <a:stretch>
            <a:fillRect/>
          </a:stretch>
        </p:blipFill>
        <p:spPr>
          <a:xfrm>
            <a:off x="4034637" y="3002973"/>
            <a:ext cx="3615349" cy="3202970"/>
          </a:xfrm>
          <a:prstGeom prst="rect">
            <a:avLst/>
          </a:prstGeom>
        </p:spPr>
      </p:pic>
      <p:pic>
        <p:nvPicPr>
          <p:cNvPr id="6" name="Picture 5">
            <a:extLst>
              <a:ext uri="{FF2B5EF4-FFF2-40B4-BE49-F238E27FC236}">
                <a16:creationId xmlns:a16="http://schemas.microsoft.com/office/drawing/2014/main" id="{3B9E3FD6-8EE7-CFFB-EEE8-E1C69175DF60}"/>
              </a:ext>
            </a:extLst>
          </p:cNvPr>
          <p:cNvPicPr>
            <a:picLocks noChangeAspect="1"/>
          </p:cNvPicPr>
          <p:nvPr/>
        </p:nvPicPr>
        <p:blipFill>
          <a:blip r:embed="rId4"/>
          <a:stretch>
            <a:fillRect/>
          </a:stretch>
        </p:blipFill>
        <p:spPr>
          <a:xfrm>
            <a:off x="8166225" y="3002973"/>
            <a:ext cx="3458425" cy="3202970"/>
          </a:xfrm>
          <a:prstGeom prst="rect">
            <a:avLst/>
          </a:prstGeom>
        </p:spPr>
      </p:pic>
    </p:spTree>
    <p:extLst>
      <p:ext uri="{BB962C8B-B14F-4D97-AF65-F5344CB8AC3E}">
        <p14:creationId xmlns:p14="http://schemas.microsoft.com/office/powerpoint/2010/main" val="252097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B0B3-5190-159B-2271-152FC3599560}"/>
              </a:ext>
            </a:extLst>
          </p:cNvPr>
          <p:cNvSpPr>
            <a:spLocks noGrp="1"/>
          </p:cNvSpPr>
          <p:nvPr>
            <p:ph type="title"/>
          </p:nvPr>
        </p:nvSpPr>
        <p:spPr>
          <a:xfrm>
            <a:off x="353085" y="1186003"/>
            <a:ext cx="11488848" cy="706171"/>
          </a:xfrm>
        </p:spPr>
        <p:txBody>
          <a:bodyPr>
            <a:normAutofit fontScale="90000"/>
          </a:bodyPr>
          <a:lstStyle/>
          <a:p>
            <a:r>
              <a:rPr lang="en-US" sz="3100" dirty="0">
                <a:latin typeface="+mn-lt"/>
              </a:rPr>
              <a:t>We had created  pie plots for each main column compared to the target 'Response’</a:t>
            </a:r>
            <a:br>
              <a:rPr lang="en-US" sz="3100" dirty="0">
                <a:latin typeface="+mn-lt"/>
              </a:rPr>
            </a:br>
            <a:br>
              <a:rPr lang="en-US" sz="3100" dirty="0">
                <a:latin typeface="+mn-lt"/>
              </a:rPr>
            </a:br>
            <a:r>
              <a:rPr lang="en-US" sz="2700" dirty="0">
                <a:latin typeface="+mn-lt"/>
              </a:rPr>
              <a:t>with the help of pie plot we  checked that how much it is effective on data for example pie plot of income by response 54.2% Accepted and 45.8% Not Accepted</a:t>
            </a:r>
            <a:br>
              <a:rPr lang="en-US" sz="2800" dirty="0"/>
            </a:br>
            <a:endParaRPr lang="en-IN" sz="2800" dirty="0"/>
          </a:p>
        </p:txBody>
      </p:sp>
      <p:pic>
        <p:nvPicPr>
          <p:cNvPr id="4" name="Content Placeholder 3">
            <a:extLst>
              <a:ext uri="{FF2B5EF4-FFF2-40B4-BE49-F238E27FC236}">
                <a16:creationId xmlns:a16="http://schemas.microsoft.com/office/drawing/2014/main" id="{B995C903-7AD4-65C4-2562-E2F34A813750}"/>
              </a:ext>
            </a:extLst>
          </p:cNvPr>
          <p:cNvPicPr>
            <a:picLocks noGrp="1" noChangeAspect="1"/>
          </p:cNvPicPr>
          <p:nvPr>
            <p:ph idx="1"/>
          </p:nvPr>
        </p:nvPicPr>
        <p:blipFill>
          <a:blip r:embed="rId2"/>
          <a:stretch>
            <a:fillRect/>
          </a:stretch>
        </p:blipFill>
        <p:spPr>
          <a:xfrm>
            <a:off x="449268" y="2795210"/>
            <a:ext cx="2976348" cy="3469787"/>
          </a:xfrm>
          <a:prstGeom prst="rect">
            <a:avLst/>
          </a:prstGeom>
        </p:spPr>
      </p:pic>
      <p:pic>
        <p:nvPicPr>
          <p:cNvPr id="5" name="Picture 4">
            <a:extLst>
              <a:ext uri="{FF2B5EF4-FFF2-40B4-BE49-F238E27FC236}">
                <a16:creationId xmlns:a16="http://schemas.microsoft.com/office/drawing/2014/main" id="{D24BD6A5-ADFF-34C2-6A12-206D6AFB59E9}"/>
              </a:ext>
            </a:extLst>
          </p:cNvPr>
          <p:cNvPicPr>
            <a:picLocks noChangeAspect="1"/>
          </p:cNvPicPr>
          <p:nvPr/>
        </p:nvPicPr>
        <p:blipFill>
          <a:blip r:embed="rId3"/>
          <a:stretch>
            <a:fillRect/>
          </a:stretch>
        </p:blipFill>
        <p:spPr>
          <a:xfrm>
            <a:off x="3689288" y="2713729"/>
            <a:ext cx="2879002" cy="3469787"/>
          </a:xfrm>
          <a:prstGeom prst="rect">
            <a:avLst/>
          </a:prstGeom>
        </p:spPr>
      </p:pic>
      <p:pic>
        <p:nvPicPr>
          <p:cNvPr id="6" name="Picture 5">
            <a:extLst>
              <a:ext uri="{FF2B5EF4-FFF2-40B4-BE49-F238E27FC236}">
                <a16:creationId xmlns:a16="http://schemas.microsoft.com/office/drawing/2014/main" id="{23BD4B33-653E-99F8-67BB-6839CC333172}"/>
              </a:ext>
            </a:extLst>
          </p:cNvPr>
          <p:cNvPicPr>
            <a:picLocks noChangeAspect="1"/>
          </p:cNvPicPr>
          <p:nvPr/>
        </p:nvPicPr>
        <p:blipFill>
          <a:blip r:embed="rId4"/>
          <a:stretch>
            <a:fillRect/>
          </a:stretch>
        </p:blipFill>
        <p:spPr>
          <a:xfrm>
            <a:off x="6673159" y="2779413"/>
            <a:ext cx="2766571" cy="3404103"/>
          </a:xfrm>
          <a:prstGeom prst="rect">
            <a:avLst/>
          </a:prstGeom>
        </p:spPr>
      </p:pic>
      <p:pic>
        <p:nvPicPr>
          <p:cNvPr id="7" name="Picture 6">
            <a:extLst>
              <a:ext uri="{FF2B5EF4-FFF2-40B4-BE49-F238E27FC236}">
                <a16:creationId xmlns:a16="http://schemas.microsoft.com/office/drawing/2014/main" id="{648FA73D-385C-0373-9D5C-39C8B38EE83D}"/>
              </a:ext>
            </a:extLst>
          </p:cNvPr>
          <p:cNvPicPr>
            <a:picLocks noChangeAspect="1"/>
          </p:cNvPicPr>
          <p:nvPr/>
        </p:nvPicPr>
        <p:blipFill>
          <a:blip r:embed="rId5"/>
          <a:stretch>
            <a:fillRect/>
          </a:stretch>
        </p:blipFill>
        <p:spPr>
          <a:xfrm>
            <a:off x="9544600" y="2795210"/>
            <a:ext cx="2647400" cy="3469787"/>
          </a:xfrm>
          <a:prstGeom prst="rect">
            <a:avLst/>
          </a:prstGeom>
        </p:spPr>
      </p:pic>
    </p:spTree>
    <p:extLst>
      <p:ext uri="{BB962C8B-B14F-4D97-AF65-F5344CB8AC3E}">
        <p14:creationId xmlns:p14="http://schemas.microsoft.com/office/powerpoint/2010/main" val="114347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1811-1406-ACBD-1F20-5A5400C0CFED}"/>
              </a:ext>
            </a:extLst>
          </p:cNvPr>
          <p:cNvSpPr>
            <a:spLocks noGrp="1"/>
          </p:cNvSpPr>
          <p:nvPr>
            <p:ph type="title"/>
          </p:nvPr>
        </p:nvSpPr>
        <p:spPr/>
        <p:txBody>
          <a:bodyPr/>
          <a:lstStyle/>
          <a:p>
            <a:r>
              <a:rPr lang="en-US" dirty="0"/>
              <a:t>Removing of outliers</a:t>
            </a:r>
            <a:endParaRPr lang="en-IN" dirty="0"/>
          </a:p>
        </p:txBody>
      </p:sp>
      <p:sp>
        <p:nvSpPr>
          <p:cNvPr id="3" name="Content Placeholder 2">
            <a:extLst>
              <a:ext uri="{FF2B5EF4-FFF2-40B4-BE49-F238E27FC236}">
                <a16:creationId xmlns:a16="http://schemas.microsoft.com/office/drawing/2014/main" id="{185D12F9-A682-E250-F754-206EDAD254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74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27459-555B-A75C-2344-668ADC848BA6}"/>
              </a:ext>
            </a:extLst>
          </p:cNvPr>
          <p:cNvSpPr>
            <a:spLocks noGrp="1"/>
          </p:cNvSpPr>
          <p:nvPr>
            <p:ph idx="1"/>
          </p:nvPr>
        </p:nvSpPr>
        <p:spPr>
          <a:xfrm>
            <a:off x="838200" y="1077363"/>
            <a:ext cx="10515600" cy="3802456"/>
          </a:xfrm>
        </p:spPr>
        <p:txBody>
          <a:bodyPr/>
          <a:lstStyle/>
          <a:p>
            <a:pPr>
              <a:buFont typeface="Wingdings" panose="05000000000000000000" pitchFamily="2" charset="2"/>
              <a:buChar char="Ø"/>
            </a:pPr>
            <a:r>
              <a:rPr lang="en-US" sz="4000" dirty="0"/>
              <a:t>Next week target :</a:t>
            </a:r>
          </a:p>
          <a:p>
            <a:pPr marL="514350" indent="-514350">
              <a:buFont typeface="+mj-lt"/>
              <a:buAutoNum type="arabicPeriod"/>
            </a:pPr>
            <a:r>
              <a:rPr lang="en-IN" dirty="0"/>
              <a:t>Feature selection </a:t>
            </a:r>
          </a:p>
          <a:p>
            <a:pPr marL="514350" indent="-514350">
              <a:buFont typeface="+mj-lt"/>
              <a:buAutoNum type="arabicPeriod"/>
            </a:pPr>
            <a:r>
              <a:rPr lang="en-IN" dirty="0"/>
              <a:t>Feature extraction</a:t>
            </a:r>
          </a:p>
          <a:p>
            <a:pPr marL="514350" indent="-514350">
              <a:buFont typeface="+mj-lt"/>
              <a:buAutoNum type="arabicPeriod"/>
            </a:pPr>
            <a:r>
              <a:rPr lang="en-IN" dirty="0"/>
              <a:t>Model building</a:t>
            </a:r>
          </a:p>
        </p:txBody>
      </p:sp>
    </p:spTree>
    <p:extLst>
      <p:ext uri="{BB962C8B-B14F-4D97-AF65-F5344CB8AC3E}">
        <p14:creationId xmlns:p14="http://schemas.microsoft.com/office/powerpoint/2010/main" val="210895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F385-5187-3AA5-2FD1-3C5A42CFC5C3}"/>
              </a:ext>
            </a:extLst>
          </p:cNvPr>
          <p:cNvSpPr>
            <a:spLocks noGrp="1"/>
          </p:cNvSpPr>
          <p:nvPr>
            <p:ph type="title"/>
          </p:nvPr>
        </p:nvSpPr>
        <p:spPr>
          <a:xfrm>
            <a:off x="838200" y="1910282"/>
            <a:ext cx="10351883" cy="2906162"/>
          </a:xfrm>
        </p:spPr>
        <p:txBody>
          <a:bodyPr>
            <a:normAutofit/>
          </a:bodyPr>
          <a:lstStyle/>
          <a:p>
            <a:pPr algn="ctr"/>
            <a:r>
              <a:rPr lang="en-US" dirty="0">
                <a:latin typeface="+mn-lt"/>
              </a:rPr>
              <a:t>Model Building</a:t>
            </a:r>
            <a:endParaRPr lang="en-IN" dirty="0">
              <a:latin typeface="+mn-lt"/>
            </a:endParaRPr>
          </a:p>
        </p:txBody>
      </p:sp>
    </p:spTree>
    <p:extLst>
      <p:ext uri="{BB962C8B-B14F-4D97-AF65-F5344CB8AC3E}">
        <p14:creationId xmlns:p14="http://schemas.microsoft.com/office/powerpoint/2010/main" val="369395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0B08-FF74-B757-0924-C9FD2A67B568}"/>
              </a:ext>
            </a:extLst>
          </p:cNvPr>
          <p:cNvSpPr>
            <a:spLocks noGrp="1"/>
          </p:cNvSpPr>
          <p:nvPr>
            <p:ph type="title"/>
          </p:nvPr>
        </p:nvSpPr>
        <p:spPr>
          <a:xfrm>
            <a:off x="756719" y="407406"/>
            <a:ext cx="10515600" cy="1032095"/>
          </a:xfrm>
        </p:spPr>
        <p:txBody>
          <a:bodyPr>
            <a:normAutofit fontScale="90000"/>
          </a:bodyPr>
          <a:lstStyle/>
          <a:p>
            <a:r>
              <a:rPr lang="en-IN" i="0" dirty="0">
                <a:solidFill>
                  <a:srgbClr val="000000"/>
                </a:solidFill>
                <a:effectLst/>
                <a:highlight>
                  <a:srgbClr val="FFFFFF"/>
                </a:highlight>
                <a:latin typeface="Helvetica Neue"/>
              </a:rPr>
              <a:t>Model</a:t>
            </a:r>
            <a:r>
              <a:rPr lang="en-IN" b="1" i="0" dirty="0">
                <a:solidFill>
                  <a:srgbClr val="000000"/>
                </a:solidFill>
                <a:effectLst/>
                <a:highlight>
                  <a:srgbClr val="FFFFFF"/>
                </a:highlight>
                <a:latin typeface="Helvetica Neue"/>
              </a:rPr>
              <a:t> </a:t>
            </a:r>
            <a:r>
              <a:rPr lang="en-IN" dirty="0">
                <a:solidFill>
                  <a:srgbClr val="000000"/>
                </a:solidFill>
                <a:highlight>
                  <a:srgbClr val="FFFFFF"/>
                </a:highlight>
                <a:latin typeface="+mn-lt"/>
              </a:rPr>
              <a:t>B</a:t>
            </a:r>
            <a:r>
              <a:rPr lang="en-IN" i="0" dirty="0">
                <a:solidFill>
                  <a:srgbClr val="000000"/>
                </a:solidFill>
                <a:effectLst/>
                <a:highlight>
                  <a:srgbClr val="FFFFFF"/>
                </a:highlight>
                <a:latin typeface="+mn-lt"/>
              </a:rPr>
              <a:t>uilding</a:t>
            </a:r>
            <a:br>
              <a:rPr lang="en-IN" b="1" i="0" dirty="0">
                <a:solidFill>
                  <a:srgbClr val="000000"/>
                </a:solidFill>
                <a:effectLst/>
                <a:highlight>
                  <a:srgbClr val="FFFFFF"/>
                </a:highlight>
                <a:latin typeface="Helvetica Neue"/>
              </a:rPr>
            </a:br>
            <a:endParaRPr lang="en-IN" dirty="0"/>
          </a:p>
        </p:txBody>
      </p:sp>
      <p:sp>
        <p:nvSpPr>
          <p:cNvPr id="3" name="Content Placeholder 2">
            <a:extLst>
              <a:ext uri="{FF2B5EF4-FFF2-40B4-BE49-F238E27FC236}">
                <a16:creationId xmlns:a16="http://schemas.microsoft.com/office/drawing/2014/main" id="{C9BD357F-1329-16AC-76D9-B41C32A35D66}"/>
              </a:ext>
            </a:extLst>
          </p:cNvPr>
          <p:cNvSpPr>
            <a:spLocks noGrp="1"/>
          </p:cNvSpPr>
          <p:nvPr>
            <p:ph idx="1"/>
          </p:nvPr>
        </p:nvSpPr>
        <p:spPr>
          <a:xfrm>
            <a:off x="838200" y="1584357"/>
            <a:ext cx="10515600" cy="3367890"/>
          </a:xfrm>
        </p:spPr>
        <p:txBody>
          <a:bodyPr/>
          <a:lstStyle/>
          <a:p>
            <a:r>
              <a:rPr lang="en-US" dirty="0"/>
              <a:t>We have implemented a different algorithms like Logistic Regression, </a:t>
            </a:r>
            <a:r>
              <a:rPr lang="en-US" dirty="0" err="1"/>
              <a:t>Knn</a:t>
            </a:r>
            <a:r>
              <a:rPr lang="en-US" dirty="0"/>
              <a:t>, SVM, Decision tree, Random Forest, XGBoost.</a:t>
            </a:r>
          </a:p>
          <a:p>
            <a:r>
              <a:rPr lang="en-US" dirty="0"/>
              <a:t>We have compared all the model on their F1 score, Precision and Recall  values</a:t>
            </a:r>
            <a:endParaRPr lang="en-IN" dirty="0"/>
          </a:p>
        </p:txBody>
      </p:sp>
    </p:spTree>
    <p:extLst>
      <p:ext uri="{BB962C8B-B14F-4D97-AF65-F5344CB8AC3E}">
        <p14:creationId xmlns:p14="http://schemas.microsoft.com/office/powerpoint/2010/main" val="2572023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CB08-35E7-E4EA-E1EB-1E9E60BB82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D44D6A-9990-45B3-2D36-6703BDF86DB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4422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8AF4-5400-6B0F-9D0B-11D17708FF23}"/>
              </a:ext>
            </a:extLst>
          </p:cNvPr>
          <p:cNvSpPr>
            <a:spLocks noGrp="1"/>
          </p:cNvSpPr>
          <p:nvPr>
            <p:ph type="title"/>
          </p:nvPr>
        </p:nvSpPr>
        <p:spPr/>
        <p:txBody>
          <a:bodyPr/>
          <a:lstStyle/>
          <a:p>
            <a:r>
              <a:rPr lang="en-US" dirty="0">
                <a:latin typeface="+mn-lt"/>
              </a:rPr>
              <a:t>Customer Analysis</a:t>
            </a:r>
            <a:endParaRPr lang="en-IN" dirty="0">
              <a:latin typeface="+mn-lt"/>
            </a:endParaRPr>
          </a:p>
        </p:txBody>
      </p:sp>
      <p:pic>
        <p:nvPicPr>
          <p:cNvPr id="4" name="Content Placeholder 3">
            <a:extLst>
              <a:ext uri="{FF2B5EF4-FFF2-40B4-BE49-F238E27FC236}">
                <a16:creationId xmlns:a16="http://schemas.microsoft.com/office/drawing/2014/main" id="{1C76B1B2-CBE0-2C97-3B72-E269278851A5}"/>
              </a:ext>
            </a:extLst>
          </p:cNvPr>
          <p:cNvPicPr>
            <a:picLocks noGrp="1" noChangeAspect="1"/>
          </p:cNvPicPr>
          <p:nvPr>
            <p:ph idx="1"/>
          </p:nvPr>
        </p:nvPicPr>
        <p:blipFill>
          <a:blip r:embed="rId2"/>
          <a:stretch>
            <a:fillRect/>
          </a:stretch>
        </p:blipFill>
        <p:spPr>
          <a:xfrm>
            <a:off x="1846907" y="1690688"/>
            <a:ext cx="8845236" cy="4737272"/>
          </a:xfrm>
          <a:prstGeom prst="rect">
            <a:avLst/>
          </a:prstGeom>
        </p:spPr>
      </p:pic>
    </p:spTree>
    <p:extLst>
      <p:ext uri="{BB962C8B-B14F-4D97-AF65-F5344CB8AC3E}">
        <p14:creationId xmlns:p14="http://schemas.microsoft.com/office/powerpoint/2010/main" val="29534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2B67-67F0-E1C4-1FEE-15ABFF0E71C7}"/>
              </a:ext>
            </a:extLst>
          </p:cNvPr>
          <p:cNvSpPr>
            <a:spLocks noGrp="1"/>
          </p:cNvSpPr>
          <p:nvPr>
            <p:ph type="title"/>
          </p:nvPr>
        </p:nvSpPr>
        <p:spPr/>
        <p:txBody>
          <a:bodyPr/>
          <a:lstStyle/>
          <a:p>
            <a:r>
              <a:rPr lang="en-US" dirty="0">
                <a:latin typeface="+mn-lt"/>
              </a:rPr>
              <a:t>Classification and model Building</a:t>
            </a:r>
            <a:endParaRPr lang="en-IN" dirty="0">
              <a:latin typeface="+mn-lt"/>
            </a:endParaRPr>
          </a:p>
        </p:txBody>
      </p:sp>
      <p:sp>
        <p:nvSpPr>
          <p:cNvPr id="3" name="Content Placeholder 2">
            <a:extLst>
              <a:ext uri="{FF2B5EF4-FFF2-40B4-BE49-F238E27FC236}">
                <a16:creationId xmlns:a16="http://schemas.microsoft.com/office/drawing/2014/main" id="{77D7D370-EFEA-8453-1FDA-59F11B84B4B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608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3200-43ED-F752-3C3E-779532756BFE}"/>
              </a:ext>
            </a:extLst>
          </p:cNvPr>
          <p:cNvSpPr>
            <a:spLocks noGrp="1"/>
          </p:cNvSpPr>
          <p:nvPr>
            <p:ph type="title"/>
          </p:nvPr>
        </p:nvSpPr>
        <p:spPr>
          <a:xfrm>
            <a:off x="838200" y="805757"/>
            <a:ext cx="10515600" cy="884931"/>
          </a:xfrm>
        </p:spPr>
        <p:txBody>
          <a:bodyPr>
            <a:normAutofit fontScale="90000"/>
          </a:bodyPr>
          <a:lstStyle/>
          <a:p>
            <a:r>
              <a:rPr lang="en-US" dirty="0"/>
              <a:t>About the Dataset</a:t>
            </a:r>
            <a:br>
              <a:rPr lang="en-US" dirty="0"/>
            </a:br>
            <a:r>
              <a:rPr lang="en-US" sz="1800" b="0" i="0" dirty="0">
                <a:solidFill>
                  <a:srgbClr val="3C4043"/>
                </a:solidFill>
                <a:effectLst/>
                <a:highlight>
                  <a:srgbClr val="FFFFFF"/>
                </a:highlight>
                <a:latin typeface="Inter"/>
              </a:rPr>
              <a:t>This is a marketing data set which contains data of the customers belonging to company. This data set has 2240 rows and 28 columns. Since this is a marketing data set, we can categorize the variables in terms of the 4 P's of marketing: products, people (customers), places (channels), and promotions (discounts &amp; campaigns). The variables are as </a:t>
            </a:r>
            <a:r>
              <a:rPr lang="en-US" sz="1800" b="0" i="0" dirty="0" err="1">
                <a:solidFill>
                  <a:srgbClr val="3C4043"/>
                </a:solidFill>
                <a:effectLst/>
                <a:highlight>
                  <a:srgbClr val="FFFFFF"/>
                </a:highlight>
                <a:latin typeface="Inter"/>
              </a:rPr>
              <a:t>follows:ID</a:t>
            </a:r>
            <a:r>
              <a:rPr lang="en-US" sz="1800" b="0" i="0" dirty="0">
                <a:solidFill>
                  <a:srgbClr val="3C4043"/>
                </a:solidFill>
                <a:effectLst/>
                <a:highlight>
                  <a:srgbClr val="FFFFFF"/>
                </a:highlight>
                <a:latin typeface="Inter"/>
              </a:rPr>
              <a:t>: Customer&amp;#39;s unique identifier</a:t>
            </a:r>
            <a:br>
              <a:rPr lang="en-US" sz="1800" b="0" i="0" dirty="0">
                <a:solidFill>
                  <a:srgbClr val="3C4043"/>
                </a:solidFill>
                <a:effectLst/>
                <a:highlight>
                  <a:srgbClr val="FFFFFF"/>
                </a:highlight>
                <a:latin typeface="Inter"/>
              </a:rPr>
            </a:br>
            <a:endParaRPr lang="en-IN" sz="1800" dirty="0"/>
          </a:p>
        </p:txBody>
      </p:sp>
      <p:sp>
        <p:nvSpPr>
          <p:cNvPr id="3" name="Content Placeholder 2">
            <a:extLst>
              <a:ext uri="{FF2B5EF4-FFF2-40B4-BE49-F238E27FC236}">
                <a16:creationId xmlns:a16="http://schemas.microsoft.com/office/drawing/2014/main" id="{F2A096F6-85F6-9588-64BB-4141A653660C}"/>
              </a:ext>
            </a:extLst>
          </p:cNvPr>
          <p:cNvSpPr>
            <a:spLocks noGrp="1"/>
          </p:cNvSpPr>
          <p:nvPr>
            <p:ph sz="half" idx="1"/>
          </p:nvPr>
        </p:nvSpPr>
        <p:spPr>
          <a:xfrm>
            <a:off x="838200" y="1932631"/>
            <a:ext cx="5181600" cy="4486275"/>
          </a:xfrm>
        </p:spPr>
        <p:txBody>
          <a:bodyPr>
            <a:normAutofit fontScale="32500" lnSpcReduction="20000"/>
          </a:bodyPr>
          <a:lstStyle/>
          <a:p>
            <a:r>
              <a:rPr lang="en-US" sz="3700" b="1" i="0" dirty="0">
                <a:solidFill>
                  <a:srgbClr val="3C4043"/>
                </a:solidFill>
                <a:effectLst/>
                <a:highlight>
                  <a:srgbClr val="FFFFFF"/>
                </a:highlight>
                <a:latin typeface="Inter"/>
              </a:rPr>
              <a:t> People</a:t>
            </a:r>
          </a:p>
          <a:p>
            <a:r>
              <a:rPr lang="en-US" b="0" i="0" dirty="0">
                <a:solidFill>
                  <a:srgbClr val="3C4043"/>
                </a:solidFill>
                <a:effectLst/>
                <a:highlight>
                  <a:srgbClr val="FFFFFF"/>
                </a:highlight>
                <a:latin typeface="Inter"/>
              </a:rPr>
              <a:t> Year_Birth: Customer&amp;#39;s birth year                                                                                                                                               </a:t>
            </a:r>
          </a:p>
          <a:p>
            <a:r>
              <a:rPr lang="en-US" b="0" i="0" dirty="0">
                <a:solidFill>
                  <a:srgbClr val="3C4043"/>
                </a:solidFill>
                <a:effectLst/>
                <a:highlight>
                  <a:srgbClr val="FFFFFF"/>
                </a:highlight>
                <a:latin typeface="Inter"/>
              </a:rPr>
              <a:t>Education: Customer&amp;#39;s education level</a:t>
            </a:r>
          </a:p>
          <a:p>
            <a:r>
              <a:rPr lang="en-US" b="0" i="0" dirty="0">
                <a:solidFill>
                  <a:srgbClr val="3C4043"/>
                </a:solidFill>
                <a:effectLst/>
                <a:highlight>
                  <a:srgbClr val="FFFFFF"/>
                </a:highlight>
                <a:latin typeface="Inter"/>
              </a:rPr>
              <a:t> Marital_Status: Customer&amp;#39;s marital status</a:t>
            </a:r>
          </a:p>
          <a:p>
            <a:r>
              <a:rPr lang="en-US" b="0" i="0" dirty="0">
                <a:solidFill>
                  <a:srgbClr val="3C4043"/>
                </a:solidFill>
                <a:effectLst/>
                <a:highlight>
                  <a:srgbClr val="FFFFFF"/>
                </a:highlight>
                <a:latin typeface="Inter"/>
              </a:rPr>
              <a:t> Income: Customer&amp;#39;s yearly household income</a:t>
            </a:r>
          </a:p>
          <a:p>
            <a:r>
              <a:rPr lang="en-US" b="0" i="0" dirty="0">
                <a:solidFill>
                  <a:srgbClr val="3C4043"/>
                </a:solidFill>
                <a:effectLst/>
                <a:highlight>
                  <a:srgbClr val="FFFFFF"/>
                </a:highlight>
                <a:latin typeface="Inter"/>
              </a:rPr>
              <a:t> Kidhome: Number of children in customer&amp;#39;s household</a:t>
            </a:r>
          </a:p>
          <a:p>
            <a:r>
              <a:rPr lang="en-US" b="0" i="0" dirty="0">
                <a:solidFill>
                  <a:srgbClr val="3C4043"/>
                </a:solidFill>
                <a:effectLst/>
                <a:highlight>
                  <a:srgbClr val="FFFFFF"/>
                </a:highlight>
                <a:latin typeface="Inter"/>
              </a:rPr>
              <a:t> Teenhome:  Number of teenagers in customer&amp;#39;s household</a:t>
            </a:r>
          </a:p>
          <a:p>
            <a:r>
              <a:rPr lang="en-US" b="0" i="0" dirty="0">
                <a:solidFill>
                  <a:srgbClr val="3C4043"/>
                </a:solidFill>
                <a:effectLst/>
                <a:highlight>
                  <a:srgbClr val="FFFFFF"/>
                </a:highlight>
                <a:latin typeface="Inter"/>
              </a:rPr>
              <a:t> Dt_Customer: Date of customer&amp;#39;s enrollment with the company</a:t>
            </a:r>
          </a:p>
          <a:p>
            <a:r>
              <a:rPr lang="en-US" b="0" i="0" dirty="0">
                <a:solidFill>
                  <a:srgbClr val="3C4043"/>
                </a:solidFill>
                <a:effectLst/>
                <a:highlight>
                  <a:srgbClr val="FFFFFF"/>
                </a:highlight>
                <a:latin typeface="Inter"/>
              </a:rPr>
              <a:t> Recency: Number of days since customer&amp;#39;s last purchase</a:t>
            </a:r>
          </a:p>
          <a:p>
            <a:r>
              <a:rPr lang="en-US" b="0" i="0" dirty="0">
                <a:solidFill>
                  <a:srgbClr val="3C4043"/>
                </a:solidFill>
                <a:effectLst/>
                <a:highlight>
                  <a:srgbClr val="FFFFFF"/>
                </a:highlight>
                <a:latin typeface="Inter"/>
              </a:rPr>
              <a:t> Complain: 1 if the customer complained in the last 2 years, 0 otherwise</a:t>
            </a:r>
          </a:p>
          <a:p>
            <a:r>
              <a:rPr lang="en-US" sz="3700" b="1" i="0" dirty="0">
                <a:solidFill>
                  <a:srgbClr val="3C4043"/>
                </a:solidFill>
                <a:effectLst/>
                <a:highlight>
                  <a:srgbClr val="FFFFFF"/>
                </a:highlight>
                <a:latin typeface="Inter"/>
              </a:rPr>
              <a:t>Promotion</a:t>
            </a:r>
          </a:p>
          <a:p>
            <a:r>
              <a:rPr lang="en-US" b="0" i="0" dirty="0">
                <a:solidFill>
                  <a:srgbClr val="3C4043"/>
                </a:solidFill>
                <a:effectLst/>
                <a:highlight>
                  <a:srgbClr val="FFFFFF"/>
                </a:highlight>
                <a:latin typeface="Inter"/>
              </a:rPr>
              <a:t> NumDealsPurchases: Number of purchases made with a discount</a:t>
            </a:r>
          </a:p>
          <a:p>
            <a:r>
              <a:rPr lang="en-US" b="0" i="0" dirty="0">
                <a:solidFill>
                  <a:srgbClr val="3C4043"/>
                </a:solidFill>
                <a:effectLst/>
                <a:highlight>
                  <a:srgbClr val="FFFFFF"/>
                </a:highlight>
                <a:latin typeface="Inter"/>
              </a:rPr>
              <a:t> AcceptedCmp1: 1 if customer accepted the offer in the 1st campaign, 0 otherwise</a:t>
            </a:r>
          </a:p>
          <a:p>
            <a:r>
              <a:rPr lang="en-US" b="0" i="0" dirty="0">
                <a:solidFill>
                  <a:srgbClr val="3C4043"/>
                </a:solidFill>
                <a:effectLst/>
                <a:highlight>
                  <a:srgbClr val="FFFFFF"/>
                </a:highlight>
                <a:latin typeface="Inter"/>
              </a:rPr>
              <a:t> AcceptedCmp2: 1 if customer accepted the offer in the 2nd campaign, 0 otherwise</a:t>
            </a:r>
          </a:p>
          <a:p>
            <a:r>
              <a:rPr lang="en-US" b="0" i="0" dirty="0">
                <a:solidFill>
                  <a:srgbClr val="3C4043"/>
                </a:solidFill>
                <a:effectLst/>
                <a:highlight>
                  <a:srgbClr val="FFFFFF"/>
                </a:highlight>
                <a:latin typeface="Inter"/>
              </a:rPr>
              <a:t> AcceptedCmp3: 1 if customer accepted the offer in the 3rd campaign, 0 otherwise</a:t>
            </a:r>
          </a:p>
          <a:p>
            <a:r>
              <a:rPr lang="en-US" b="0" i="0" dirty="0">
                <a:solidFill>
                  <a:srgbClr val="3C4043"/>
                </a:solidFill>
                <a:effectLst/>
                <a:highlight>
                  <a:srgbClr val="FFFFFF"/>
                </a:highlight>
                <a:latin typeface="Inter"/>
              </a:rPr>
              <a:t>AcceptedCmp4: 1 if customer accepted the offer in the 4th campaign, 0 otherwise</a:t>
            </a:r>
          </a:p>
          <a:p>
            <a:r>
              <a:rPr lang="en-US" b="0" i="0" dirty="0">
                <a:solidFill>
                  <a:srgbClr val="3C4043"/>
                </a:solidFill>
                <a:effectLst/>
                <a:highlight>
                  <a:srgbClr val="FFFFFF"/>
                </a:highlight>
                <a:latin typeface="Inter"/>
              </a:rPr>
              <a:t> AcceptedCmp5: 1 if customer accepted the offer in the 5th campaign, 0 otherwise</a:t>
            </a:r>
          </a:p>
          <a:p>
            <a:r>
              <a:rPr lang="en-US" dirty="0">
                <a:solidFill>
                  <a:srgbClr val="3C4043"/>
                </a:solidFill>
                <a:highlight>
                  <a:srgbClr val="FFFFFF"/>
                </a:highlight>
                <a:latin typeface="Inter"/>
              </a:rPr>
              <a:t> </a:t>
            </a:r>
            <a:r>
              <a:rPr lang="en-US" b="0" i="0" dirty="0">
                <a:solidFill>
                  <a:srgbClr val="3C4043"/>
                </a:solidFill>
                <a:effectLst/>
                <a:highlight>
                  <a:srgbClr val="FFFFFF"/>
                </a:highlight>
                <a:latin typeface="Inter"/>
              </a:rPr>
              <a:t> Response: 1 if customer accepted the offer in the last campaign, 0 otherwise</a:t>
            </a:r>
          </a:p>
          <a:p>
            <a:pPr marL="0" indent="0">
              <a:buNone/>
            </a:pPr>
            <a:endParaRPr lang="en-US" b="0" i="0" dirty="0">
              <a:solidFill>
                <a:srgbClr val="3C4043"/>
              </a:solidFill>
              <a:effectLst/>
              <a:highlight>
                <a:srgbClr val="FFFFFF"/>
              </a:highlight>
              <a:latin typeface="Inter"/>
            </a:endParaRPr>
          </a:p>
        </p:txBody>
      </p:sp>
      <p:sp>
        <p:nvSpPr>
          <p:cNvPr id="4" name="Content Placeholder 3">
            <a:extLst>
              <a:ext uri="{FF2B5EF4-FFF2-40B4-BE49-F238E27FC236}">
                <a16:creationId xmlns:a16="http://schemas.microsoft.com/office/drawing/2014/main" id="{B3EAA90C-CE55-0089-E889-B4347961381E}"/>
              </a:ext>
            </a:extLst>
          </p:cNvPr>
          <p:cNvSpPr>
            <a:spLocks noGrp="1"/>
          </p:cNvSpPr>
          <p:nvPr>
            <p:ph sz="half" idx="2"/>
          </p:nvPr>
        </p:nvSpPr>
        <p:spPr>
          <a:xfrm>
            <a:off x="6172200" y="1932631"/>
            <a:ext cx="5181600" cy="4244332"/>
          </a:xfrm>
        </p:spPr>
        <p:txBody>
          <a:bodyPr>
            <a:normAutofit fontScale="32500" lnSpcReduction="20000"/>
          </a:bodyPr>
          <a:lstStyle/>
          <a:p>
            <a:r>
              <a:rPr lang="en-US" sz="3700" b="1" i="0" dirty="0">
                <a:solidFill>
                  <a:srgbClr val="3C4043"/>
                </a:solidFill>
                <a:effectLst/>
                <a:highlight>
                  <a:srgbClr val="FFFFFF"/>
                </a:highlight>
                <a:latin typeface="Inter"/>
              </a:rPr>
              <a:t>Products</a:t>
            </a:r>
          </a:p>
          <a:p>
            <a:r>
              <a:rPr lang="en-US" b="0" i="0" dirty="0">
                <a:solidFill>
                  <a:srgbClr val="3C4043"/>
                </a:solidFill>
                <a:effectLst/>
                <a:highlight>
                  <a:srgbClr val="FFFFFF"/>
                </a:highlight>
                <a:latin typeface="Inter"/>
              </a:rPr>
              <a:t> MntWines:  Amount spent on wine in last 2 years</a:t>
            </a:r>
          </a:p>
          <a:p>
            <a:r>
              <a:rPr lang="en-US" b="0" i="0" dirty="0">
                <a:solidFill>
                  <a:srgbClr val="3C4043"/>
                </a:solidFill>
                <a:effectLst/>
                <a:highlight>
                  <a:srgbClr val="FFFFFF"/>
                </a:highlight>
                <a:latin typeface="Inter"/>
              </a:rPr>
              <a:t> MntFruits:  Amount spent on fruits in last 2 years</a:t>
            </a:r>
          </a:p>
          <a:p>
            <a:r>
              <a:rPr lang="en-US" b="0" i="0" dirty="0">
                <a:solidFill>
                  <a:srgbClr val="3C4043"/>
                </a:solidFill>
                <a:effectLst/>
                <a:highlight>
                  <a:srgbClr val="FFFFFF"/>
                </a:highlight>
                <a:latin typeface="Inter"/>
              </a:rPr>
              <a:t> MntMeatProducts:  Amount spent on meat in last 2 years</a:t>
            </a:r>
          </a:p>
          <a:p>
            <a:r>
              <a:rPr lang="en-US" b="0" i="0" dirty="0">
                <a:solidFill>
                  <a:srgbClr val="3C4043"/>
                </a:solidFill>
                <a:effectLst/>
                <a:highlight>
                  <a:srgbClr val="FFFFFF"/>
                </a:highlight>
                <a:latin typeface="Inter"/>
              </a:rPr>
              <a:t> MntFishProducts: Amount spent on fish in last 2 years</a:t>
            </a:r>
          </a:p>
          <a:p>
            <a:r>
              <a:rPr lang="en-US" b="0" i="0" dirty="0">
                <a:solidFill>
                  <a:srgbClr val="3C4043"/>
                </a:solidFill>
                <a:effectLst/>
                <a:highlight>
                  <a:srgbClr val="FFFFFF"/>
                </a:highlight>
                <a:latin typeface="Inter"/>
              </a:rPr>
              <a:t> MntSweetProducts: Amount spent on sweets in last 2 years</a:t>
            </a:r>
          </a:p>
          <a:p>
            <a:r>
              <a:rPr lang="en-US" b="0" i="0" dirty="0">
                <a:solidFill>
                  <a:srgbClr val="3C4043"/>
                </a:solidFill>
                <a:effectLst/>
                <a:highlight>
                  <a:srgbClr val="FFFFFF"/>
                </a:highlight>
                <a:latin typeface="Inter"/>
              </a:rPr>
              <a:t> MntGoldProds: Amount spent on gold in last 2 years</a:t>
            </a:r>
          </a:p>
          <a:p>
            <a:endParaRPr lang="en-IN" dirty="0"/>
          </a:p>
          <a:p>
            <a:pPr marL="0" indent="0">
              <a:buNone/>
            </a:pPr>
            <a:endParaRPr lang="en-IN" dirty="0"/>
          </a:p>
          <a:p>
            <a:r>
              <a:rPr lang="en-US" sz="3700" b="1" i="0" dirty="0">
                <a:solidFill>
                  <a:srgbClr val="3C4043"/>
                </a:solidFill>
                <a:effectLst/>
                <a:highlight>
                  <a:srgbClr val="FFFFFF"/>
                </a:highlight>
                <a:latin typeface="Inter"/>
              </a:rPr>
              <a:t>Place</a:t>
            </a:r>
          </a:p>
          <a:p>
            <a:r>
              <a:rPr lang="en-US" b="0" i="0" dirty="0">
                <a:solidFill>
                  <a:srgbClr val="3C4043"/>
                </a:solidFill>
                <a:effectLst/>
                <a:highlight>
                  <a:srgbClr val="FFFFFF"/>
                </a:highlight>
                <a:latin typeface="Inter"/>
              </a:rPr>
              <a:t> NumWebPurchases: Number of purchases made through the company’s website</a:t>
            </a:r>
          </a:p>
          <a:p>
            <a:r>
              <a:rPr lang="en-US" b="0" i="0" dirty="0">
                <a:solidFill>
                  <a:srgbClr val="3C4043"/>
                </a:solidFill>
                <a:effectLst/>
                <a:highlight>
                  <a:srgbClr val="FFFFFF"/>
                </a:highlight>
                <a:latin typeface="Inter"/>
              </a:rPr>
              <a:t> NumCatalogPurchases: Number of purchases made using a catalogue</a:t>
            </a:r>
          </a:p>
          <a:p>
            <a:r>
              <a:rPr lang="en-US" b="0" i="0" dirty="0">
                <a:solidFill>
                  <a:srgbClr val="3C4043"/>
                </a:solidFill>
                <a:effectLst/>
                <a:highlight>
                  <a:srgbClr val="FFFFFF"/>
                </a:highlight>
                <a:latin typeface="Inter"/>
              </a:rPr>
              <a:t> NumStorePurchases: Number of purchases made directly in stores</a:t>
            </a:r>
          </a:p>
          <a:p>
            <a:r>
              <a:rPr lang="en-US" b="0" i="0" dirty="0">
                <a:solidFill>
                  <a:srgbClr val="3C4043"/>
                </a:solidFill>
                <a:effectLst/>
                <a:highlight>
                  <a:srgbClr val="FFFFFF"/>
                </a:highlight>
                <a:latin typeface="Inter"/>
              </a:rPr>
              <a:t> NumWebVisitsMonth: Number of visits to company’s website in the last month</a:t>
            </a:r>
          </a:p>
          <a:p>
            <a:endParaRPr lang="en-IN" dirty="0"/>
          </a:p>
        </p:txBody>
      </p:sp>
    </p:spTree>
    <p:extLst>
      <p:ext uri="{BB962C8B-B14F-4D97-AF65-F5344CB8AC3E}">
        <p14:creationId xmlns:p14="http://schemas.microsoft.com/office/powerpoint/2010/main" val="427829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A347-13FE-5780-E937-956B9067C35E}"/>
              </a:ext>
            </a:extLst>
          </p:cNvPr>
          <p:cNvSpPr>
            <a:spLocks noGrp="1"/>
          </p:cNvSpPr>
          <p:nvPr>
            <p:ph type="title"/>
          </p:nvPr>
        </p:nvSpPr>
        <p:spPr/>
        <p:txBody>
          <a:bodyPr/>
          <a:lstStyle/>
          <a:p>
            <a:r>
              <a:rPr lang="en-US" dirty="0">
                <a:latin typeface="+mn-lt"/>
              </a:rPr>
              <a:t>Comparison of Classification Model</a:t>
            </a:r>
            <a:endParaRPr lang="en-IN" dirty="0">
              <a:latin typeface="+mn-lt"/>
            </a:endParaRPr>
          </a:p>
        </p:txBody>
      </p:sp>
      <p:sp>
        <p:nvSpPr>
          <p:cNvPr id="3" name="Content Placeholder 2">
            <a:extLst>
              <a:ext uri="{FF2B5EF4-FFF2-40B4-BE49-F238E27FC236}">
                <a16:creationId xmlns:a16="http://schemas.microsoft.com/office/drawing/2014/main" id="{EC3969A9-880F-CB4B-991D-71CE8D0DD78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9879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E6BE-5A4D-D9F7-D15F-9F2CDE4BFC52}"/>
              </a:ext>
            </a:extLst>
          </p:cNvPr>
          <p:cNvSpPr>
            <a:spLocks noGrp="1"/>
          </p:cNvSpPr>
          <p:nvPr>
            <p:ph type="title"/>
          </p:nvPr>
        </p:nvSpPr>
        <p:spPr>
          <a:xfrm>
            <a:off x="838200" y="681037"/>
            <a:ext cx="10515600" cy="1009651"/>
          </a:xfrm>
        </p:spPr>
        <p:txBody>
          <a:bodyPr/>
          <a:lstStyle/>
          <a:p>
            <a:r>
              <a:rPr lang="en-US" dirty="0">
                <a:latin typeface="+mn-lt"/>
              </a:rPr>
              <a:t>Model</a:t>
            </a:r>
            <a:r>
              <a:rPr lang="en-US" dirty="0"/>
              <a:t> </a:t>
            </a:r>
            <a:r>
              <a:rPr lang="en-US" dirty="0">
                <a:latin typeface="+mn-lt"/>
              </a:rPr>
              <a:t>Deployment</a:t>
            </a:r>
            <a:endParaRPr lang="en-IN" dirty="0">
              <a:latin typeface="+mn-lt"/>
            </a:endParaRPr>
          </a:p>
        </p:txBody>
      </p:sp>
      <p:sp>
        <p:nvSpPr>
          <p:cNvPr id="3" name="Content Placeholder 2">
            <a:extLst>
              <a:ext uri="{FF2B5EF4-FFF2-40B4-BE49-F238E27FC236}">
                <a16:creationId xmlns:a16="http://schemas.microsoft.com/office/drawing/2014/main" id="{28EFDB5A-2F92-F49E-EBC3-FF194CBDDBA4}"/>
              </a:ext>
            </a:extLst>
          </p:cNvPr>
          <p:cNvSpPr>
            <a:spLocks noGrp="1"/>
          </p:cNvSpPr>
          <p:nvPr>
            <p:ph idx="1"/>
          </p:nvPr>
        </p:nvSpPr>
        <p:spPr>
          <a:xfrm>
            <a:off x="838200" y="2055137"/>
            <a:ext cx="10515600" cy="4121826"/>
          </a:xfrm>
        </p:spPr>
        <p:txBody>
          <a:bodyPr/>
          <a:lstStyle/>
          <a:p>
            <a:r>
              <a:rPr lang="en-US" dirty="0"/>
              <a:t>1. Creation of app file </a:t>
            </a:r>
          </a:p>
          <a:p>
            <a:r>
              <a:rPr lang="en-US" dirty="0"/>
              <a:t>2.Creating a stream lit link</a:t>
            </a:r>
          </a:p>
          <a:p>
            <a:r>
              <a:rPr lang="en-US" dirty="0"/>
              <a:t>3.Creating a webpage for </a:t>
            </a:r>
            <a:r>
              <a:rPr lang="en-US" dirty="0" err="1"/>
              <a:t>inputing</a:t>
            </a:r>
            <a:r>
              <a:rPr lang="en-US" dirty="0"/>
              <a:t> data</a:t>
            </a:r>
            <a:endParaRPr lang="en-IN" dirty="0"/>
          </a:p>
        </p:txBody>
      </p:sp>
    </p:spTree>
    <p:extLst>
      <p:ext uri="{BB962C8B-B14F-4D97-AF65-F5344CB8AC3E}">
        <p14:creationId xmlns:p14="http://schemas.microsoft.com/office/powerpoint/2010/main" val="31902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0DF8-587C-E463-230D-AC4117BB3A47}"/>
              </a:ext>
            </a:extLst>
          </p:cNvPr>
          <p:cNvSpPr>
            <a:spLocks noGrp="1"/>
          </p:cNvSpPr>
          <p:nvPr>
            <p:ph type="title"/>
          </p:nvPr>
        </p:nvSpPr>
        <p:spPr/>
        <p:txBody>
          <a:bodyPr/>
          <a:lstStyle/>
          <a:p>
            <a:r>
              <a:rPr lang="en-US" dirty="0">
                <a:latin typeface="+mn-lt"/>
              </a:rPr>
              <a:t>Web Page Interface</a:t>
            </a:r>
            <a:endParaRPr lang="en-IN" dirty="0">
              <a:latin typeface="+mn-lt"/>
            </a:endParaRPr>
          </a:p>
        </p:txBody>
      </p:sp>
      <p:sp>
        <p:nvSpPr>
          <p:cNvPr id="3" name="Content Placeholder 2">
            <a:extLst>
              <a:ext uri="{FF2B5EF4-FFF2-40B4-BE49-F238E27FC236}">
                <a16:creationId xmlns:a16="http://schemas.microsoft.com/office/drawing/2014/main" id="{9BAC32F4-9F80-30AA-FB9F-400CB11800A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5959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203D-70BA-5575-A547-28F78EECF769}"/>
              </a:ext>
            </a:extLst>
          </p:cNvPr>
          <p:cNvSpPr>
            <a:spLocks noGrp="1"/>
          </p:cNvSpPr>
          <p:nvPr>
            <p:ph type="title"/>
          </p:nvPr>
        </p:nvSpPr>
        <p:spPr/>
        <p:txBody>
          <a:bodyPr/>
          <a:lstStyle/>
          <a:p>
            <a:r>
              <a:rPr lang="en-US" dirty="0">
                <a:latin typeface="+mn-lt"/>
              </a:rPr>
              <a:t>Challenges faced </a:t>
            </a:r>
            <a:endParaRPr lang="en-IN" dirty="0">
              <a:latin typeface="+mn-lt"/>
            </a:endParaRPr>
          </a:p>
        </p:txBody>
      </p:sp>
      <p:sp>
        <p:nvSpPr>
          <p:cNvPr id="3" name="Content Placeholder 2">
            <a:extLst>
              <a:ext uri="{FF2B5EF4-FFF2-40B4-BE49-F238E27FC236}">
                <a16:creationId xmlns:a16="http://schemas.microsoft.com/office/drawing/2014/main" id="{3030B3F8-F170-95EB-9BF4-F5FDF668B20C}"/>
              </a:ext>
            </a:extLst>
          </p:cNvPr>
          <p:cNvSpPr>
            <a:spLocks noGrp="1"/>
          </p:cNvSpPr>
          <p:nvPr>
            <p:ph idx="1"/>
          </p:nvPr>
        </p:nvSpPr>
        <p:spPr/>
        <p:txBody>
          <a:bodyPr/>
          <a:lstStyle/>
          <a:p>
            <a:r>
              <a:rPr lang="en-US" dirty="0"/>
              <a:t>Eda and data cleaning – handling missing values, detecting and removing outliers.</a:t>
            </a:r>
          </a:p>
          <a:p>
            <a:r>
              <a:rPr lang="en-US" dirty="0"/>
              <a:t>Feature engineering –  adding a new feature and selecting relevant feature for clustering </a:t>
            </a:r>
          </a:p>
          <a:p>
            <a:r>
              <a:rPr lang="en-US" dirty="0"/>
              <a:t>Clustering – selecting the right algorithm with the help of silhouette score.</a:t>
            </a:r>
          </a:p>
          <a:p>
            <a:r>
              <a:rPr lang="en-US" dirty="0"/>
              <a:t>Deployment – integrating the model ,ensuring scalability and creating a user friendly interface</a:t>
            </a:r>
          </a:p>
          <a:p>
            <a:endParaRPr lang="en-IN" dirty="0"/>
          </a:p>
        </p:txBody>
      </p:sp>
    </p:spTree>
    <p:extLst>
      <p:ext uri="{BB962C8B-B14F-4D97-AF65-F5344CB8AC3E}">
        <p14:creationId xmlns:p14="http://schemas.microsoft.com/office/powerpoint/2010/main" val="258987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6FF32-21DC-F87B-CE1F-C7C68922BB53}"/>
              </a:ext>
            </a:extLst>
          </p:cNvPr>
          <p:cNvSpPr>
            <a:spLocks noGrp="1"/>
          </p:cNvSpPr>
          <p:nvPr>
            <p:ph idx="1"/>
          </p:nvPr>
        </p:nvSpPr>
        <p:spPr>
          <a:xfrm>
            <a:off x="1756372" y="2634557"/>
            <a:ext cx="9597428" cy="3542405"/>
          </a:xfrm>
        </p:spPr>
        <p:txBody>
          <a:bodyPr>
            <a:normAutofit/>
          </a:bodyPr>
          <a:lstStyle/>
          <a:p>
            <a:pPr marL="0" indent="0">
              <a:buNone/>
            </a:pPr>
            <a:r>
              <a:rPr lang="en-US" b="1" dirty="0"/>
              <a:t>Exploratory Data Analysis (EDA) and  Feature Engineering</a:t>
            </a:r>
            <a:endParaRPr lang="en-IN" b="1" dirty="0"/>
          </a:p>
        </p:txBody>
      </p:sp>
    </p:spTree>
    <p:extLst>
      <p:ext uri="{BB962C8B-B14F-4D97-AF65-F5344CB8AC3E}">
        <p14:creationId xmlns:p14="http://schemas.microsoft.com/office/powerpoint/2010/main" val="344979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0722A8-B459-2DA5-D5CB-B6D2B168CCA8}"/>
              </a:ext>
            </a:extLst>
          </p:cNvPr>
          <p:cNvSpPr>
            <a:spLocks noGrp="1"/>
          </p:cNvSpPr>
          <p:nvPr>
            <p:ph idx="1"/>
          </p:nvPr>
        </p:nvSpPr>
        <p:spPr>
          <a:xfrm>
            <a:off x="838200" y="923453"/>
            <a:ext cx="6024327" cy="5253510"/>
          </a:xfrm>
        </p:spPr>
        <p:txBody>
          <a:bodyPr>
            <a:normAutofit/>
          </a:bodyPr>
          <a:lstStyle/>
          <a:p>
            <a:r>
              <a:rPr lang="en-US" b="1" dirty="0"/>
              <a:t>Data Cleaning</a:t>
            </a:r>
          </a:p>
          <a:p>
            <a:r>
              <a:rPr lang="en-US" dirty="0"/>
              <a:t>This dataset contains 2240 rows and 29 columns</a:t>
            </a:r>
          </a:p>
          <a:p>
            <a:r>
              <a:rPr lang="en-US" dirty="0"/>
              <a:t>There are 24 missing values  in income columns we have to drop that , after removing that missing values  now that data set contains 2216 rows and 29 columns </a:t>
            </a:r>
          </a:p>
          <a:p>
            <a:r>
              <a:rPr lang="en-IN" dirty="0"/>
              <a:t>There is no duplicate values in dataset.</a:t>
            </a:r>
          </a:p>
          <a:p>
            <a:pPr marL="0" indent="0">
              <a:buNone/>
            </a:pPr>
            <a:endParaRPr lang="en-IN" dirty="0"/>
          </a:p>
          <a:p>
            <a:pPr marL="0" indent="0">
              <a:buNone/>
            </a:pPr>
            <a:r>
              <a:rPr lang="en-IN" dirty="0"/>
              <a:t> </a:t>
            </a:r>
          </a:p>
          <a:p>
            <a:pPr marL="0" indent="0">
              <a:buNone/>
            </a:pPr>
            <a:endParaRPr lang="en-IN" dirty="0"/>
          </a:p>
        </p:txBody>
      </p:sp>
      <p:pic>
        <p:nvPicPr>
          <p:cNvPr id="8" name="Picture 7">
            <a:extLst>
              <a:ext uri="{FF2B5EF4-FFF2-40B4-BE49-F238E27FC236}">
                <a16:creationId xmlns:a16="http://schemas.microsoft.com/office/drawing/2014/main" id="{982821F3-65AF-A29E-07A0-CA3BA3B81E4A}"/>
              </a:ext>
            </a:extLst>
          </p:cNvPr>
          <p:cNvPicPr>
            <a:picLocks noChangeAspect="1"/>
          </p:cNvPicPr>
          <p:nvPr/>
        </p:nvPicPr>
        <p:blipFill>
          <a:blip r:embed="rId2"/>
          <a:stretch>
            <a:fillRect/>
          </a:stretch>
        </p:blipFill>
        <p:spPr>
          <a:xfrm>
            <a:off x="7804086" y="986828"/>
            <a:ext cx="4019739" cy="4997513"/>
          </a:xfrm>
          <a:prstGeom prst="rect">
            <a:avLst/>
          </a:prstGeom>
        </p:spPr>
      </p:pic>
      <p:pic>
        <p:nvPicPr>
          <p:cNvPr id="3" name="Picture 2">
            <a:extLst>
              <a:ext uri="{FF2B5EF4-FFF2-40B4-BE49-F238E27FC236}">
                <a16:creationId xmlns:a16="http://schemas.microsoft.com/office/drawing/2014/main" id="{52A61761-C885-E1BC-13AB-20996F70398F}"/>
              </a:ext>
            </a:extLst>
          </p:cNvPr>
          <p:cNvPicPr>
            <a:picLocks noChangeAspect="1"/>
          </p:cNvPicPr>
          <p:nvPr/>
        </p:nvPicPr>
        <p:blipFill>
          <a:blip r:embed="rId3"/>
          <a:stretch>
            <a:fillRect/>
          </a:stretch>
        </p:blipFill>
        <p:spPr>
          <a:xfrm>
            <a:off x="6912575" y="3550208"/>
            <a:ext cx="876422" cy="533474"/>
          </a:xfrm>
          <a:prstGeom prst="rect">
            <a:avLst/>
          </a:prstGeom>
        </p:spPr>
      </p:pic>
    </p:spTree>
    <p:extLst>
      <p:ext uri="{BB962C8B-B14F-4D97-AF65-F5344CB8AC3E}">
        <p14:creationId xmlns:p14="http://schemas.microsoft.com/office/powerpoint/2010/main" val="424257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6721-7564-0D8E-C87B-43B3EEEACBD2}"/>
              </a:ext>
            </a:extLst>
          </p:cNvPr>
          <p:cNvSpPr>
            <a:spLocks noGrp="1"/>
          </p:cNvSpPr>
          <p:nvPr>
            <p:ph type="title"/>
          </p:nvPr>
        </p:nvSpPr>
        <p:spPr>
          <a:xfrm>
            <a:off x="1511928" y="365125"/>
            <a:ext cx="9841871" cy="1325563"/>
          </a:xfrm>
        </p:spPr>
        <p:txBody>
          <a:bodyPr/>
          <a:lstStyle/>
          <a:p>
            <a:r>
              <a:rPr lang="en-US" sz="2800" dirty="0">
                <a:latin typeface="+mn-lt"/>
              </a:rPr>
              <a:t>We Ensured that  all columns have the correct data types</a:t>
            </a:r>
            <a:r>
              <a:rPr lang="en-US" dirty="0"/>
              <a:t>.</a:t>
            </a:r>
            <a:endParaRPr lang="en-IN" dirty="0"/>
          </a:p>
        </p:txBody>
      </p:sp>
      <p:pic>
        <p:nvPicPr>
          <p:cNvPr id="4" name="Content Placeholder 3">
            <a:extLst>
              <a:ext uri="{FF2B5EF4-FFF2-40B4-BE49-F238E27FC236}">
                <a16:creationId xmlns:a16="http://schemas.microsoft.com/office/drawing/2014/main" id="{5182B811-290C-95CE-32FB-5EE307A8235B}"/>
              </a:ext>
            </a:extLst>
          </p:cNvPr>
          <p:cNvPicPr>
            <a:picLocks noGrp="1" noChangeAspect="1"/>
          </p:cNvPicPr>
          <p:nvPr>
            <p:ph idx="1"/>
          </p:nvPr>
        </p:nvPicPr>
        <p:blipFill>
          <a:blip r:embed="rId2"/>
          <a:stretch>
            <a:fillRect/>
          </a:stretch>
        </p:blipFill>
        <p:spPr>
          <a:xfrm>
            <a:off x="1729211" y="1520982"/>
            <a:ext cx="6717672" cy="4437738"/>
          </a:xfrm>
          <a:prstGeom prst="rect">
            <a:avLst/>
          </a:prstGeom>
        </p:spPr>
      </p:pic>
    </p:spTree>
    <p:extLst>
      <p:ext uri="{BB962C8B-B14F-4D97-AF65-F5344CB8AC3E}">
        <p14:creationId xmlns:p14="http://schemas.microsoft.com/office/powerpoint/2010/main" val="1605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888C-F4E7-6D6B-C5A1-FA8BA3D94AE3}"/>
              </a:ext>
            </a:extLst>
          </p:cNvPr>
          <p:cNvSpPr>
            <a:spLocks noGrp="1"/>
          </p:cNvSpPr>
          <p:nvPr>
            <p:ph type="title"/>
          </p:nvPr>
        </p:nvSpPr>
        <p:spPr>
          <a:xfrm>
            <a:off x="838200" y="365126"/>
            <a:ext cx="10515600" cy="694130"/>
          </a:xfrm>
        </p:spPr>
        <p:txBody>
          <a:bodyPr>
            <a:normAutofit fontScale="90000"/>
          </a:bodyPr>
          <a:lstStyle/>
          <a:p>
            <a:r>
              <a:rPr lang="en-IN" dirty="0">
                <a:latin typeface="+mn-lt"/>
              </a:rPr>
              <a:t>Feature Engineering</a:t>
            </a:r>
          </a:p>
        </p:txBody>
      </p:sp>
      <p:sp>
        <p:nvSpPr>
          <p:cNvPr id="3" name="Content Placeholder 2">
            <a:extLst>
              <a:ext uri="{FF2B5EF4-FFF2-40B4-BE49-F238E27FC236}">
                <a16:creationId xmlns:a16="http://schemas.microsoft.com/office/drawing/2014/main" id="{10F4E6DC-E973-6FEC-C83C-9AF6433C55E8}"/>
              </a:ext>
            </a:extLst>
          </p:cNvPr>
          <p:cNvSpPr>
            <a:spLocks noGrp="1"/>
          </p:cNvSpPr>
          <p:nvPr>
            <p:ph idx="1"/>
          </p:nvPr>
        </p:nvSpPr>
        <p:spPr>
          <a:xfrm>
            <a:off x="838200" y="1421394"/>
            <a:ext cx="10515600" cy="4755569"/>
          </a:xfrm>
        </p:spPr>
        <p:txBody>
          <a:bodyPr>
            <a:normAutofit/>
          </a:bodyPr>
          <a:lstStyle/>
          <a:p>
            <a:r>
              <a:rPr lang="en-US" sz="1800" dirty="0"/>
              <a:t>Extract the "Age" of a customer by the "</a:t>
            </a:r>
            <a:r>
              <a:rPr lang="en-US" sz="1800" dirty="0" err="1"/>
              <a:t>Year_Birth</a:t>
            </a:r>
            <a:r>
              <a:rPr lang="en-US" sz="1800" dirty="0"/>
              <a:t>" indicating the birth year of the respective person.</a:t>
            </a:r>
          </a:p>
          <a:p>
            <a:endParaRPr lang="en-US" sz="1800" dirty="0"/>
          </a:p>
          <a:p>
            <a:r>
              <a:rPr lang="en-US" sz="1800" i="0" dirty="0">
                <a:solidFill>
                  <a:srgbClr val="000000"/>
                </a:solidFill>
                <a:effectLst/>
                <a:highlight>
                  <a:srgbClr val="FFFFFF"/>
                </a:highlight>
                <a:latin typeface="Helvetica Neue"/>
              </a:rPr>
              <a:t>Create another feature "Spent" indicating the total amount spent by the customer in various categories over the span of two years.</a:t>
            </a:r>
          </a:p>
          <a:p>
            <a:endParaRPr lang="en-US" sz="1800" dirty="0">
              <a:solidFill>
                <a:srgbClr val="000000"/>
              </a:solidFill>
              <a:highlight>
                <a:srgbClr val="FFFFFF"/>
              </a:highlight>
              <a:latin typeface="Helvetica Neue"/>
            </a:endParaRPr>
          </a:p>
          <a:p>
            <a:r>
              <a:rPr lang="en-US" sz="1800" i="0" dirty="0">
                <a:solidFill>
                  <a:srgbClr val="000000"/>
                </a:solidFill>
                <a:effectLst/>
                <a:highlight>
                  <a:srgbClr val="FFFFFF"/>
                </a:highlight>
              </a:rPr>
              <a:t>Create another feature "</a:t>
            </a:r>
            <a:r>
              <a:rPr lang="en-US" sz="1800" i="0" dirty="0" err="1">
                <a:solidFill>
                  <a:srgbClr val="000000"/>
                </a:solidFill>
                <a:effectLst/>
                <a:highlight>
                  <a:srgbClr val="FFFFFF"/>
                </a:highlight>
              </a:rPr>
              <a:t>Living_With</a:t>
            </a:r>
            <a:r>
              <a:rPr lang="en-US" sz="1800" i="0" dirty="0">
                <a:solidFill>
                  <a:srgbClr val="000000"/>
                </a:solidFill>
                <a:effectLst/>
                <a:highlight>
                  <a:srgbClr val="FFFFFF"/>
                </a:highlight>
              </a:rPr>
              <a:t>" out of "</a:t>
            </a:r>
            <a:r>
              <a:rPr lang="en-US" sz="1800" i="0" dirty="0" err="1">
                <a:solidFill>
                  <a:srgbClr val="000000"/>
                </a:solidFill>
                <a:effectLst/>
                <a:highlight>
                  <a:srgbClr val="FFFFFF"/>
                </a:highlight>
              </a:rPr>
              <a:t>Marital_Status</a:t>
            </a:r>
            <a:r>
              <a:rPr lang="en-US" sz="1800" i="0" dirty="0">
                <a:solidFill>
                  <a:srgbClr val="000000"/>
                </a:solidFill>
                <a:effectLst/>
                <a:highlight>
                  <a:srgbClr val="FFFFFF"/>
                </a:highlight>
              </a:rPr>
              <a:t>" to extract the living situation of couples</a:t>
            </a:r>
          </a:p>
          <a:p>
            <a:endParaRPr lang="en-US" sz="1800" dirty="0">
              <a:solidFill>
                <a:srgbClr val="000000"/>
              </a:solidFill>
              <a:highlight>
                <a:srgbClr val="FFFFFF"/>
              </a:highlight>
            </a:endParaRPr>
          </a:p>
          <a:p>
            <a:r>
              <a:rPr lang="en-US" sz="1800" i="0" dirty="0">
                <a:solidFill>
                  <a:srgbClr val="000000"/>
                </a:solidFill>
                <a:effectLst/>
                <a:highlight>
                  <a:srgbClr val="FFFFFF"/>
                </a:highlight>
              </a:rPr>
              <a:t>Create a feature "Children" to indicate total children in a household that is, kids and teenagers. </a:t>
            </a:r>
          </a:p>
          <a:p>
            <a:endParaRPr lang="en-US" sz="1800" dirty="0">
              <a:solidFill>
                <a:srgbClr val="000000"/>
              </a:solidFill>
              <a:highlight>
                <a:srgbClr val="FFFFFF"/>
              </a:highlight>
            </a:endParaRPr>
          </a:p>
          <a:p>
            <a:r>
              <a:rPr lang="en-US" sz="1800" i="0" dirty="0">
                <a:solidFill>
                  <a:srgbClr val="000000"/>
                </a:solidFill>
                <a:effectLst/>
                <a:highlight>
                  <a:srgbClr val="FFFFFF"/>
                </a:highlight>
              </a:rPr>
              <a:t>To get further clarity of household, Creating feature indicating "</a:t>
            </a:r>
            <a:r>
              <a:rPr lang="en-US" sz="1800" i="0" dirty="0" err="1">
                <a:solidFill>
                  <a:srgbClr val="000000"/>
                </a:solidFill>
                <a:effectLst/>
                <a:highlight>
                  <a:srgbClr val="FFFFFF"/>
                </a:highlight>
              </a:rPr>
              <a:t>Family_Size</a:t>
            </a:r>
            <a:r>
              <a:rPr lang="en-US" sz="1800" i="0" dirty="0">
                <a:solidFill>
                  <a:srgbClr val="000000"/>
                </a:solidFill>
                <a:effectLst/>
                <a:highlight>
                  <a:srgbClr val="FFFFFF"/>
                </a:highlight>
              </a:rPr>
              <a:t>“</a:t>
            </a:r>
          </a:p>
          <a:p>
            <a:pPr marL="0" indent="0">
              <a:buNone/>
            </a:pPr>
            <a:endParaRPr lang="en-US" sz="1800" dirty="0">
              <a:solidFill>
                <a:srgbClr val="000000"/>
              </a:solidFill>
              <a:highlight>
                <a:srgbClr val="FFFFFF"/>
              </a:highlight>
            </a:endParaRPr>
          </a:p>
          <a:p>
            <a:r>
              <a:rPr lang="en-US" sz="1800" i="0" dirty="0">
                <a:solidFill>
                  <a:srgbClr val="000000"/>
                </a:solidFill>
                <a:effectLst/>
                <a:highlight>
                  <a:srgbClr val="FFFFFF"/>
                </a:highlight>
              </a:rPr>
              <a:t>Create a feature "</a:t>
            </a:r>
            <a:r>
              <a:rPr lang="en-US" sz="1800" i="0" dirty="0" err="1">
                <a:solidFill>
                  <a:srgbClr val="000000"/>
                </a:solidFill>
                <a:effectLst/>
                <a:highlight>
                  <a:srgbClr val="FFFFFF"/>
                </a:highlight>
              </a:rPr>
              <a:t>Is_Parent</a:t>
            </a:r>
            <a:r>
              <a:rPr lang="en-US" sz="1800" i="0" dirty="0">
                <a:solidFill>
                  <a:srgbClr val="000000"/>
                </a:solidFill>
                <a:effectLst/>
                <a:highlight>
                  <a:srgbClr val="FFFFFF"/>
                </a:highlight>
              </a:rPr>
              <a:t>" to indicate parenthood status</a:t>
            </a:r>
          </a:p>
          <a:p>
            <a:endParaRPr lang="en-US" sz="1800" i="0" dirty="0">
              <a:solidFill>
                <a:srgbClr val="000000"/>
              </a:solidFill>
              <a:effectLst/>
              <a:highlight>
                <a:srgbClr val="FFFFFF"/>
              </a:highlight>
            </a:endParaRPr>
          </a:p>
          <a:p>
            <a:endParaRPr lang="en-US" sz="1800" i="0" dirty="0">
              <a:solidFill>
                <a:srgbClr val="000000"/>
              </a:solidFill>
              <a:effectLst/>
              <a:highlight>
                <a:srgbClr val="FFFFFF"/>
              </a:highlight>
              <a:latin typeface="Helvetica Neue"/>
            </a:endParaRPr>
          </a:p>
          <a:p>
            <a:pPr marL="0" indent="0">
              <a:buNone/>
            </a:pPr>
            <a:endParaRPr lang="en-US" sz="1800" i="0" dirty="0">
              <a:solidFill>
                <a:srgbClr val="000000"/>
              </a:solidFill>
              <a:effectLst/>
              <a:highlight>
                <a:srgbClr val="FFFFFF"/>
              </a:highlight>
              <a:latin typeface="Helvetica Neue"/>
            </a:endParaRPr>
          </a:p>
        </p:txBody>
      </p:sp>
      <p:pic>
        <p:nvPicPr>
          <p:cNvPr id="5" name="Picture 4">
            <a:extLst>
              <a:ext uri="{FF2B5EF4-FFF2-40B4-BE49-F238E27FC236}">
                <a16:creationId xmlns:a16="http://schemas.microsoft.com/office/drawing/2014/main" id="{80988959-4E6E-BC3A-E2D0-01972DFC172A}"/>
              </a:ext>
            </a:extLst>
          </p:cNvPr>
          <p:cNvPicPr>
            <a:picLocks noChangeAspect="1"/>
          </p:cNvPicPr>
          <p:nvPr/>
        </p:nvPicPr>
        <p:blipFill>
          <a:blip r:embed="rId2"/>
          <a:stretch>
            <a:fillRect/>
          </a:stretch>
        </p:blipFill>
        <p:spPr>
          <a:xfrm>
            <a:off x="2842788" y="1706546"/>
            <a:ext cx="5785164" cy="420954"/>
          </a:xfrm>
          <a:prstGeom prst="rect">
            <a:avLst/>
          </a:prstGeom>
        </p:spPr>
      </p:pic>
      <p:pic>
        <p:nvPicPr>
          <p:cNvPr id="6" name="Picture 5">
            <a:extLst>
              <a:ext uri="{FF2B5EF4-FFF2-40B4-BE49-F238E27FC236}">
                <a16:creationId xmlns:a16="http://schemas.microsoft.com/office/drawing/2014/main" id="{E039D407-687F-57D4-90B2-EE02713A7A32}"/>
              </a:ext>
            </a:extLst>
          </p:cNvPr>
          <p:cNvPicPr>
            <a:picLocks noChangeAspect="1"/>
          </p:cNvPicPr>
          <p:nvPr/>
        </p:nvPicPr>
        <p:blipFill>
          <a:blip r:embed="rId3"/>
          <a:stretch>
            <a:fillRect/>
          </a:stretch>
        </p:blipFill>
        <p:spPr>
          <a:xfrm>
            <a:off x="2770361" y="2716040"/>
            <a:ext cx="5857591" cy="457265"/>
          </a:xfrm>
          <a:prstGeom prst="rect">
            <a:avLst/>
          </a:prstGeom>
        </p:spPr>
      </p:pic>
      <p:pic>
        <p:nvPicPr>
          <p:cNvPr id="8" name="Picture 7">
            <a:extLst>
              <a:ext uri="{FF2B5EF4-FFF2-40B4-BE49-F238E27FC236}">
                <a16:creationId xmlns:a16="http://schemas.microsoft.com/office/drawing/2014/main" id="{1A6266A8-3FA9-E678-9A59-6CB4F28A9EA1}"/>
              </a:ext>
            </a:extLst>
          </p:cNvPr>
          <p:cNvPicPr>
            <a:picLocks noChangeAspect="1"/>
          </p:cNvPicPr>
          <p:nvPr/>
        </p:nvPicPr>
        <p:blipFill>
          <a:blip r:embed="rId4"/>
          <a:stretch>
            <a:fillRect/>
          </a:stretch>
        </p:blipFill>
        <p:spPr>
          <a:xfrm>
            <a:off x="2770361" y="3535444"/>
            <a:ext cx="5857591" cy="375654"/>
          </a:xfrm>
          <a:prstGeom prst="rect">
            <a:avLst/>
          </a:prstGeom>
        </p:spPr>
      </p:pic>
      <p:pic>
        <p:nvPicPr>
          <p:cNvPr id="10" name="Picture 9">
            <a:extLst>
              <a:ext uri="{FF2B5EF4-FFF2-40B4-BE49-F238E27FC236}">
                <a16:creationId xmlns:a16="http://schemas.microsoft.com/office/drawing/2014/main" id="{1EA61BC0-AD79-596C-997B-1CE247AC32F9}"/>
              </a:ext>
            </a:extLst>
          </p:cNvPr>
          <p:cNvPicPr>
            <a:picLocks noChangeAspect="1"/>
          </p:cNvPicPr>
          <p:nvPr/>
        </p:nvPicPr>
        <p:blipFill>
          <a:blip r:embed="rId5"/>
          <a:stretch>
            <a:fillRect/>
          </a:stretch>
        </p:blipFill>
        <p:spPr>
          <a:xfrm>
            <a:off x="2842788" y="4239319"/>
            <a:ext cx="5785164" cy="457264"/>
          </a:xfrm>
          <a:prstGeom prst="rect">
            <a:avLst/>
          </a:prstGeom>
        </p:spPr>
      </p:pic>
      <p:pic>
        <p:nvPicPr>
          <p:cNvPr id="12" name="Picture 11">
            <a:extLst>
              <a:ext uri="{FF2B5EF4-FFF2-40B4-BE49-F238E27FC236}">
                <a16:creationId xmlns:a16="http://schemas.microsoft.com/office/drawing/2014/main" id="{8B414DCC-8AE9-EE5E-890A-71C0A591BEFF}"/>
              </a:ext>
            </a:extLst>
          </p:cNvPr>
          <p:cNvPicPr>
            <a:picLocks noChangeAspect="1"/>
          </p:cNvPicPr>
          <p:nvPr/>
        </p:nvPicPr>
        <p:blipFill>
          <a:blip r:embed="rId6"/>
          <a:stretch>
            <a:fillRect/>
          </a:stretch>
        </p:blipFill>
        <p:spPr>
          <a:xfrm>
            <a:off x="2770361" y="4979342"/>
            <a:ext cx="5953956" cy="375654"/>
          </a:xfrm>
          <a:prstGeom prst="rect">
            <a:avLst/>
          </a:prstGeom>
        </p:spPr>
      </p:pic>
      <p:pic>
        <p:nvPicPr>
          <p:cNvPr id="14" name="Picture 13">
            <a:extLst>
              <a:ext uri="{FF2B5EF4-FFF2-40B4-BE49-F238E27FC236}">
                <a16:creationId xmlns:a16="http://schemas.microsoft.com/office/drawing/2014/main" id="{4E10D5C7-5B72-5B31-62F8-84262BF6D638}"/>
              </a:ext>
            </a:extLst>
          </p:cNvPr>
          <p:cNvPicPr>
            <a:picLocks noChangeAspect="1"/>
          </p:cNvPicPr>
          <p:nvPr/>
        </p:nvPicPr>
        <p:blipFill>
          <a:blip r:embed="rId7"/>
          <a:stretch>
            <a:fillRect/>
          </a:stretch>
        </p:blipFill>
        <p:spPr>
          <a:xfrm>
            <a:off x="2842788" y="5685448"/>
            <a:ext cx="6156357" cy="491515"/>
          </a:xfrm>
          <a:prstGeom prst="rect">
            <a:avLst/>
          </a:prstGeom>
        </p:spPr>
      </p:pic>
    </p:spTree>
    <p:extLst>
      <p:ext uri="{BB962C8B-B14F-4D97-AF65-F5344CB8AC3E}">
        <p14:creationId xmlns:p14="http://schemas.microsoft.com/office/powerpoint/2010/main" val="54742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590A-A4DF-747F-6498-1DAE700DA1C1}"/>
              </a:ext>
            </a:extLst>
          </p:cNvPr>
          <p:cNvSpPr>
            <a:spLocks noGrp="1"/>
          </p:cNvSpPr>
          <p:nvPr>
            <p:ph type="title"/>
          </p:nvPr>
        </p:nvSpPr>
        <p:spPr/>
        <p:txBody>
          <a:bodyPr>
            <a:normAutofit/>
          </a:bodyPr>
          <a:lstStyle/>
          <a:p>
            <a:r>
              <a:rPr lang="en-US" dirty="0">
                <a:latin typeface="+mn-lt"/>
              </a:rPr>
              <a:t>Univariate analysis </a:t>
            </a:r>
            <a:br>
              <a:rPr lang="en-US" dirty="0"/>
            </a:br>
            <a:r>
              <a:rPr lang="en-US" sz="2000" dirty="0">
                <a:latin typeface="+mn-lt"/>
              </a:rPr>
              <a:t>so we have done the univariate analysis by using histogram   </a:t>
            </a:r>
            <a:endParaRPr lang="en-IN" sz="2000" dirty="0">
              <a:latin typeface="+mn-lt"/>
            </a:endParaRPr>
          </a:p>
        </p:txBody>
      </p:sp>
      <p:pic>
        <p:nvPicPr>
          <p:cNvPr id="4" name="Content Placeholder 3">
            <a:extLst>
              <a:ext uri="{FF2B5EF4-FFF2-40B4-BE49-F238E27FC236}">
                <a16:creationId xmlns:a16="http://schemas.microsoft.com/office/drawing/2014/main" id="{4543A84E-37CC-B3FE-2F03-F3FE15866085}"/>
              </a:ext>
            </a:extLst>
          </p:cNvPr>
          <p:cNvPicPr>
            <a:picLocks noGrp="1" noChangeAspect="1"/>
          </p:cNvPicPr>
          <p:nvPr>
            <p:ph idx="1"/>
          </p:nvPr>
        </p:nvPicPr>
        <p:blipFill>
          <a:blip r:embed="rId2"/>
          <a:stretch>
            <a:fillRect/>
          </a:stretch>
        </p:blipFill>
        <p:spPr>
          <a:xfrm>
            <a:off x="838200" y="1618260"/>
            <a:ext cx="7106969" cy="4420591"/>
          </a:xfrm>
          <a:prstGeom prst="rect">
            <a:avLst/>
          </a:prstGeom>
        </p:spPr>
      </p:pic>
    </p:spTree>
    <p:extLst>
      <p:ext uri="{BB962C8B-B14F-4D97-AF65-F5344CB8AC3E}">
        <p14:creationId xmlns:p14="http://schemas.microsoft.com/office/powerpoint/2010/main" val="181461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7811-E370-6292-6DF3-83610ED36013}"/>
              </a:ext>
            </a:extLst>
          </p:cNvPr>
          <p:cNvSpPr>
            <a:spLocks noGrp="1"/>
          </p:cNvSpPr>
          <p:nvPr>
            <p:ph type="title"/>
          </p:nvPr>
        </p:nvSpPr>
        <p:spPr>
          <a:xfrm>
            <a:off x="838200" y="365125"/>
            <a:ext cx="10515600" cy="811825"/>
          </a:xfrm>
        </p:spPr>
        <p:txBody>
          <a:bodyPr/>
          <a:lstStyle/>
          <a:p>
            <a:r>
              <a:rPr lang="en-US" dirty="0">
                <a:latin typeface="+mn-lt"/>
              </a:rPr>
              <a:t>Bivariate analysis</a:t>
            </a:r>
            <a:endParaRPr lang="en-IN" dirty="0">
              <a:latin typeface="+mn-lt"/>
            </a:endParaRPr>
          </a:p>
        </p:txBody>
      </p:sp>
      <p:sp>
        <p:nvSpPr>
          <p:cNvPr id="3" name="Content Placeholder 2">
            <a:extLst>
              <a:ext uri="{FF2B5EF4-FFF2-40B4-BE49-F238E27FC236}">
                <a16:creationId xmlns:a16="http://schemas.microsoft.com/office/drawing/2014/main" id="{FD5D10DA-B4FD-350F-2A35-A0D2ED2E14C0}"/>
              </a:ext>
            </a:extLst>
          </p:cNvPr>
          <p:cNvSpPr>
            <a:spLocks noGrp="1"/>
          </p:cNvSpPr>
          <p:nvPr>
            <p:ph idx="1"/>
          </p:nvPr>
        </p:nvSpPr>
        <p:spPr>
          <a:xfrm>
            <a:off x="838200" y="1176950"/>
            <a:ext cx="11012785" cy="5613150"/>
          </a:xfrm>
        </p:spPr>
        <p:txBody>
          <a:bodyPr>
            <a:normAutofit fontScale="85000" lnSpcReduction="20000"/>
          </a:bodyPr>
          <a:lstStyle/>
          <a:p>
            <a:r>
              <a:rPr lang="en-US" dirty="0"/>
              <a:t>So we have done the bivariate analysis with the help of correlation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endParaRPr lang="en-US" sz="2100" b="1" i="0" dirty="0">
              <a:solidFill>
                <a:srgbClr val="000000"/>
              </a:solidFill>
              <a:effectLst/>
              <a:highlight>
                <a:srgbClr val="FFFFFF"/>
              </a:highlight>
              <a:latin typeface="Helvetica Neue"/>
            </a:endParaRPr>
          </a:p>
          <a:p>
            <a:pPr algn="l"/>
            <a:endParaRPr lang="en-US" sz="2100" b="1" dirty="0">
              <a:solidFill>
                <a:srgbClr val="000000"/>
              </a:solidFill>
              <a:highlight>
                <a:srgbClr val="FFFFFF"/>
              </a:highlight>
              <a:latin typeface="Helvetica Neue"/>
            </a:endParaRPr>
          </a:p>
          <a:p>
            <a:pPr algn="l"/>
            <a:endParaRPr lang="en-US" sz="2100" b="1" i="0" dirty="0">
              <a:solidFill>
                <a:srgbClr val="000000"/>
              </a:solidFill>
              <a:effectLst/>
              <a:highlight>
                <a:srgbClr val="FFFFFF"/>
              </a:highlight>
              <a:latin typeface="Helvetica Neue"/>
            </a:endParaRPr>
          </a:p>
          <a:p>
            <a:r>
              <a:rPr lang="en-US" sz="2100" b="1" i="0" dirty="0">
                <a:solidFill>
                  <a:srgbClr val="000000"/>
                </a:solidFill>
                <a:effectLst/>
                <a:highlight>
                  <a:srgbClr val="FFFFFF"/>
                </a:highlight>
                <a:latin typeface="Helvetica Neue"/>
              </a:rPr>
              <a:t>High correlation between customer's income and spending. Also high correlation between buying wine, meat and buying through catalog and stores with income and spending.</a:t>
            </a:r>
          </a:p>
          <a:p>
            <a:pPr algn="l"/>
            <a:r>
              <a:rPr lang="en-US" sz="2100" b="1" i="0" dirty="0">
                <a:solidFill>
                  <a:srgbClr val="000000"/>
                </a:solidFill>
                <a:effectLst/>
                <a:highlight>
                  <a:srgbClr val="FFFFFF"/>
                </a:highlight>
                <a:latin typeface="Helvetica Neue"/>
              </a:rPr>
              <a:t>High correlation between buying meat and buying through catalog.</a:t>
            </a:r>
          </a:p>
          <a:p>
            <a:pPr marL="0" indent="0">
              <a:buNone/>
            </a:pPr>
            <a:endParaRPr lang="en-IN" sz="2100" dirty="0"/>
          </a:p>
        </p:txBody>
      </p:sp>
      <p:pic>
        <p:nvPicPr>
          <p:cNvPr id="6" name="Picture 5">
            <a:extLst>
              <a:ext uri="{FF2B5EF4-FFF2-40B4-BE49-F238E27FC236}">
                <a16:creationId xmlns:a16="http://schemas.microsoft.com/office/drawing/2014/main" id="{F7272CDE-3298-7959-66FA-F84EBA93D226}"/>
              </a:ext>
            </a:extLst>
          </p:cNvPr>
          <p:cNvPicPr>
            <a:picLocks noChangeAspect="1"/>
          </p:cNvPicPr>
          <p:nvPr/>
        </p:nvPicPr>
        <p:blipFill>
          <a:blip r:embed="rId2"/>
          <a:stretch>
            <a:fillRect/>
          </a:stretch>
        </p:blipFill>
        <p:spPr>
          <a:xfrm>
            <a:off x="1853277" y="1566248"/>
            <a:ext cx="8177630" cy="3865831"/>
          </a:xfrm>
          <a:prstGeom prst="rect">
            <a:avLst/>
          </a:prstGeom>
        </p:spPr>
      </p:pic>
    </p:spTree>
    <p:extLst>
      <p:ext uri="{BB962C8B-B14F-4D97-AF65-F5344CB8AC3E}">
        <p14:creationId xmlns:p14="http://schemas.microsoft.com/office/powerpoint/2010/main" val="2816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174F-FFA1-383F-2116-3B95C8DC0394}"/>
              </a:ext>
            </a:extLst>
          </p:cNvPr>
          <p:cNvSpPr>
            <a:spLocks noGrp="1"/>
          </p:cNvSpPr>
          <p:nvPr>
            <p:ph type="title"/>
          </p:nvPr>
        </p:nvSpPr>
        <p:spPr>
          <a:xfrm>
            <a:off x="838200" y="681037"/>
            <a:ext cx="10515600" cy="541181"/>
          </a:xfrm>
        </p:spPr>
        <p:txBody>
          <a:bodyPr>
            <a:normAutofit fontScale="90000"/>
          </a:bodyPr>
          <a:lstStyle/>
          <a:p>
            <a:r>
              <a:rPr lang="en-US" dirty="0">
                <a:latin typeface="+mn-lt"/>
              </a:rPr>
              <a:t>Data analysis and Visualization </a:t>
            </a:r>
            <a:br>
              <a:rPr lang="en-IN" b="1" i="0" dirty="0">
                <a:solidFill>
                  <a:srgbClr val="000000"/>
                </a:solidFill>
                <a:effectLst/>
                <a:highlight>
                  <a:srgbClr val="FFFFFF"/>
                </a:highlight>
                <a:latin typeface="Helvetica Neue"/>
              </a:rPr>
            </a:br>
            <a:endParaRPr lang="en-IN" dirty="0"/>
          </a:p>
        </p:txBody>
      </p:sp>
      <p:sp>
        <p:nvSpPr>
          <p:cNvPr id="3" name="Content Placeholder 2">
            <a:extLst>
              <a:ext uri="{FF2B5EF4-FFF2-40B4-BE49-F238E27FC236}">
                <a16:creationId xmlns:a16="http://schemas.microsoft.com/office/drawing/2014/main" id="{C2BF1EA9-EC72-A939-D0C6-D4F8FED82AAC}"/>
              </a:ext>
            </a:extLst>
          </p:cNvPr>
          <p:cNvSpPr>
            <a:spLocks noGrp="1"/>
          </p:cNvSpPr>
          <p:nvPr>
            <p:ph idx="1"/>
          </p:nvPr>
        </p:nvSpPr>
        <p:spPr>
          <a:xfrm>
            <a:off x="838200" y="1095470"/>
            <a:ext cx="10515600" cy="4725908"/>
          </a:xfrm>
        </p:spPr>
        <p:txBody>
          <a:bodyPr>
            <a:normAutofit fontScale="25000" lnSpcReduction="20000"/>
          </a:bodyPr>
          <a:lstStyle/>
          <a:p>
            <a:r>
              <a:rPr lang="en-US" sz="7200" dirty="0"/>
              <a:t>Pair plot of some selective features </a:t>
            </a:r>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endParaRPr lang="en-US" sz="7200" dirty="0"/>
          </a:p>
          <a:p>
            <a:r>
              <a:rPr lang="en-US" sz="7200" dirty="0"/>
              <a:t>From this pair plot we can conclude that there are few outliers in the income and age features</a:t>
            </a:r>
          </a:p>
          <a:p>
            <a:endParaRPr lang="en-US" sz="7200"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1026" name="Picture 2">
            <a:extLst>
              <a:ext uri="{FF2B5EF4-FFF2-40B4-BE49-F238E27FC236}">
                <a16:creationId xmlns:a16="http://schemas.microsoft.com/office/drawing/2014/main" id="{3A51B3E9-881B-B653-6E60-39554B4C3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62" y="1611517"/>
            <a:ext cx="7331075" cy="436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463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967</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 Neue</vt:lpstr>
      <vt:lpstr>Inter</vt:lpstr>
      <vt:lpstr>Times New Roman</vt:lpstr>
      <vt:lpstr>Wingdings</vt:lpstr>
      <vt:lpstr>Office Theme</vt:lpstr>
      <vt:lpstr>Group 1</vt:lpstr>
      <vt:lpstr>About the Dataset This is a marketing data set which contains data of the customers belonging to company. This data set has 2240 rows and 28 columns. Since this is a marketing data set, we can categorize the variables in terms of the 4 P's of marketing: products, people (customers), places (channels), and promotions (discounts &amp; campaigns). The variables are as follows:ID: Customer&amp;#39;s unique identifier </vt:lpstr>
      <vt:lpstr>PowerPoint Presentation</vt:lpstr>
      <vt:lpstr>PowerPoint Presentation</vt:lpstr>
      <vt:lpstr>We Ensured that  all columns have the correct data types.</vt:lpstr>
      <vt:lpstr>Feature Engineering</vt:lpstr>
      <vt:lpstr>Univariate analysis  so we have done the univariate analysis by using histogram   </vt:lpstr>
      <vt:lpstr>Bivariate analysis</vt:lpstr>
      <vt:lpstr>Data analysis and Visualization  </vt:lpstr>
      <vt:lpstr>We had also observe the outlier of each features with the help of boxplot</vt:lpstr>
      <vt:lpstr>Checking for the outliers with target </vt:lpstr>
      <vt:lpstr>We had created  pie plots for each main column compared to the target 'Response’  with the help of pie plot we  checked that how much it is effective on data for example pie plot of income by response 54.2% Accepted and 45.8% Not Accepted </vt:lpstr>
      <vt:lpstr>Removing of outliers</vt:lpstr>
      <vt:lpstr>PowerPoint Presentation</vt:lpstr>
      <vt:lpstr>Model Building</vt:lpstr>
      <vt:lpstr>Model Building </vt:lpstr>
      <vt:lpstr>PowerPoint Presentation</vt:lpstr>
      <vt:lpstr>Customer Analysis</vt:lpstr>
      <vt:lpstr>Classification and model Building</vt:lpstr>
      <vt:lpstr>Comparison of Classification Model</vt:lpstr>
      <vt:lpstr>Model Deployment</vt:lpstr>
      <vt:lpstr>Web Page Interface</vt:lpstr>
      <vt:lpstr>Challenges faced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Awadhesh Pal</dc:creator>
  <cp:lastModifiedBy>soumyadip Koner</cp:lastModifiedBy>
  <cp:revision>22</cp:revision>
  <dcterms:created xsi:type="dcterms:W3CDTF">2024-06-10T11:27:03Z</dcterms:created>
  <dcterms:modified xsi:type="dcterms:W3CDTF">2024-07-06T18:15:32Z</dcterms:modified>
</cp:coreProperties>
</file>