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handoutMasterIdLst>
    <p:handoutMasterId r:id="rId19"/>
  </p:handoutMasterIdLst>
  <p:sldIdLst>
    <p:sldId id="256" r:id="rId2"/>
    <p:sldId id="258" r:id="rId3"/>
    <p:sldId id="389" r:id="rId4"/>
    <p:sldId id="385" r:id="rId5"/>
    <p:sldId id="430" r:id="rId6"/>
    <p:sldId id="426" r:id="rId7"/>
    <p:sldId id="427" r:id="rId8"/>
    <p:sldId id="428" r:id="rId9"/>
    <p:sldId id="429" r:id="rId10"/>
    <p:sldId id="432" r:id="rId11"/>
    <p:sldId id="434" r:id="rId12"/>
    <p:sldId id="435" r:id="rId13"/>
    <p:sldId id="436" r:id="rId14"/>
    <p:sldId id="437" r:id="rId15"/>
    <p:sldId id="433" r:id="rId16"/>
    <p:sldId id="342" r:id="rId17"/>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721" autoAdjust="0"/>
    <p:restoredTop sz="93954" autoAdjust="0"/>
  </p:normalViewPr>
  <p:slideViewPr>
    <p:cSldViewPr>
      <p:cViewPr varScale="1">
        <p:scale>
          <a:sx n="112" d="100"/>
          <a:sy n="112" d="100"/>
        </p:scale>
        <p:origin x="118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6/9/2018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6/9/2018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Frailty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3" name="Text Placeholder 2"/>
          <p:cNvSpPr>
            <a:spLocks noGrp="1"/>
          </p:cNvSpPr>
          <p:nvPr>
            <p:ph type="body" idx="1"/>
          </p:nvPr>
        </p:nvSpPr>
        <p:spPr/>
        <p:txBody>
          <a:bodyPr/>
          <a:lstStyle/>
          <a:p>
            <a:r>
              <a:rPr lang="en-US" sz="1800" dirty="0"/>
              <a:t>Frailty models account for correlation within a group.</a:t>
            </a:r>
          </a:p>
          <a:p>
            <a:pPr marL="285750" indent="-285750">
              <a:buFont typeface="Arial" panose="020B0604020202020204" pitchFamily="34" charset="0"/>
              <a:buChar char="•"/>
            </a:pPr>
            <a:r>
              <a:rPr lang="en-US" sz="1800" dirty="0"/>
              <a:t>Multiple events for the same person.</a:t>
            </a:r>
          </a:p>
          <a:p>
            <a:pPr marL="285750" indent="-285750">
              <a:buFont typeface="Arial" panose="020B0604020202020204" pitchFamily="34" charset="0"/>
              <a:buChar char="•"/>
            </a:pPr>
            <a:r>
              <a:rPr lang="en-US" sz="1800" dirty="0"/>
              <a:t>Multiple sites on the same person.</a:t>
            </a:r>
          </a:p>
          <a:p>
            <a:pPr marL="285750" indent="-285750">
              <a:buFont typeface="Arial" panose="020B0604020202020204" pitchFamily="34" charset="0"/>
              <a:buChar char="•"/>
            </a:pPr>
            <a:r>
              <a:rPr lang="en-US" sz="1800" dirty="0"/>
              <a:t>Multiple people in the same family</a:t>
            </a:r>
          </a:p>
          <a:p>
            <a:pPr marL="285750" indent="-285750">
              <a:buFont typeface="Arial" panose="020B0604020202020204" pitchFamily="34" charset="0"/>
              <a:buChar char="•"/>
            </a:pPr>
            <a:r>
              <a:rPr lang="en-US" sz="1800" dirty="0"/>
              <a:t>Multiple animals in the same litter.</a:t>
            </a:r>
          </a:p>
          <a:p>
            <a:pPr marL="285750" indent="-285750">
              <a:buFont typeface="Arial" panose="020B0604020202020204" pitchFamily="34" charset="0"/>
              <a:buChar char="•"/>
            </a:pPr>
            <a:r>
              <a:rPr lang="en-US" sz="1800" dirty="0"/>
              <a:t>Multiple visitors in the same hospital</a:t>
            </a:r>
          </a:p>
          <a:p>
            <a:pPr marL="285750" indent="-285750">
              <a:buFont typeface="Arial" panose="020B0604020202020204" pitchFamily="34" charset="0"/>
              <a:buChar char="•"/>
            </a:pPr>
            <a:r>
              <a:rPr lang="en-US" sz="1800" dirty="0"/>
              <a:t>Multiple students in the same classroom/school.</a:t>
            </a:r>
          </a:p>
          <a:p>
            <a:pPr marL="285750" indent="-285750">
              <a:buFont typeface="Arial" panose="020B0604020202020204" pitchFamily="34" charset="0"/>
              <a:buChar char="•"/>
            </a:pP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Settings</a:t>
            </a:r>
          </a:p>
        </p:txBody>
      </p:sp>
    </p:spTree>
    <p:extLst>
      <p:ext uri="{BB962C8B-B14F-4D97-AF65-F5344CB8AC3E}">
        <p14:creationId xmlns:p14="http://schemas.microsoft.com/office/powerpoint/2010/main" val="193484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6" name="Picture 5">
            <a:extLst>
              <a:ext uri="{FF2B5EF4-FFF2-40B4-BE49-F238E27FC236}">
                <a16:creationId xmlns:a16="http://schemas.microsoft.com/office/drawing/2014/main" id="{048FC336-F807-47B5-A9A5-8F25918606BD}"/>
              </a:ext>
            </a:extLst>
          </p:cNvPr>
          <p:cNvPicPr>
            <a:picLocks noChangeAspect="1"/>
          </p:cNvPicPr>
          <p:nvPr/>
        </p:nvPicPr>
        <p:blipFill>
          <a:blip r:embed="rId2"/>
          <a:stretch>
            <a:fillRect/>
          </a:stretch>
        </p:blipFill>
        <p:spPr>
          <a:xfrm>
            <a:off x="591047" y="1233762"/>
            <a:ext cx="7961905" cy="4390476"/>
          </a:xfrm>
          <a:prstGeom prst="rect">
            <a:avLst/>
          </a:prstGeom>
        </p:spPr>
      </p:pic>
    </p:spTree>
    <p:extLst>
      <p:ext uri="{BB962C8B-B14F-4D97-AF65-F5344CB8AC3E}">
        <p14:creationId xmlns:p14="http://schemas.microsoft.com/office/powerpoint/2010/main" val="3277170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pic>
        <p:nvPicPr>
          <p:cNvPr id="3" name="Picture 2">
            <a:extLst>
              <a:ext uri="{FF2B5EF4-FFF2-40B4-BE49-F238E27FC236}">
                <a16:creationId xmlns:a16="http://schemas.microsoft.com/office/drawing/2014/main" id="{3A873351-3D7B-407E-A68E-9E65D065D410}"/>
              </a:ext>
            </a:extLst>
          </p:cNvPr>
          <p:cNvPicPr>
            <a:picLocks noChangeAspect="1"/>
          </p:cNvPicPr>
          <p:nvPr/>
        </p:nvPicPr>
        <p:blipFill>
          <a:blip r:embed="rId2"/>
          <a:stretch>
            <a:fillRect/>
          </a:stretch>
        </p:blipFill>
        <p:spPr>
          <a:xfrm>
            <a:off x="533400" y="1216325"/>
            <a:ext cx="7790476" cy="2400000"/>
          </a:xfrm>
          <a:prstGeom prst="rect">
            <a:avLst/>
          </a:prstGeom>
        </p:spPr>
      </p:pic>
    </p:spTree>
    <p:extLst>
      <p:ext uri="{BB962C8B-B14F-4D97-AF65-F5344CB8AC3E}">
        <p14:creationId xmlns:p14="http://schemas.microsoft.com/office/powerpoint/2010/main" val="419749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pic>
        <p:nvPicPr>
          <p:cNvPr id="6" name="Picture 5">
            <a:extLst>
              <a:ext uri="{FF2B5EF4-FFF2-40B4-BE49-F238E27FC236}">
                <a16:creationId xmlns:a16="http://schemas.microsoft.com/office/drawing/2014/main" id="{749593E7-EEBF-48F8-B42B-890513A0C7A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4623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7" name="Picture 6">
            <a:extLst>
              <a:ext uri="{FF2B5EF4-FFF2-40B4-BE49-F238E27FC236}">
                <a16:creationId xmlns:a16="http://schemas.microsoft.com/office/drawing/2014/main" id="{1A85DC29-6A53-4AEC-AFC5-1A6AB90BF7CC}"/>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06272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models for repeated events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3" name="Picture 2">
            <a:extLst>
              <a:ext uri="{FF2B5EF4-FFF2-40B4-BE49-F238E27FC236}">
                <a16:creationId xmlns:a16="http://schemas.microsoft.com/office/drawing/2014/main" id="{8C452CB5-A947-4568-8931-5A1B6B78E18C}"/>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99098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Lecture 7. Frailty models. You can incorporate multiple events per patient and account for center effects using frailty models, the survival data analysis equivalent to mixed models in linear regression. You’ll see how to define random effects and how to fit and interpret these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7.</a:t>
            </a:r>
          </a:p>
        </p:txBody>
      </p:sp>
    </p:spTree>
    <p:extLst>
      <p:ext uri="{BB962C8B-B14F-4D97-AF65-F5344CB8AC3E}">
        <p14:creationId xmlns:p14="http://schemas.microsoft.com/office/powerpoint/2010/main" val="30918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pic>
        <p:nvPicPr>
          <p:cNvPr id="6" name="Picture 5">
            <a:extLst>
              <a:ext uri="{FF2B5EF4-FFF2-40B4-BE49-F238E27FC236}">
                <a16:creationId xmlns:a16="http://schemas.microsoft.com/office/drawing/2014/main" id="{26EF7899-826F-498A-BBC5-467CE2A94BBB}"/>
              </a:ext>
            </a:extLst>
          </p:cNvPr>
          <p:cNvPicPr>
            <a:picLocks noChangeAspect="1"/>
          </p:cNvPicPr>
          <p:nvPr/>
        </p:nvPicPr>
        <p:blipFill>
          <a:blip r:embed="rId2"/>
          <a:stretch>
            <a:fillRect/>
          </a:stretch>
        </p:blipFill>
        <p:spPr>
          <a:xfrm>
            <a:off x="457200" y="1219200"/>
            <a:ext cx="8114286" cy="2504762"/>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3" name="Text Placeholder 2"/>
          <p:cNvSpPr>
            <a:spLocks noGrp="1"/>
          </p:cNvSpPr>
          <p:nvPr>
            <p:ph type="body" idx="1"/>
          </p:nvPr>
        </p:nvSpPr>
        <p:spPr/>
        <p:txBody>
          <a:bodyPr/>
          <a:lstStyle/>
          <a:p>
            <a:r>
              <a:rPr lang="en-US" sz="1800" dirty="0"/>
              <a:t>In most studies, patients are considered part of the risk set from time 0 to the time that they either die or are censored. But sometimes patients start contributing information about survival only from a certain point forward. This is left truncation.</a:t>
            </a:r>
          </a:p>
          <a:p>
            <a:endParaRPr lang="en-US" sz="1800" dirty="0"/>
          </a:p>
          <a:p>
            <a:r>
              <a:rPr lang="en-US" sz="1800" dirty="0"/>
              <a:t>Example: Patients who die in the hospital are excluded from your sample. A patient contributes to the risk set from the day of discharge onward. Setting the time of discharge to t=0 will mix patients with short and long lengths of stay.</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Left truncation</a:t>
            </a:r>
          </a:p>
        </p:txBody>
      </p:sp>
    </p:spTree>
    <p:extLst>
      <p:ext uri="{BB962C8B-B14F-4D97-AF65-F5344CB8AC3E}">
        <p14:creationId xmlns:p14="http://schemas.microsoft.com/office/powerpoint/2010/main" val="269207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3" name="Text Placeholder 2"/>
          <p:cNvSpPr>
            <a:spLocks noGrp="1"/>
          </p:cNvSpPr>
          <p:nvPr>
            <p:ph type="body" idx="1"/>
          </p:nvPr>
        </p:nvSpPr>
        <p:spPr/>
        <p:txBody>
          <a:bodyPr/>
          <a:lstStyle/>
          <a:p>
            <a:r>
              <a:rPr lang="en-US" sz="1800" dirty="0"/>
              <a:t>Right censored. Event occurred sometime after last observed time.</a:t>
            </a:r>
          </a:p>
          <a:p>
            <a:endParaRPr lang="en-US" sz="1800" dirty="0"/>
          </a:p>
          <a:p>
            <a:r>
              <a:rPr lang="en-US" sz="1800" dirty="0"/>
              <a:t>Left censored. Event occurred sometime before the first observed time.</a:t>
            </a:r>
          </a:p>
          <a:p>
            <a:endParaRPr lang="en-US" sz="1800" dirty="0"/>
          </a:p>
          <a:p>
            <a:r>
              <a:rPr lang="en-US" sz="1800" dirty="0"/>
              <a:t>Left truncated. The patient does not contribute information about the risk of the event prior to the first observed time.</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Left censored and left truncated are opposites</a:t>
            </a:r>
          </a:p>
        </p:txBody>
      </p:sp>
    </p:spTree>
    <p:extLst>
      <p:ext uri="{BB962C8B-B14F-4D97-AF65-F5344CB8AC3E}">
        <p14:creationId xmlns:p14="http://schemas.microsoft.com/office/powerpoint/2010/main" val="145380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truncation, example</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sex age time  death age2</a:t>
            </a:r>
          </a:p>
          <a:p>
            <a:r>
              <a:rPr lang="en-US" sz="1800" dirty="0">
                <a:latin typeface="Courier New" panose="02070309020205020404" pitchFamily="49" charset="0"/>
                <a:cs typeface="Courier New" panose="02070309020205020404" pitchFamily="49" charset="0"/>
              </a:rPr>
              <a:t>1 female  51    1  death   52</a:t>
            </a:r>
          </a:p>
          <a:p>
            <a:r>
              <a:rPr lang="en-US" sz="1800" dirty="0">
                <a:latin typeface="Courier New" panose="02070309020205020404" pitchFamily="49" charset="0"/>
                <a:cs typeface="Courier New" panose="02070309020205020404" pitchFamily="49" charset="0"/>
              </a:rPr>
              <a:t>2 female  58    1  death   59</a:t>
            </a:r>
          </a:p>
          <a:p>
            <a:r>
              <a:rPr lang="en-US" sz="1800" dirty="0">
                <a:latin typeface="Courier New" panose="02070309020205020404" pitchFamily="49" charset="0"/>
                <a:cs typeface="Courier New" panose="02070309020205020404" pitchFamily="49" charset="0"/>
              </a:rPr>
              <a:t>3 female  55    2  death   57</a:t>
            </a:r>
          </a:p>
          <a:p>
            <a:r>
              <a:rPr lang="en-US" sz="1800" dirty="0">
                <a:latin typeface="Courier New" panose="02070309020205020404" pitchFamily="49" charset="0"/>
                <a:cs typeface="Courier New" panose="02070309020205020404" pitchFamily="49" charset="0"/>
              </a:rPr>
              <a:t>4 female  28   22  death   50</a:t>
            </a:r>
          </a:p>
          <a:p>
            <a:r>
              <a:rPr lang="en-US" sz="1800" dirty="0">
                <a:latin typeface="Courier New" panose="02070309020205020404" pitchFamily="49" charset="0"/>
                <a:cs typeface="Courier New" panose="02070309020205020404" pitchFamily="49" charset="0"/>
              </a:rPr>
              <a:t>5   male  21   30 censor   51</a:t>
            </a:r>
          </a:p>
          <a:p>
            <a:r>
              <a:rPr lang="en-US" sz="1800" dirty="0">
                <a:latin typeface="Courier New" panose="02070309020205020404" pitchFamily="49" charset="0"/>
                <a:cs typeface="Courier New" panose="02070309020205020404" pitchFamily="49" charset="0"/>
              </a:rPr>
              <a:t>6   male  19   28  death   47</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sz="2000" dirty="0"/>
              <a:t>math.usu.edu/</a:t>
            </a:r>
            <a:r>
              <a:rPr lang="en-US" sz="2000" dirty="0" err="1"/>
              <a:t>jrstevens</a:t>
            </a:r>
            <a:r>
              <a:rPr lang="en-US" sz="2000" dirty="0"/>
              <a:t>/</a:t>
            </a:r>
            <a:r>
              <a:rPr lang="en-US" sz="2000" dirty="0" err="1"/>
              <a:t>biostat</a:t>
            </a:r>
            <a:r>
              <a:rPr lang="en-US" sz="2000" dirty="0"/>
              <a:t>/projects2013/pres_LeftTruncation.pdf</a:t>
            </a:r>
          </a:p>
        </p:txBody>
      </p:sp>
    </p:spTree>
    <p:extLst>
      <p:ext uri="{BB962C8B-B14F-4D97-AF65-F5344CB8AC3E}">
        <p14:creationId xmlns:p14="http://schemas.microsoft.com/office/powerpoint/2010/main" val="36276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truncation, example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pic>
        <p:nvPicPr>
          <p:cNvPr id="7" name="Picture 6">
            <a:extLst>
              <a:ext uri="{FF2B5EF4-FFF2-40B4-BE49-F238E27FC236}">
                <a16:creationId xmlns:a16="http://schemas.microsoft.com/office/drawing/2014/main" id="{8346967D-0685-493F-8814-A4FBD70D9467}"/>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99947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truncation, patients at risk</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pic>
        <p:nvPicPr>
          <p:cNvPr id="6" name="Picture 5">
            <a:extLst>
              <a:ext uri="{FF2B5EF4-FFF2-40B4-BE49-F238E27FC236}">
                <a16:creationId xmlns:a16="http://schemas.microsoft.com/office/drawing/2014/main" id="{4E026971-5865-4F92-AC27-D50DC756F0E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37456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truncation, survival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pic>
        <p:nvPicPr>
          <p:cNvPr id="7" name="Picture 6">
            <a:extLst>
              <a:ext uri="{FF2B5EF4-FFF2-40B4-BE49-F238E27FC236}">
                <a16:creationId xmlns:a16="http://schemas.microsoft.com/office/drawing/2014/main" id="{CE6FBFFB-4216-4B5D-A585-390E4CBF4FC2}"/>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517829728"/>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37057</TotalTime>
  <Words>586</Words>
  <Application>Microsoft Office PowerPoint</Application>
  <PresentationFormat>On-screen Show (4:3)</PresentationFormat>
  <Paragraphs>100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4_Default Design</vt:lpstr>
      <vt:lpstr>  Frailty models</vt:lpstr>
      <vt:lpstr>Abstract</vt:lpstr>
      <vt:lpstr>Interval censored data</vt:lpstr>
      <vt:lpstr>Interval censored data</vt:lpstr>
      <vt:lpstr>Interval censored data</vt:lpstr>
      <vt:lpstr>Left truncation, example</vt:lpstr>
      <vt:lpstr>Left truncation, example</vt:lpstr>
      <vt:lpstr>Left truncation, patients at risk</vt:lpstr>
      <vt:lpstr>Left truncation, survival curves</vt:lpstr>
      <vt:lpstr>Frailty models</vt:lpstr>
      <vt:lpstr>Cluster models</vt:lpstr>
      <vt:lpstr>Frailty models</vt:lpstr>
      <vt:lpstr>Frailty models</vt:lpstr>
      <vt:lpstr>Frailty models</vt:lpstr>
      <vt:lpstr>Three models for repeated events</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410</cp:revision>
  <dcterms:created xsi:type="dcterms:W3CDTF">2011-03-02T17:54:20Z</dcterms:created>
  <dcterms:modified xsi:type="dcterms:W3CDTF">2018-06-11T00:58:17Z</dcterms:modified>
</cp:coreProperties>
</file>