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handoutMasterIdLst>
    <p:handoutMasterId r:id="rId31"/>
  </p:handoutMasterIdLst>
  <p:sldIdLst>
    <p:sldId id="256" r:id="rId2"/>
    <p:sldId id="258" r:id="rId3"/>
    <p:sldId id="389" r:id="rId4"/>
    <p:sldId id="385" r:id="rId5"/>
    <p:sldId id="430" r:id="rId6"/>
    <p:sldId id="426" r:id="rId7"/>
    <p:sldId id="427" r:id="rId8"/>
    <p:sldId id="428" r:id="rId9"/>
    <p:sldId id="429" r:id="rId10"/>
    <p:sldId id="432" r:id="rId11"/>
    <p:sldId id="438" r:id="rId12"/>
    <p:sldId id="439" r:id="rId13"/>
    <p:sldId id="441" r:id="rId14"/>
    <p:sldId id="440" r:id="rId15"/>
    <p:sldId id="442" r:id="rId16"/>
    <p:sldId id="443" r:id="rId17"/>
    <p:sldId id="444" r:id="rId18"/>
    <p:sldId id="445" r:id="rId19"/>
    <p:sldId id="447" r:id="rId20"/>
    <p:sldId id="448" r:id="rId21"/>
    <p:sldId id="449" r:id="rId22"/>
    <p:sldId id="434" r:id="rId23"/>
    <p:sldId id="446" r:id="rId24"/>
    <p:sldId id="435" r:id="rId25"/>
    <p:sldId id="436" r:id="rId26"/>
    <p:sldId id="437" r:id="rId27"/>
    <p:sldId id="433" r:id="rId28"/>
    <p:sldId id="342" r:id="rId29"/>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6/9/2018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6/9/2018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Frailty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Frailty/cluster models</a:t>
            </a:r>
          </a:p>
        </p:txBody>
      </p:sp>
      <p:sp>
        <p:nvSpPr>
          <p:cNvPr id="3" name="Text Placeholder 2"/>
          <p:cNvSpPr>
            <a:spLocks noGrp="1"/>
          </p:cNvSpPr>
          <p:nvPr>
            <p:ph type="body" idx="1"/>
          </p:nvPr>
        </p:nvSpPr>
        <p:spPr/>
        <p:txBody>
          <a:bodyPr/>
          <a:lstStyle/>
          <a:p>
            <a:r>
              <a:rPr lang="en-US" sz="1800" dirty="0"/>
              <a:t>Frailty/cluster models account for correlation within a group.</a:t>
            </a:r>
          </a:p>
          <a:p>
            <a:pPr marL="285750" indent="-285750">
              <a:buFont typeface="Arial" panose="020B0604020202020204" pitchFamily="34" charset="0"/>
              <a:buChar char="•"/>
            </a:pPr>
            <a:r>
              <a:rPr lang="en-US" sz="1800" dirty="0"/>
              <a:t>Multiple events for the same person.</a:t>
            </a:r>
          </a:p>
          <a:p>
            <a:pPr marL="285750" indent="-285750">
              <a:buFont typeface="Arial" panose="020B0604020202020204" pitchFamily="34" charset="0"/>
              <a:buChar char="•"/>
            </a:pPr>
            <a:r>
              <a:rPr lang="en-US" sz="1800" dirty="0"/>
              <a:t>Multiple sites on the same person.</a:t>
            </a:r>
          </a:p>
          <a:p>
            <a:pPr marL="285750" indent="-285750">
              <a:buFont typeface="Arial" panose="020B0604020202020204" pitchFamily="34" charset="0"/>
              <a:buChar char="•"/>
            </a:pPr>
            <a:r>
              <a:rPr lang="en-US" sz="1800" dirty="0"/>
              <a:t>Multiple people in the same family</a:t>
            </a:r>
          </a:p>
          <a:p>
            <a:pPr marL="285750" indent="-285750">
              <a:buFont typeface="Arial" panose="020B0604020202020204" pitchFamily="34" charset="0"/>
              <a:buChar char="•"/>
            </a:pPr>
            <a:r>
              <a:rPr lang="en-US" sz="1800" dirty="0"/>
              <a:t>Multiple animals in the same litter.</a:t>
            </a:r>
          </a:p>
          <a:p>
            <a:pPr marL="285750" indent="-285750">
              <a:buFont typeface="Arial" panose="020B0604020202020204" pitchFamily="34" charset="0"/>
              <a:buChar char="•"/>
            </a:pPr>
            <a:r>
              <a:rPr lang="en-US" sz="1800" dirty="0"/>
              <a:t>Multiple visitors in the same hospital</a:t>
            </a:r>
          </a:p>
          <a:p>
            <a:pPr marL="285750" indent="-285750">
              <a:buFont typeface="Arial" panose="020B0604020202020204" pitchFamily="34" charset="0"/>
              <a:buChar char="•"/>
            </a:pPr>
            <a:r>
              <a:rPr lang="en-US" sz="1800" dirty="0"/>
              <a:t>Multiple students in the same classroom/school.</a:t>
            </a:r>
          </a:p>
          <a:p>
            <a:pPr marL="285750" indent="-285750">
              <a:buFont typeface="Arial" panose="020B0604020202020204" pitchFamily="34" charset="0"/>
              <a:buChar char="•"/>
            </a:pP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Settings</a:t>
            </a:r>
          </a:p>
        </p:txBody>
      </p:sp>
    </p:spTree>
    <p:extLst>
      <p:ext uri="{BB962C8B-B14F-4D97-AF65-F5344CB8AC3E}">
        <p14:creationId xmlns:p14="http://schemas.microsoft.com/office/powerpoint/2010/main" val="193484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This is a random subset of data from the </a:t>
            </a:r>
            <a:r>
              <a:rPr lang="en-US" sz="1800" b="1" dirty="0" err="1">
                <a:latin typeface="Courier New" panose="02070309020205020404" pitchFamily="49" charset="0"/>
                <a:cs typeface="Courier New" panose="02070309020205020404" pitchFamily="49" charset="0"/>
              </a:rPr>
              <a:t>Struewing</a:t>
            </a:r>
            <a:r>
              <a:rPr lang="en-US" sz="1800" b="1" dirty="0">
                <a:latin typeface="Courier New" panose="02070309020205020404" pitchFamily="49" charset="0"/>
                <a:cs typeface="Courier New" panose="02070309020205020404" pitchFamily="49" charset="0"/>
              </a:rPr>
              <a:t> et al. (1997) study of Ashkenazi </a:t>
            </a:r>
            <a:r>
              <a:rPr lang="en-US" sz="1800" b="1" dirty="0" err="1">
                <a:latin typeface="Courier New" panose="02070309020205020404" pitchFamily="49" charset="0"/>
                <a:cs typeface="Courier New" panose="02070309020205020404" pitchFamily="49" charset="0"/>
              </a:rPr>
              <a:t>jews</a:t>
            </a:r>
            <a:r>
              <a:rPr lang="en-US" sz="1800" b="1" dirty="0">
                <a:latin typeface="Courier New" panose="02070309020205020404" pitchFamily="49" charset="0"/>
                <a:cs typeface="Courier New" panose="02070309020205020404" pitchFamily="49" charset="0"/>
              </a:rPr>
              <a:t> and breast cancer. The subset consists of pairs of first-degree female relatives who are also first degree relatives of a proband.</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Struewing</a:t>
            </a:r>
            <a:r>
              <a:rPr lang="en-US" sz="1800" b="1" dirty="0">
                <a:latin typeface="Courier New" panose="02070309020205020404" pitchFamily="49" charset="0"/>
                <a:cs typeface="Courier New" panose="02070309020205020404" pitchFamily="49" charset="0"/>
              </a:rPr>
              <a:t> JP, </a:t>
            </a:r>
            <a:r>
              <a:rPr lang="en-US" sz="1800" b="1" dirty="0" err="1">
                <a:latin typeface="Courier New" panose="02070309020205020404" pitchFamily="49" charset="0"/>
                <a:cs typeface="Courier New" panose="02070309020205020404" pitchFamily="49" charset="0"/>
              </a:rPr>
              <a:t>Hartge</a:t>
            </a: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Wacholder</a:t>
            </a:r>
            <a:r>
              <a:rPr lang="en-US" sz="1800" b="1" dirty="0">
                <a:latin typeface="Courier New" panose="02070309020205020404" pitchFamily="49" charset="0"/>
                <a:cs typeface="Courier New" panose="02070309020205020404" pitchFamily="49" charset="0"/>
              </a:rPr>
              <a:t> S, Baker SM, Berlin M, McAdams M, Timmerman MM, Brody LC, and Tucker MA (1997) The risk of cancer associated with specific mutations of BRCA1 and BRCA2 among </a:t>
            </a:r>
            <a:r>
              <a:rPr lang="en-US" sz="1800" b="1" dirty="0" err="1">
                <a:latin typeface="Courier New" panose="02070309020205020404" pitchFamily="49" charset="0"/>
                <a:cs typeface="Courier New" panose="02070309020205020404" pitchFamily="49" charset="0"/>
              </a:rPr>
              <a:t>ashkenazi</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jews</a:t>
            </a:r>
            <a:r>
              <a:rPr lang="en-US" sz="1800" b="1" dirty="0">
                <a:latin typeface="Courier New" panose="02070309020205020404" pitchFamily="49" charset="0"/>
                <a:cs typeface="Courier New" panose="02070309020205020404" pitchFamily="49" charset="0"/>
              </a:rPr>
              <a:t>. New England Journal of Medicine 336, 1401-1408.)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Description</a:t>
            </a:r>
          </a:p>
        </p:txBody>
      </p:sp>
    </p:spTree>
    <p:extLst>
      <p:ext uri="{BB962C8B-B14F-4D97-AF65-F5344CB8AC3E}">
        <p14:creationId xmlns:p14="http://schemas.microsoft.com/office/powerpoint/2010/main" val="39888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b="1" dirty="0" err="1">
                <a:latin typeface="Courier New" panose="02070309020205020404" pitchFamily="49" charset="0"/>
                <a:cs typeface="Courier New" panose="02070309020205020404" pitchFamily="49" charset="0"/>
              </a:rPr>
              <a:t>famID</a:t>
            </a:r>
            <a:r>
              <a:rPr lang="en-US" sz="1800" b="1" dirty="0">
                <a:latin typeface="Courier New" panose="02070309020205020404" pitchFamily="49" charset="0"/>
                <a:cs typeface="Courier New" panose="02070309020205020404" pitchFamily="49" charset="0"/>
              </a:rPr>
              <a:t>: family ID indicator</a:t>
            </a:r>
          </a:p>
          <a:p>
            <a:pPr marL="285750" indent="-285750">
              <a:buFont typeface="Arial" panose="020B0604020202020204" pitchFamily="34" charset="0"/>
              <a:buChar char="•"/>
            </a:pPr>
            <a:r>
              <a:rPr lang="en-US" sz="1800" b="1" dirty="0" err="1">
                <a:latin typeface="Courier New" panose="02070309020205020404" pitchFamily="49" charset="0"/>
                <a:cs typeface="Courier New" panose="02070309020205020404" pitchFamily="49" charset="0"/>
              </a:rPr>
              <a:t>brcancer</a:t>
            </a:r>
            <a:r>
              <a:rPr lang="en-US" sz="1800" b="1" dirty="0">
                <a:latin typeface="Courier New" panose="02070309020205020404" pitchFamily="49" charset="0"/>
                <a:cs typeface="Courier New" panose="02070309020205020404" pitchFamily="49" charset="0"/>
              </a:rPr>
              <a:t>: 1 if subject had breast cancer, 0 if not</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age: Age at onset of breast cancer, or current age if no breast cancer</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mutant: 1 if first degree relative proband was a BRCA mutation carrier, 0 if not</a:t>
            </a: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3920 observations and 4 variables</a:t>
            </a:r>
            <a:endParaRPr lang="en-US" dirty="0"/>
          </a:p>
        </p:txBody>
      </p:sp>
    </p:spTree>
    <p:extLst>
      <p:ext uri="{BB962C8B-B14F-4D97-AF65-F5344CB8AC3E}">
        <p14:creationId xmlns:p14="http://schemas.microsoft.com/office/powerpoint/2010/main" val="294402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Rat treatment data from Mantel et al. Three rats were chosen from each of 100 litters, one of which was treated with a drug, and then all followed for tumor incidence.</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N. Mantel, N. R. </a:t>
            </a:r>
            <a:r>
              <a:rPr lang="en-US" sz="1800" b="1" dirty="0" err="1">
                <a:latin typeface="Courier New" panose="02070309020205020404" pitchFamily="49" charset="0"/>
                <a:cs typeface="Courier New" panose="02070309020205020404" pitchFamily="49" charset="0"/>
              </a:rPr>
              <a:t>Bohidar</a:t>
            </a:r>
            <a:r>
              <a:rPr lang="en-US" sz="1800" b="1" dirty="0">
                <a:latin typeface="Courier New" panose="02070309020205020404" pitchFamily="49" charset="0"/>
                <a:cs typeface="Courier New" panose="02070309020205020404" pitchFamily="49" charset="0"/>
              </a:rPr>
              <a:t> and J. L. </a:t>
            </a:r>
            <a:r>
              <a:rPr lang="en-US" sz="1800" b="1" dirty="0" err="1">
                <a:latin typeface="Courier New" panose="02070309020205020404" pitchFamily="49" charset="0"/>
                <a:cs typeface="Courier New" panose="02070309020205020404" pitchFamily="49" charset="0"/>
              </a:rPr>
              <a:t>Ciminera</a:t>
            </a:r>
            <a:r>
              <a:rPr lang="en-US" sz="1800" b="1" dirty="0">
                <a:latin typeface="Courier New" panose="02070309020205020404" pitchFamily="49" charset="0"/>
                <a:cs typeface="Courier New" panose="02070309020205020404" pitchFamily="49" charset="0"/>
              </a:rPr>
              <a:t>. Mantel-</a:t>
            </a:r>
            <a:r>
              <a:rPr lang="en-US" sz="1800" b="1" dirty="0" err="1">
                <a:latin typeface="Courier New" panose="02070309020205020404" pitchFamily="49" charset="0"/>
                <a:cs typeface="Courier New" panose="02070309020205020404" pitchFamily="49" charset="0"/>
              </a:rPr>
              <a:t>Haenszel</a:t>
            </a:r>
            <a:r>
              <a:rPr lang="en-US" sz="1800" b="1" dirty="0">
                <a:latin typeface="Courier New" panose="02070309020205020404" pitchFamily="49" charset="0"/>
                <a:cs typeface="Courier New" panose="02070309020205020404" pitchFamily="49" charset="0"/>
              </a:rPr>
              <a:t> analyses of litter-matched time to response data, with modifications for recovery of </a:t>
            </a:r>
            <a:r>
              <a:rPr lang="en-US" sz="1800" b="1" dirty="0" err="1">
                <a:latin typeface="Courier New" panose="02070309020205020404" pitchFamily="49" charset="0"/>
                <a:cs typeface="Courier New" panose="02070309020205020404" pitchFamily="49" charset="0"/>
              </a:rPr>
              <a:t>interlitter</a:t>
            </a:r>
            <a:r>
              <a:rPr lang="en-US" sz="1800" b="1" dirty="0">
                <a:latin typeface="Courier New" panose="02070309020205020404" pitchFamily="49" charset="0"/>
                <a:cs typeface="Courier New" panose="02070309020205020404" pitchFamily="49" charset="0"/>
              </a:rPr>
              <a:t> information. Cancer Research, 37:3863-3868, 1977.</a:t>
            </a:r>
          </a:p>
          <a:p>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Description</a:t>
            </a:r>
            <a:endParaRPr lang="en-US" dirty="0"/>
          </a:p>
        </p:txBody>
      </p:sp>
    </p:spTree>
    <p:extLst>
      <p:ext uri="{BB962C8B-B14F-4D97-AF65-F5344CB8AC3E}">
        <p14:creationId xmlns:p14="http://schemas.microsoft.com/office/powerpoint/2010/main" val="142588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litter: litter number from 1 to 100</a:t>
            </a:r>
          </a:p>
          <a:p>
            <a:pPr marL="285750" indent="-285750">
              <a:buFont typeface="Arial" panose="020B0604020202020204" pitchFamily="34" charset="0"/>
              <a:buChar char="•"/>
            </a:pPr>
            <a:r>
              <a:rPr lang="en-US" sz="1800" b="1" dirty="0" err="1">
                <a:latin typeface="Courier New" panose="02070309020205020404" pitchFamily="49" charset="0"/>
                <a:cs typeface="Courier New" panose="02070309020205020404" pitchFamily="49" charset="0"/>
              </a:rPr>
              <a:t>rx</a:t>
            </a:r>
            <a:r>
              <a:rPr lang="en-US" sz="1800" b="1" dirty="0">
                <a:latin typeface="Courier New" panose="02070309020205020404" pitchFamily="49" charset="0"/>
                <a:cs typeface="Courier New" panose="02070309020205020404" pitchFamily="49" charset="0"/>
              </a:rPr>
              <a:t>: treatment,(1=drug, 0=control)</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time: time to tumor or last follow-up</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status: event status, 1=tumor and 0=censored</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sex: male or female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300 observations and 5 variables.</a:t>
            </a:r>
            <a:endParaRPr lang="en-US" dirty="0"/>
          </a:p>
        </p:txBody>
      </p:sp>
    </p:spTree>
    <p:extLst>
      <p:ext uri="{BB962C8B-B14F-4D97-AF65-F5344CB8AC3E}">
        <p14:creationId xmlns:p14="http://schemas.microsoft.com/office/powerpoint/2010/main" val="312756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The data was </a:t>
            </a:r>
            <a:r>
              <a:rPr lang="en-US" sz="1800" b="1" dirty="0" err="1">
                <a:latin typeface="Courier New" panose="02070309020205020404" pitchFamily="49" charset="0"/>
                <a:cs typeface="Courier New" panose="02070309020205020404" pitchFamily="49" charset="0"/>
              </a:rPr>
              <a:t>colleceted</a:t>
            </a:r>
            <a:r>
              <a:rPr lang="en-US" sz="1800" b="1" dirty="0">
                <a:latin typeface="Courier New" panose="02070309020205020404" pitchFamily="49" charset="0"/>
                <a:cs typeface="Courier New" panose="02070309020205020404" pitchFamily="49" charset="0"/>
              </a:rPr>
              <a:t> to test a laser treatment for delaying blindness in patients with </a:t>
            </a:r>
            <a:r>
              <a:rPr lang="en-US" sz="1800" b="1" dirty="0" err="1">
                <a:latin typeface="Courier New" panose="02070309020205020404" pitchFamily="49" charset="0"/>
                <a:cs typeface="Courier New" panose="02070309020205020404" pitchFamily="49" charset="0"/>
              </a:rPr>
              <a:t>dibetic</a:t>
            </a:r>
            <a:r>
              <a:rPr lang="en-US" sz="1800" b="1" dirty="0">
                <a:latin typeface="Courier New" panose="02070309020205020404" pitchFamily="49" charset="0"/>
                <a:cs typeface="Courier New" panose="02070309020205020404" pitchFamily="49" charset="0"/>
              </a:rPr>
              <a:t> retinopathy. The subset of 197 </a:t>
            </a:r>
            <a:r>
              <a:rPr lang="en-US" sz="1800" b="1" dirty="0" err="1">
                <a:latin typeface="Courier New" panose="02070309020205020404" pitchFamily="49" charset="0"/>
                <a:cs typeface="Courier New" panose="02070309020205020404" pitchFamily="49" charset="0"/>
              </a:rPr>
              <a:t>patiens</a:t>
            </a:r>
            <a:r>
              <a:rPr lang="en-US" sz="1800" b="1" dirty="0">
                <a:latin typeface="Courier New" panose="02070309020205020404" pitchFamily="49" charset="0"/>
                <a:cs typeface="Courier New" panose="02070309020205020404" pitchFamily="49" charset="0"/>
              </a:rPr>
              <a:t> given in </a:t>
            </a:r>
            <a:r>
              <a:rPr lang="en-US" sz="1800" b="1" dirty="0" err="1">
                <a:latin typeface="Courier New" panose="02070309020205020404" pitchFamily="49" charset="0"/>
                <a:cs typeface="Courier New" panose="02070309020205020404" pitchFamily="49" charset="0"/>
              </a:rPr>
              <a:t>Huster</a:t>
            </a:r>
            <a:r>
              <a:rPr lang="en-US" sz="1800" b="1" dirty="0">
                <a:latin typeface="Courier New" panose="02070309020205020404" pitchFamily="49" charset="0"/>
                <a:cs typeface="Courier New" panose="02070309020205020404" pitchFamily="49" charset="0"/>
              </a:rPr>
              <a:t> et al. (1989) is used.</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Huster</a:t>
            </a:r>
            <a:r>
              <a:rPr lang="en-US" sz="1800" b="1" dirty="0">
                <a:latin typeface="Courier New" panose="02070309020205020404" pitchFamily="49" charset="0"/>
                <a:cs typeface="Courier New" panose="02070309020205020404" pitchFamily="49" charset="0"/>
              </a:rPr>
              <a:t> W.J. and Brookmeyer, R. and Self. S. (1989) </a:t>
            </a:r>
            <a:r>
              <a:rPr lang="en-US" sz="1800" b="1" dirty="0" err="1">
                <a:latin typeface="Courier New" panose="02070309020205020404" pitchFamily="49" charset="0"/>
                <a:cs typeface="Courier New" panose="02070309020205020404" pitchFamily="49" charset="0"/>
              </a:rPr>
              <a:t>MOdelling</a:t>
            </a:r>
            <a:r>
              <a:rPr lang="en-US" sz="1800" b="1" dirty="0">
                <a:latin typeface="Courier New" panose="02070309020205020404" pitchFamily="49" charset="0"/>
                <a:cs typeface="Courier New" panose="02070309020205020404" pitchFamily="49" charset="0"/>
              </a:rPr>
              <a:t> paired survival data with covariates, Biometrics 45, 145-56.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Description</a:t>
            </a:r>
            <a:endParaRPr lang="en-US" dirty="0"/>
          </a:p>
        </p:txBody>
      </p:sp>
    </p:spTree>
    <p:extLst>
      <p:ext uri="{BB962C8B-B14F-4D97-AF65-F5344CB8AC3E}">
        <p14:creationId xmlns:p14="http://schemas.microsoft.com/office/powerpoint/2010/main" val="309501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id: a numeric vector. Patient code.</a:t>
            </a:r>
          </a:p>
          <a:p>
            <a:pPr marL="285750" indent="-285750">
              <a:buFont typeface="Arial" panose="020B0604020202020204" pitchFamily="34" charset="0"/>
              <a:buChar char="•"/>
            </a:pPr>
            <a:r>
              <a:rPr lang="en-US" sz="1800" b="1" dirty="0" err="1">
                <a:latin typeface="Courier New" panose="02070309020205020404" pitchFamily="49" charset="0"/>
                <a:cs typeface="Courier New" panose="02070309020205020404" pitchFamily="49" charset="0"/>
              </a:rPr>
              <a:t>agedx</a:t>
            </a:r>
            <a:r>
              <a:rPr lang="en-US" sz="1800" b="1" dirty="0">
                <a:latin typeface="Courier New" panose="02070309020205020404" pitchFamily="49" charset="0"/>
                <a:cs typeface="Courier New" panose="02070309020205020404" pitchFamily="49" charset="0"/>
              </a:rPr>
              <a:t>: a numeric vector. Age of patient at diagnosis.</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time: a numeric vector. Survival time: time to blindness or censoring.</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status: a numeric vector code. Survival status. 1: blindness, 0: censored.</a:t>
            </a:r>
          </a:p>
          <a:p>
            <a:pPr marL="285750" indent="-285750">
              <a:buFont typeface="Arial" panose="020B0604020202020204" pitchFamily="34" charset="0"/>
              <a:buChar char="•"/>
            </a:pPr>
            <a:r>
              <a:rPr lang="en-US" sz="1800" b="1" dirty="0" err="1">
                <a:latin typeface="Courier New" panose="02070309020205020404" pitchFamily="49" charset="0"/>
                <a:cs typeface="Courier New" panose="02070309020205020404" pitchFamily="49" charset="0"/>
              </a:rPr>
              <a:t>trteye</a:t>
            </a:r>
            <a:r>
              <a:rPr lang="en-US" sz="1800" b="1" dirty="0">
                <a:latin typeface="Courier New" panose="02070309020205020404" pitchFamily="49" charset="0"/>
                <a:cs typeface="Courier New" panose="02070309020205020404" pitchFamily="49" charset="0"/>
              </a:rPr>
              <a:t>: a numeric vector code. Random eye selected for treatment. 1: left eye 2: right eye.</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treat: a numeric vector. 1: treatment 0: untreated.</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adult: a numeric vector code. 1: younger than 20, 2: older than 20.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394 observations and 7 variables.</a:t>
            </a:r>
            <a:endParaRPr lang="en-US" dirty="0"/>
          </a:p>
        </p:txBody>
      </p:sp>
    </p:spTree>
    <p:extLst>
      <p:ext uri="{BB962C8B-B14F-4D97-AF65-F5344CB8AC3E}">
        <p14:creationId xmlns:p14="http://schemas.microsoft.com/office/powerpoint/2010/main" val="223962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Data on the recurrence times to infection, at the point of insertion of the catheter, for kidney patients using portable dialysis equipment. Catheters may be removed for reasons other than infection, in which case the observation is censored. Each patient has exactly 2 observations.</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CA </a:t>
            </a:r>
            <a:r>
              <a:rPr lang="en-US" sz="1800" b="1" dirty="0" err="1">
                <a:latin typeface="Courier New" panose="02070309020205020404" pitchFamily="49" charset="0"/>
                <a:cs typeface="Courier New" panose="02070309020205020404" pitchFamily="49" charset="0"/>
              </a:rPr>
              <a:t>McGilchrist</a:t>
            </a:r>
            <a:r>
              <a:rPr lang="en-US" sz="1800" b="1" dirty="0">
                <a:latin typeface="Courier New" panose="02070309020205020404" pitchFamily="49" charset="0"/>
                <a:cs typeface="Courier New" panose="02070309020205020404" pitchFamily="49" charset="0"/>
              </a:rPr>
              <a:t>, CW </a:t>
            </a:r>
            <a:r>
              <a:rPr lang="en-US" sz="1800" b="1" dirty="0" err="1">
                <a:latin typeface="Courier New" panose="02070309020205020404" pitchFamily="49" charset="0"/>
                <a:cs typeface="Courier New" panose="02070309020205020404" pitchFamily="49" charset="0"/>
              </a:rPr>
              <a:t>Aisbett</a:t>
            </a:r>
            <a:r>
              <a:rPr lang="en-US" sz="1800" b="1" dirty="0">
                <a:latin typeface="Courier New" panose="02070309020205020404" pitchFamily="49" charset="0"/>
                <a:cs typeface="Courier New" panose="02070309020205020404" pitchFamily="49" charset="0"/>
              </a:rPr>
              <a:t> (1991), Regression with frailty in survival analysis. Biometrics 47, 461–66.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Description</a:t>
            </a:r>
            <a:endParaRPr lang="en-US" dirty="0"/>
          </a:p>
        </p:txBody>
      </p:sp>
    </p:spTree>
    <p:extLst>
      <p:ext uri="{BB962C8B-B14F-4D97-AF65-F5344CB8AC3E}">
        <p14:creationId xmlns:p14="http://schemas.microsoft.com/office/powerpoint/2010/main" val="330520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patient: id</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time: time</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status: event status</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age: in years</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sex: 1=male, 2=female</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disease: disease type (0=GN, 1=AN, 2=PKD, 3=Other)</a:t>
            </a:r>
          </a:p>
          <a:p>
            <a:pPr marL="285750" indent="-285750">
              <a:buFont typeface="Arial" panose="020B0604020202020204" pitchFamily="34" charset="0"/>
              <a:buChar char="•"/>
            </a:pPr>
            <a:r>
              <a:rPr lang="en-US" sz="1800" b="1" dirty="0">
                <a:latin typeface="Courier New" panose="02070309020205020404" pitchFamily="49" charset="0"/>
                <a:cs typeface="Courier New" panose="02070309020205020404" pitchFamily="49" charset="0"/>
              </a:rPr>
              <a:t>frail: frailty estimate from original paper</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76 observations and 7 variables.</a:t>
            </a:r>
            <a:endParaRPr lang="en-US" dirty="0"/>
          </a:p>
        </p:txBody>
      </p:sp>
    </p:spTree>
    <p:extLst>
      <p:ext uri="{BB962C8B-B14F-4D97-AF65-F5344CB8AC3E}">
        <p14:creationId xmlns:p14="http://schemas.microsoft.com/office/powerpoint/2010/main" val="333026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  id time status age sex disease frail</a:t>
            </a:r>
          </a:p>
          <a:p>
            <a:r>
              <a:rPr lang="en-US" sz="1800" b="1" dirty="0">
                <a:latin typeface="Courier New" panose="02070309020205020404" pitchFamily="49" charset="0"/>
                <a:cs typeface="Courier New" panose="02070309020205020404" pitchFamily="49" charset="0"/>
              </a:rPr>
              <a:t>1  1    8      1  28   1   Other   2.3</a:t>
            </a:r>
          </a:p>
          <a:p>
            <a:r>
              <a:rPr lang="en-US" sz="1800" b="1" dirty="0">
                <a:latin typeface="Courier New" panose="02070309020205020404" pitchFamily="49" charset="0"/>
                <a:cs typeface="Courier New" panose="02070309020205020404" pitchFamily="49" charset="0"/>
              </a:rPr>
              <a:t>2  1   16      1  28   1   Other   2.3</a:t>
            </a:r>
          </a:p>
          <a:p>
            <a:r>
              <a:rPr lang="en-US" sz="1800" b="1" dirty="0">
                <a:latin typeface="Courier New" panose="02070309020205020404" pitchFamily="49" charset="0"/>
                <a:cs typeface="Courier New" panose="02070309020205020404" pitchFamily="49" charset="0"/>
              </a:rPr>
              <a:t>3  2   23      1  48   2      GN   1.9</a:t>
            </a:r>
          </a:p>
          <a:p>
            <a:r>
              <a:rPr lang="en-US" sz="1800" b="1" dirty="0">
                <a:latin typeface="Courier New" panose="02070309020205020404" pitchFamily="49" charset="0"/>
                <a:cs typeface="Courier New" panose="02070309020205020404" pitchFamily="49" charset="0"/>
              </a:rPr>
              <a:t>4  2   13      0  48   2      GN   1.9</a:t>
            </a:r>
          </a:p>
          <a:p>
            <a:r>
              <a:rPr lang="en-US" sz="1800" b="1" dirty="0">
                <a:latin typeface="Courier New" panose="02070309020205020404" pitchFamily="49" charset="0"/>
                <a:cs typeface="Courier New" panose="02070309020205020404" pitchFamily="49" charset="0"/>
              </a:rPr>
              <a:t>5  3   22      1  32   1   Other   1.2</a:t>
            </a:r>
          </a:p>
          <a:p>
            <a:r>
              <a:rPr lang="en-US" sz="1800" b="1" dirty="0">
                <a:latin typeface="Courier New" panose="02070309020205020404" pitchFamily="49" charset="0"/>
                <a:cs typeface="Courier New" panose="02070309020205020404" pitchFamily="49" charset="0"/>
              </a:rPr>
              <a:t>6  3   28      1  32   1   Other   1.2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First six rows.</a:t>
            </a:r>
            <a:endParaRPr lang="en-US" dirty="0"/>
          </a:p>
        </p:txBody>
      </p:sp>
    </p:spTree>
    <p:extLst>
      <p:ext uri="{BB962C8B-B14F-4D97-AF65-F5344CB8AC3E}">
        <p14:creationId xmlns:p14="http://schemas.microsoft.com/office/powerpoint/2010/main" val="160453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Lecture 7. Frailty models. You can incorporate multiple events per patient and account for center effects using frailty models, the survival data analysis equivalent to mixed models in linear regression. You’ll see how to define random effects and how to fit and interpret these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7.</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status  0  1 </a:t>
            </a:r>
          </a:p>
          <a:p>
            <a:r>
              <a:rPr lang="en-US" sz="1800" b="1" dirty="0">
                <a:latin typeface="Courier New" panose="02070309020205020404" pitchFamily="49" charset="0"/>
                <a:cs typeface="Courier New" panose="02070309020205020404" pitchFamily="49" charset="0"/>
              </a:rPr>
              <a:t>       18 58</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sex     1  2 </a:t>
            </a:r>
          </a:p>
          <a:p>
            <a:r>
              <a:rPr lang="en-US" sz="1800" b="1" dirty="0">
                <a:latin typeface="Courier New" panose="02070309020205020404" pitchFamily="49" charset="0"/>
                <a:cs typeface="Courier New" panose="02070309020205020404" pitchFamily="49" charset="0"/>
              </a:rPr>
              <a:t>       20 56</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disease Other    GN    AN   PKD </a:t>
            </a:r>
          </a:p>
          <a:p>
            <a:r>
              <a:rPr lang="en-US" sz="1800" b="1" dirty="0">
                <a:latin typeface="Courier New" panose="02070309020205020404" pitchFamily="49" charset="0"/>
                <a:cs typeface="Courier New" panose="02070309020205020404" pitchFamily="49" charset="0"/>
              </a:rPr>
              <a:t>           26    18    24     8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Descriptive statistics.</a:t>
            </a:r>
            <a:endParaRPr lang="en-US" dirty="0"/>
          </a:p>
        </p:txBody>
      </p:sp>
    </p:spTree>
    <p:extLst>
      <p:ext uri="{BB962C8B-B14F-4D97-AF65-F5344CB8AC3E}">
        <p14:creationId xmlns:p14="http://schemas.microsoft.com/office/powerpoint/2010/main" val="316024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time   Min. 1st Qu.  Median    Mean 3rd Qu.    Max. </a:t>
            </a:r>
          </a:p>
          <a:p>
            <a:r>
              <a:rPr lang="en-US" sz="1800" b="1" dirty="0">
                <a:latin typeface="Courier New" panose="02070309020205020404" pitchFamily="49" charset="0"/>
                <a:cs typeface="Courier New" panose="02070309020205020404" pitchFamily="49" charset="0"/>
              </a:rPr>
              <a:t>        2.0    16.0    39.5   101.6   149.8   562.0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age    Min. 1st Qu.  Median    Mean 3rd Qu.    Max. </a:t>
            </a:r>
          </a:p>
          <a:p>
            <a:r>
              <a:rPr lang="en-US" sz="1800" b="1" dirty="0">
                <a:latin typeface="Courier New" panose="02070309020205020404" pitchFamily="49" charset="0"/>
                <a:cs typeface="Courier New" panose="02070309020205020404" pitchFamily="49" charset="0"/>
              </a:rPr>
              <a:t>       10.0    34.0    45.5    43.7    54.0    69.0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frail  Min. 1st Qu.  Median    Mean 3rd Qu.    Max. </a:t>
            </a:r>
          </a:p>
          <a:p>
            <a:r>
              <a:rPr lang="en-US" sz="1800" b="1" dirty="0">
                <a:latin typeface="Courier New" panose="02070309020205020404" pitchFamily="49" charset="0"/>
                <a:cs typeface="Courier New" panose="02070309020205020404" pitchFamily="49" charset="0"/>
              </a:rPr>
              <a:t>      0.200   0.600   1.100   1.184   1.500   3.000</a:t>
            </a: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Min. 1st Qu.  Median    Mean 3rd Qu.    Max. </a:t>
            </a:r>
          </a:p>
          <a:p>
            <a:r>
              <a:rPr lang="en-US" sz="1800" b="1" dirty="0">
                <a:latin typeface="Courier New" panose="02070309020205020404" pitchFamily="49" charset="0"/>
                <a:cs typeface="Courier New" panose="02070309020205020404" pitchFamily="49" charset="0"/>
              </a:rPr>
              <a:t>##   0.200   0.600   1.100   1.184   1.500   3.000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b="1" dirty="0">
                <a:latin typeface="Courier New" panose="02070309020205020404" pitchFamily="49" charset="0"/>
                <a:cs typeface="Courier New" panose="02070309020205020404" pitchFamily="49" charset="0"/>
              </a:rPr>
              <a:t>Descriptive statistics.</a:t>
            </a:r>
            <a:endParaRPr lang="en-US" dirty="0"/>
          </a:p>
        </p:txBody>
      </p:sp>
    </p:spTree>
    <p:extLst>
      <p:ext uri="{BB962C8B-B14F-4D97-AF65-F5344CB8AC3E}">
        <p14:creationId xmlns:p14="http://schemas.microsoft.com/office/powerpoint/2010/main" val="49144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pic>
        <p:nvPicPr>
          <p:cNvPr id="7" name="Picture 6">
            <a:extLst>
              <a:ext uri="{FF2B5EF4-FFF2-40B4-BE49-F238E27FC236}">
                <a16:creationId xmlns:a16="http://schemas.microsoft.com/office/drawing/2014/main" id="{EED32372-9D11-45DB-A5F2-17C50E19353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277170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pic>
        <p:nvPicPr>
          <p:cNvPr id="6" name="Picture 5">
            <a:extLst>
              <a:ext uri="{FF2B5EF4-FFF2-40B4-BE49-F238E27FC236}">
                <a16:creationId xmlns:a16="http://schemas.microsoft.com/office/drawing/2014/main" id="{048FC336-F807-47B5-A9A5-8F25918606BD}"/>
              </a:ext>
            </a:extLst>
          </p:cNvPr>
          <p:cNvPicPr>
            <a:picLocks noChangeAspect="1"/>
          </p:cNvPicPr>
          <p:nvPr/>
        </p:nvPicPr>
        <p:blipFill>
          <a:blip r:embed="rId2"/>
          <a:stretch>
            <a:fillRect/>
          </a:stretch>
        </p:blipFill>
        <p:spPr>
          <a:xfrm>
            <a:off x="591047" y="1233762"/>
            <a:ext cx="7961905" cy="4390476"/>
          </a:xfrm>
          <a:prstGeom prst="rect">
            <a:avLst/>
          </a:prstGeom>
        </p:spPr>
      </p:pic>
    </p:spTree>
    <p:extLst>
      <p:ext uri="{BB962C8B-B14F-4D97-AF65-F5344CB8AC3E}">
        <p14:creationId xmlns:p14="http://schemas.microsoft.com/office/powerpoint/2010/main" val="275778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3" name="Picture 2">
            <a:extLst>
              <a:ext uri="{FF2B5EF4-FFF2-40B4-BE49-F238E27FC236}">
                <a16:creationId xmlns:a16="http://schemas.microsoft.com/office/drawing/2014/main" id="{3A873351-3D7B-407E-A68E-9E65D065D410}"/>
              </a:ext>
            </a:extLst>
          </p:cNvPr>
          <p:cNvPicPr>
            <a:picLocks noChangeAspect="1"/>
          </p:cNvPicPr>
          <p:nvPr/>
        </p:nvPicPr>
        <p:blipFill>
          <a:blip r:embed="rId2"/>
          <a:stretch>
            <a:fillRect/>
          </a:stretch>
        </p:blipFill>
        <p:spPr>
          <a:xfrm>
            <a:off x="533400" y="1216325"/>
            <a:ext cx="7790476" cy="2400000"/>
          </a:xfrm>
          <a:prstGeom prst="rect">
            <a:avLst/>
          </a:prstGeom>
        </p:spPr>
      </p:pic>
    </p:spTree>
    <p:extLst>
      <p:ext uri="{BB962C8B-B14F-4D97-AF65-F5344CB8AC3E}">
        <p14:creationId xmlns:p14="http://schemas.microsoft.com/office/powerpoint/2010/main" val="4197492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6" name="Picture 5">
            <a:extLst>
              <a:ext uri="{FF2B5EF4-FFF2-40B4-BE49-F238E27FC236}">
                <a16:creationId xmlns:a16="http://schemas.microsoft.com/office/drawing/2014/main" id="{749593E7-EEBF-48F8-B42B-890513A0C7A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46239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7" name="Picture 6">
            <a:extLst>
              <a:ext uri="{FF2B5EF4-FFF2-40B4-BE49-F238E27FC236}">
                <a16:creationId xmlns:a16="http://schemas.microsoft.com/office/drawing/2014/main" id="{1A85DC29-6A53-4AEC-AFC5-1A6AB90BF7CC}"/>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06272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models for repeated events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3" name="Picture 2">
            <a:extLst>
              <a:ext uri="{FF2B5EF4-FFF2-40B4-BE49-F238E27FC236}">
                <a16:creationId xmlns:a16="http://schemas.microsoft.com/office/drawing/2014/main" id="{8C452CB5-A947-4568-8931-5A1B6B78E18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90982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pic>
        <p:nvPicPr>
          <p:cNvPr id="6" name="Picture 5">
            <a:extLst>
              <a:ext uri="{FF2B5EF4-FFF2-40B4-BE49-F238E27FC236}">
                <a16:creationId xmlns:a16="http://schemas.microsoft.com/office/drawing/2014/main" id="{26EF7899-826F-498A-BBC5-467CE2A94BBB}"/>
              </a:ext>
            </a:extLst>
          </p:cNvPr>
          <p:cNvPicPr>
            <a:picLocks noChangeAspect="1"/>
          </p:cNvPicPr>
          <p:nvPr/>
        </p:nvPicPr>
        <p:blipFill>
          <a:blip r:embed="rId2"/>
          <a:stretch>
            <a:fillRect/>
          </a:stretch>
        </p:blipFill>
        <p:spPr>
          <a:xfrm>
            <a:off x="457200" y="1219200"/>
            <a:ext cx="8114286" cy="2504762"/>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In most studies, patients are considered part of the risk set from time 0 to the time that they either die or are censored. But sometimes patients start contributing information about survival only from a certain point forward. This is left truncation.</a:t>
            </a:r>
          </a:p>
          <a:p>
            <a:endParaRPr lang="en-US" sz="1800" dirty="0"/>
          </a:p>
          <a:p>
            <a:r>
              <a:rPr lang="en-US" sz="1800" dirty="0"/>
              <a:t>Example: Patients who die in the hospital are excluded from your sample. A patient contributes to the risk set from the day of discharge onward. Setting the time of discharge to t=0 will mix patients with short and long lengths of stay.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Left truncation</a:t>
            </a:r>
          </a:p>
        </p:txBody>
      </p:sp>
    </p:spTree>
    <p:extLst>
      <p:ext uri="{BB962C8B-B14F-4D97-AF65-F5344CB8AC3E}">
        <p14:creationId xmlns:p14="http://schemas.microsoft.com/office/powerpoint/2010/main" val="2692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Right censored. Event occurred sometime after last observed time.</a:t>
            </a:r>
          </a:p>
          <a:p>
            <a:endParaRPr lang="en-US" sz="1800" dirty="0"/>
          </a:p>
          <a:p>
            <a:r>
              <a:rPr lang="en-US" sz="1800" dirty="0"/>
              <a:t>Left censored. Event occurred sometime before the first observed time.</a:t>
            </a:r>
          </a:p>
          <a:p>
            <a:endParaRPr lang="en-US" sz="1800" dirty="0"/>
          </a:p>
          <a:p>
            <a:r>
              <a:rPr lang="en-US" sz="1800" dirty="0"/>
              <a:t>Left truncated. The patient does not contribute information about the risk of the event prior to the first observed time.</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Left censored and left truncated are opposites</a:t>
            </a:r>
          </a:p>
        </p:txBody>
      </p:sp>
    </p:spTree>
    <p:extLst>
      <p:ext uri="{BB962C8B-B14F-4D97-AF65-F5344CB8AC3E}">
        <p14:creationId xmlns:p14="http://schemas.microsoft.com/office/powerpoint/2010/main" val="145380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example</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sex age time  death age2</a:t>
            </a:r>
          </a:p>
          <a:p>
            <a:r>
              <a:rPr lang="en-US" sz="1800" dirty="0">
                <a:latin typeface="Courier New" panose="02070309020205020404" pitchFamily="49" charset="0"/>
                <a:cs typeface="Courier New" panose="02070309020205020404" pitchFamily="49" charset="0"/>
              </a:rPr>
              <a:t>1 female  51    1  death   52</a:t>
            </a:r>
          </a:p>
          <a:p>
            <a:r>
              <a:rPr lang="en-US" sz="1800" dirty="0">
                <a:latin typeface="Courier New" panose="02070309020205020404" pitchFamily="49" charset="0"/>
                <a:cs typeface="Courier New" panose="02070309020205020404" pitchFamily="49" charset="0"/>
              </a:rPr>
              <a:t>2 female  58    1  death   59</a:t>
            </a:r>
          </a:p>
          <a:p>
            <a:r>
              <a:rPr lang="en-US" sz="1800" dirty="0">
                <a:latin typeface="Courier New" panose="02070309020205020404" pitchFamily="49" charset="0"/>
                <a:cs typeface="Courier New" panose="02070309020205020404" pitchFamily="49" charset="0"/>
              </a:rPr>
              <a:t>3 female  55    2  death   57</a:t>
            </a:r>
          </a:p>
          <a:p>
            <a:r>
              <a:rPr lang="en-US" sz="1800" dirty="0">
                <a:latin typeface="Courier New" panose="02070309020205020404" pitchFamily="49" charset="0"/>
                <a:cs typeface="Courier New" panose="02070309020205020404" pitchFamily="49" charset="0"/>
              </a:rPr>
              <a:t>4 female  28   22  death   50</a:t>
            </a:r>
          </a:p>
          <a:p>
            <a:r>
              <a:rPr lang="en-US" sz="1800" dirty="0">
                <a:latin typeface="Courier New" panose="02070309020205020404" pitchFamily="49" charset="0"/>
                <a:cs typeface="Courier New" panose="02070309020205020404" pitchFamily="49" charset="0"/>
              </a:rPr>
              <a:t>5   male  21   30 censor   51</a:t>
            </a:r>
          </a:p>
          <a:p>
            <a:r>
              <a:rPr lang="en-US" sz="1800" dirty="0">
                <a:latin typeface="Courier New" panose="02070309020205020404" pitchFamily="49" charset="0"/>
                <a:cs typeface="Courier New" panose="02070309020205020404" pitchFamily="49" charset="0"/>
              </a:rPr>
              <a:t>6   male  19   28  death   47</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sz="2000" dirty="0"/>
              <a:t>math.usu.edu/</a:t>
            </a:r>
            <a:r>
              <a:rPr lang="en-US" sz="2000" dirty="0" err="1"/>
              <a:t>jrstevens</a:t>
            </a:r>
            <a:r>
              <a:rPr lang="en-US" sz="2000" dirty="0"/>
              <a:t>/</a:t>
            </a:r>
            <a:r>
              <a:rPr lang="en-US" sz="2000" dirty="0" err="1"/>
              <a:t>biostat</a:t>
            </a:r>
            <a:r>
              <a:rPr lang="en-US" sz="2000" dirty="0"/>
              <a:t>/projects2013/pres_LeftTruncation.pdf</a:t>
            </a:r>
          </a:p>
        </p:txBody>
      </p:sp>
    </p:spTree>
    <p:extLst>
      <p:ext uri="{BB962C8B-B14F-4D97-AF65-F5344CB8AC3E}">
        <p14:creationId xmlns:p14="http://schemas.microsoft.com/office/powerpoint/2010/main" val="36276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example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7" name="Picture 6">
            <a:extLst>
              <a:ext uri="{FF2B5EF4-FFF2-40B4-BE49-F238E27FC236}">
                <a16:creationId xmlns:a16="http://schemas.microsoft.com/office/drawing/2014/main" id="{8346967D-0685-493F-8814-A4FBD70D946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9947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patients at risk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6" name="Picture 5">
            <a:extLst>
              <a:ext uri="{FF2B5EF4-FFF2-40B4-BE49-F238E27FC236}">
                <a16:creationId xmlns:a16="http://schemas.microsoft.com/office/drawing/2014/main" id="{4E026971-5865-4F92-AC27-D50DC756F0E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7456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survival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7" name="Picture 6">
            <a:extLst>
              <a:ext uri="{FF2B5EF4-FFF2-40B4-BE49-F238E27FC236}">
                <a16:creationId xmlns:a16="http://schemas.microsoft.com/office/drawing/2014/main" id="{CE6FBFFB-4216-4B5D-A585-390E4CBF4FC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51782972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37252</TotalTime>
  <Words>1503</Words>
  <Application>Microsoft Office PowerPoint</Application>
  <PresentationFormat>On-screen Show (4:3)</PresentationFormat>
  <Paragraphs>277</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4_Default Design</vt:lpstr>
      <vt:lpstr>  Frailty models</vt:lpstr>
      <vt:lpstr>Abstract</vt:lpstr>
      <vt:lpstr>Interval censored data</vt:lpstr>
      <vt:lpstr>Interval censored data</vt:lpstr>
      <vt:lpstr>Interval censored data</vt:lpstr>
      <vt:lpstr>Left truncation, example</vt:lpstr>
      <vt:lpstr>Left truncation, example</vt:lpstr>
      <vt:lpstr>Left truncation, patients at risk</vt:lpstr>
      <vt:lpstr>Left truncation, survival curves</vt:lpstr>
      <vt:lpstr>Frailty/cluster models</vt:lpstr>
      <vt:lpstr>Ashkenazi data set</vt:lpstr>
      <vt:lpstr>Ashkenazi data set</vt:lpstr>
      <vt:lpstr>Rats data set</vt:lpstr>
      <vt:lpstr>Rats data set</vt:lpstr>
      <vt:lpstr>Diabetes data set</vt:lpstr>
      <vt:lpstr>Diabetes data set</vt:lpstr>
      <vt:lpstr>Kidney data set</vt:lpstr>
      <vt:lpstr>Kidney data set</vt:lpstr>
      <vt:lpstr>Kidney data set</vt:lpstr>
      <vt:lpstr>Kidney data set</vt:lpstr>
      <vt:lpstr>Kidney data set</vt:lpstr>
      <vt:lpstr>Kidney data set</vt:lpstr>
      <vt:lpstr>Cluster models</vt:lpstr>
      <vt:lpstr>Frailty models</vt:lpstr>
      <vt:lpstr>Frailty models</vt:lpstr>
      <vt:lpstr>Frailty models</vt:lpstr>
      <vt:lpstr>Three models for repeated events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418</cp:revision>
  <dcterms:created xsi:type="dcterms:W3CDTF">2011-03-02T17:54:20Z</dcterms:created>
  <dcterms:modified xsi:type="dcterms:W3CDTF">2018-06-11T04:13:01Z</dcterms:modified>
</cp:coreProperties>
</file>