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9" r:id="rId29"/>
    <p:sldId id="290" r:id="rId30"/>
    <p:sldId id="288" r:id="rId31"/>
    <p:sldId id="291" r:id="rId32"/>
    <p:sldId id="292" r:id="rId33"/>
    <p:sldId id="293" r:id="rId34"/>
    <p:sldId id="294" r:id="rId35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5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1A1"/>
    <a:srgbClr val="A2B525"/>
    <a:srgbClr val="00CC00"/>
    <a:srgbClr val="CC0000"/>
    <a:srgbClr val="9966FF"/>
    <a:srgbClr val="FF9933"/>
    <a:srgbClr val="FF6600"/>
    <a:srgbClr val="FF0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721" autoAdjust="0"/>
    <p:restoredTop sz="93954" autoAdjust="0"/>
  </p:normalViewPr>
  <p:slideViewPr>
    <p:cSldViewPr>
      <p:cViewPr varScale="1">
        <p:scale>
          <a:sx n="107" d="100"/>
          <a:sy n="107" d="100"/>
        </p:scale>
        <p:origin x="133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200" y="-96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027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Data Analysis Brown Bag                                                                             Webinar Title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DB88BFBB-1031-420A-BB59-219CDDA6B486}" type="datetime1">
              <a:rPr lang="en-US" altLang="en-US"/>
              <a:pPr>
                <a:defRPr/>
              </a:pPr>
              <a:t>3/24/2018</a:t>
            </a:fld>
            <a:endParaRPr lang="en-US" alt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7620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Copyright 2016  Instructor Name     http://TheAnalysisFactor.com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Arial" charset="0"/>
              </a:defRPr>
            </a:lvl1pPr>
          </a:lstStyle>
          <a:p>
            <a:pPr>
              <a:defRPr/>
            </a:pPr>
            <a:fld id="{92710AE4-A15D-4256-8314-2DD228957B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51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Workshop Title                                                                             Module 1: Module TitleAnalyzing Repeated Measures Data Workshop:  Module 5                               The Linear Mixed Model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B1BE2617-2FD5-405A-BBFD-CCCB6B19B177}" type="datetime1">
              <a:rPr lang="en-US" altLang="en-US"/>
              <a:pPr>
                <a:defRPr/>
              </a:pPr>
              <a:t>3/24/2018</a:t>
            </a:fld>
            <a:endParaRPr lang="en-US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405313" y="523875"/>
            <a:ext cx="2400300" cy="1800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00075" y="2379663"/>
            <a:ext cx="8701088" cy="446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Copyright 2014  Instructor Name     http://TheAnalysisFactor.comCopyright 2011  The Analysis Factor     http://TheAnalysisFactor.com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Arial" charset="0"/>
              </a:defRPr>
            </a:lvl1pPr>
          </a:lstStyle>
          <a:p>
            <a:pPr>
              <a:defRPr/>
            </a:pPr>
            <a:fld id="{F461CF3B-2BF3-4395-8B23-204758456D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5836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Workshop Title                                                                             Module 1: Module TitleAnalyzing Repeated Measures Data Workshop:  Module 5                               The Linear Mixed Model</a:t>
            </a:r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Copyright 2014  Instructor Name     http://TheAnalysisFactor.comCopyright 2011  The Analysis Factor     http://TheAnalysisFactor.com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063C65FF-0ED8-49F8-A62B-A0DA4418A01E}" type="slidenum">
              <a:rPr lang="en-US" altLang="en-US" smtClean="0">
                <a:latin typeface="Arial" charset="0"/>
              </a:rPr>
              <a:pPr eaLnBrk="1" hangingPunct="1"/>
              <a:t>1</a:t>
            </a:fld>
            <a:endParaRPr lang="en-US" altLang="en-US">
              <a:latin typeface="Arial" charset="0"/>
            </a:endParaRPr>
          </a:p>
        </p:txBody>
      </p:sp>
      <p:sp>
        <p:nvSpPr>
          <p:cNvPr id="6149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/>
              <a:t>Analyzing Repeated Measures Data Workshop:  Module 5                               The Linear Mixed Model</a:t>
            </a:r>
          </a:p>
        </p:txBody>
      </p:sp>
      <p:sp>
        <p:nvSpPr>
          <p:cNvPr id="6150" name="Rectangle 6"/>
          <p:cNvSpPr txBox="1">
            <a:spLocks noGrp="1" noChangeArrowheads="1"/>
          </p:cNvSpPr>
          <p:nvPr/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 anchor="b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/>
              <a:t>Copyright 2011  The Analysis Factor     http://TheAnalysisFactor.com</a:t>
            </a:r>
          </a:p>
        </p:txBody>
      </p:sp>
      <p:sp>
        <p:nvSpPr>
          <p:cNvPr id="6151" name="Rectangle 7"/>
          <p:cNvSpPr txBox="1">
            <a:spLocks noGrp="1" noChangeArrowheads="1"/>
          </p:cNvSpPr>
          <p:nvPr/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 anchor="b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4A9430E-F81A-4F4D-8B78-7357ECE955B9}" type="slidenum">
              <a:rPr lang="en-US" altLang="en-US" sz="1300"/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61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A2B52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©2016 [Instructor Name]    http://TheAnalysisFactor.com</a:t>
            </a:r>
            <a:endParaRPr lang="en-US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FB504D5-50FC-4D9F-8685-B89CFC4AD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229600" cy="609600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3200" dirty="0" smtClean="0">
                <a:solidFill>
                  <a:srgbClr val="2361A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514600"/>
            <a:ext cx="8229600" cy="2362200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2361A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©2016 [Instructor Name]    http://TheAnalysisFactor.com</a:t>
            </a:r>
            <a:endParaRPr lang="en-US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600200"/>
            <a:ext cx="8229600" cy="533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9663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361A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2361A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361A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2361A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©2016 [Instructor Name]    http://TheAnalysisFactor.com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1C6F8E8-7735-4E66-B07A-57791EA968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1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76962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2361A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©2016 [Instructor Name]    http://TheAnalysisFactor.com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9144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fld id="{E80A5765-4377-4423-94F5-60E3BC7FD3A2}" type="slidenum">
              <a:rPr lang="en-US" smtClean="0">
                <a:solidFill>
                  <a:srgbClr val="2361A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2361A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9" r:id="rId2"/>
    <p:sldLayoutId id="2147483670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361A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rgbClr val="A2B525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rgbClr val="2361A1"/>
          </a:solidFill>
          <a:latin typeface="Calibri" panose="020F0502020204030204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2361A1"/>
          </a:solidFill>
          <a:latin typeface="Calibri" panose="020F0502020204030204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rgbClr val="2361A1"/>
          </a:solidFill>
          <a:latin typeface="Calibri" panose="020F0502020204030204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rgbClr val="2361A1"/>
          </a:solidFill>
          <a:latin typeface="Calibri" panose="020F0502020204030204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800">
                <a:solidFill>
                  <a:schemeClr val="folHlink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400">
              <a:solidFill>
                <a:schemeClr val="tx1"/>
              </a:solidFill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</a:pPr>
            <a:fld id="{699583FC-596F-401D-8919-B71D0B48ED43}" type="slidenum">
              <a:rPr lang="en-US" altLang="en-US" sz="1400" smtClean="0">
                <a:solidFill>
                  <a:schemeClr val="tx1"/>
                </a:solidFill>
                <a:latin typeface="Calibri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 sz="14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990600"/>
            <a:ext cx="8534400" cy="2651125"/>
          </a:xfrm>
        </p:spPr>
        <p:txBody>
          <a:bodyPr/>
          <a:lstStyle/>
          <a:p>
            <a:pPr eaLnBrk="1" hangingPunct="1"/>
            <a:br>
              <a:rPr lang="en-US" altLang="en-US" sz="2800" dirty="0">
                <a:latin typeface="Calibri" pitchFamily="34" charset="0"/>
                <a:cs typeface="Arial" charset="0"/>
              </a:rPr>
            </a:br>
            <a:br>
              <a:rPr lang="en-US" altLang="en-US" sz="2800" dirty="0">
                <a:latin typeface="Calibri" pitchFamily="34" charset="0"/>
                <a:cs typeface="Arial" charset="0"/>
              </a:rPr>
            </a:br>
            <a:r>
              <a:rPr lang="en-US" altLang="en-US" dirty="0">
                <a:solidFill>
                  <a:srgbClr val="2361A1"/>
                </a:solidFill>
                <a:latin typeface="Calibri" pitchFamily="34" charset="0"/>
                <a:cs typeface="Arial" charset="0"/>
              </a:rPr>
              <a:t>Cox Regression</a:t>
            </a:r>
            <a:br>
              <a:rPr lang="en-US" altLang="en-US" dirty="0">
                <a:latin typeface="Calibri" pitchFamily="34" charset="0"/>
                <a:cs typeface="Arial" charset="0"/>
              </a:rPr>
            </a:br>
            <a:r>
              <a:rPr lang="en-US" altLang="en-US" sz="2800" dirty="0">
                <a:solidFill>
                  <a:srgbClr val="A2B525"/>
                </a:solidFill>
                <a:latin typeface="Calibri" pitchFamily="34" charset="0"/>
                <a:cs typeface="Arial" charset="0"/>
              </a:rPr>
              <a:t>… and a review of the hazard function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495800"/>
            <a:ext cx="6400800" cy="1219200"/>
          </a:xfrm>
        </p:spPr>
        <p:txBody>
          <a:bodyPr/>
          <a:lstStyle/>
          <a:p>
            <a:pPr algn="r" eaLnBrk="1" hangingPunct="1"/>
            <a:r>
              <a:rPr lang="en-US" altLang="en-US" sz="2400" dirty="0">
                <a:solidFill>
                  <a:srgbClr val="A2B525"/>
                </a:solidFill>
                <a:latin typeface="Calibri" pitchFamily="34" charset="0"/>
                <a:cs typeface="Arial" charset="0"/>
              </a:rPr>
              <a:t>Steve Simon for</a:t>
            </a:r>
          </a:p>
        </p:txBody>
      </p:sp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953000"/>
            <a:ext cx="23463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Steve Simon    http://TheAnalysisFactor.com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hazard function?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/>
            <a:r>
              <a:rPr lang="en-US" sz="2000" dirty="0"/>
              <a:t>With a little bit of basic Calculus, you can show that the hazard function is the density function divided by the survival function.</a:t>
            </a:r>
          </a:p>
          <a:p>
            <a:pPr marL="0" indent="0"/>
            <a:endParaRPr lang="en-US" sz="2000" dirty="0"/>
          </a:p>
          <a:p>
            <a:pPr marL="0" indent="0"/>
            <a:r>
              <a:rPr lang="en-US" sz="2000" dirty="0"/>
              <a:t>The example we have been looking at is an example of an increasing hazard function. The death (or failure) rate increases with time.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05000"/>
            <a:ext cx="34861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57200" y="1603248"/>
            <a:ext cx="82296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An increasing hazard</a:t>
            </a:r>
          </a:p>
        </p:txBody>
      </p:sp>
    </p:spTree>
    <p:extLst>
      <p:ext uri="{BB962C8B-B14F-4D97-AF65-F5344CB8AC3E}">
        <p14:creationId xmlns:p14="http://schemas.microsoft.com/office/powerpoint/2010/main" val="2226620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hazard function?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/>
            <a:r>
              <a:rPr lang="en-US" sz="2000" dirty="0"/>
              <a:t>Here is a different density function. </a:t>
            </a:r>
          </a:p>
          <a:p>
            <a:pPr marL="0" indent="0"/>
            <a:endParaRPr lang="en-US" sz="2000" dirty="0"/>
          </a:p>
          <a:p>
            <a:pPr marL="0" indent="0"/>
            <a:r>
              <a:rPr lang="en-US" sz="2000" dirty="0"/>
              <a:t>It illustrates a decreasing hazard function. It illustrates the saying “that which does not kill us makes us stronger.” In the context of manufacturing, it illustrates the concept of “used better than new.”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828800"/>
            <a:ext cx="35433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57200" y="1603248"/>
            <a:ext cx="82296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 decreasing hazard</a:t>
            </a:r>
          </a:p>
        </p:txBody>
      </p:sp>
    </p:spTree>
    <p:extLst>
      <p:ext uri="{BB962C8B-B14F-4D97-AF65-F5344CB8AC3E}">
        <p14:creationId xmlns:p14="http://schemas.microsoft.com/office/powerpoint/2010/main" val="1881762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hazard function?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/>
            <a:r>
              <a:rPr lang="en-US" sz="2000" dirty="0"/>
              <a:t>The last example is an exponential density. It illustrates a constant hazard function. </a:t>
            </a:r>
          </a:p>
          <a:p>
            <a:pPr marL="0" indent="0"/>
            <a:endParaRPr lang="en-US" sz="2000" dirty="0"/>
          </a:p>
          <a:p>
            <a:pPr marL="0" indent="0"/>
            <a:r>
              <a:rPr lang="en-US" sz="2000" dirty="0"/>
              <a:t>The expected remaining life is independent of the age of the product.  This is sometimes called the “memoryless” property of the exponential distribution.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752600"/>
            <a:ext cx="36004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57200" y="1603248"/>
            <a:ext cx="82296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 constant hazard</a:t>
            </a:r>
          </a:p>
        </p:txBody>
      </p:sp>
    </p:spTree>
    <p:extLst>
      <p:ext uri="{BB962C8B-B14F-4D97-AF65-F5344CB8AC3E}">
        <p14:creationId xmlns:p14="http://schemas.microsoft.com/office/powerpoint/2010/main" val="3370989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hazard function?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Knowledge of the hazard function for an industrial product can help you decide on how and when to employ preventive maintenance.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 can also help you extrapolate survival patterns beyond the range of observed values, such as for long-term reliability testing.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you are planning a new research study, the hazard function can help you decide how many patients to study and the length of follow-up for these patients.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Assumptions about the hazard function are critical for regression models of survival.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Why is the hazard function important?</a:t>
            </a:r>
          </a:p>
        </p:txBody>
      </p:sp>
    </p:spTree>
    <p:extLst>
      <p:ext uri="{BB962C8B-B14F-4D97-AF65-F5344CB8AC3E}">
        <p14:creationId xmlns:p14="http://schemas.microsoft.com/office/powerpoint/2010/main" val="2265929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log-rank test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tackle the Cox proportional hazards model, we need to review the log-rank test. The formula is a bit opaque.</a:t>
            </a:r>
          </a:p>
          <a:p>
            <a:endParaRPr lang="en-US" dirty="0"/>
          </a:p>
          <a:p>
            <a:r>
              <a:rPr lang="en-US" i="1" dirty="0" err="1"/>
              <a:t>O</a:t>
            </a:r>
            <a:r>
              <a:rPr lang="en-US" i="1" baseline="-25000" dirty="0" err="1"/>
              <a:t>ij</a:t>
            </a:r>
            <a:r>
              <a:rPr lang="en-US" dirty="0"/>
              <a:t> is the number of events in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group at time 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dirty="0"/>
              <a:t> (</a:t>
            </a:r>
            <a:r>
              <a:rPr lang="en-US" dirty="0" err="1"/>
              <a:t>i</a:t>
            </a:r>
            <a:r>
              <a:rPr lang="en-US" dirty="0"/>
              <a:t>=1,2)</a:t>
            </a:r>
          </a:p>
          <a:p>
            <a:r>
              <a:rPr lang="en-US" i="1" dirty="0" err="1"/>
              <a:t>N</a:t>
            </a:r>
            <a:r>
              <a:rPr lang="en-US" i="1" baseline="-25000" dirty="0" err="1"/>
              <a:t>ij</a:t>
            </a:r>
            <a:r>
              <a:rPr lang="en-US" dirty="0"/>
              <a:t> is the number of patients at risk in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group at time 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endParaRPr lang="en-US" i="1" baseline="-25000" dirty="0"/>
          </a:p>
          <a:p>
            <a:r>
              <a:rPr lang="en-US" i="1" dirty="0" err="1"/>
              <a:t>O</a:t>
            </a:r>
            <a:r>
              <a:rPr lang="en-US" i="1" baseline="-25000" dirty="0" err="1"/>
              <a:t>j</a:t>
            </a:r>
            <a:r>
              <a:rPr lang="en-US" dirty="0"/>
              <a:t> = </a:t>
            </a:r>
            <a:r>
              <a:rPr lang="en-US" i="1" dirty="0"/>
              <a:t>O</a:t>
            </a:r>
            <a:r>
              <a:rPr lang="en-US" i="1" baseline="-25000" dirty="0"/>
              <a:t>1j</a:t>
            </a:r>
            <a:r>
              <a:rPr lang="en-US" dirty="0"/>
              <a:t> + </a:t>
            </a:r>
            <a:r>
              <a:rPr lang="en-US" i="1" dirty="0"/>
              <a:t>O</a:t>
            </a:r>
            <a:r>
              <a:rPr lang="en-US" i="1" baseline="-25000" dirty="0"/>
              <a:t>2j</a:t>
            </a:r>
            <a:r>
              <a:rPr lang="en-US" dirty="0"/>
              <a:t>;  </a:t>
            </a:r>
            <a:r>
              <a:rPr lang="en-US" i="1" dirty="0" err="1"/>
              <a:t>N</a:t>
            </a:r>
            <a:r>
              <a:rPr lang="en-US" i="1" baseline="-25000" dirty="0" err="1"/>
              <a:t>j</a:t>
            </a:r>
            <a:r>
              <a:rPr lang="en-US" dirty="0"/>
              <a:t> = </a:t>
            </a:r>
            <a:r>
              <a:rPr lang="en-US" i="1" dirty="0"/>
              <a:t>N</a:t>
            </a:r>
            <a:r>
              <a:rPr lang="en-US" i="1" baseline="-25000" dirty="0"/>
              <a:t>1j</a:t>
            </a:r>
            <a:r>
              <a:rPr lang="en-US" dirty="0"/>
              <a:t> + </a:t>
            </a:r>
            <a:r>
              <a:rPr lang="en-US" i="1" dirty="0"/>
              <a:t>N</a:t>
            </a:r>
            <a:r>
              <a:rPr lang="en-US" i="1" baseline="-25000" dirty="0"/>
              <a:t>2j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Formulation</a:t>
            </a:r>
          </a:p>
        </p:txBody>
      </p:sp>
    </p:spTree>
    <p:extLst>
      <p:ext uri="{BB962C8B-B14F-4D97-AF65-F5344CB8AC3E}">
        <p14:creationId xmlns:p14="http://schemas.microsoft.com/office/powerpoint/2010/main" val="11535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log-rank test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log rank test relies on the hypergeometric distribution. The mean and variance of the hypergeometric distribution are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logrank</a:t>
            </a:r>
            <a:r>
              <a:rPr lang="en-US" dirty="0"/>
              <a:t> test statistic 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Formulation found at Wikipedia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253422"/>
            <a:ext cx="27209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4419600"/>
            <a:ext cx="1387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53422"/>
            <a:ext cx="12795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55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log-rank test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looks a bit mystifying, but if you define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the mean and variance of the hypergeometric distribution are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first half of the variance is a binomial variance and the second half is a finite population correction factor.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simpler formulation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55" y="4114800"/>
            <a:ext cx="12271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55" y="3076575"/>
            <a:ext cx="4367213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114800"/>
            <a:ext cx="25527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645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 rank test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log rank test</a:t>
            </a:r>
          </a:p>
          <a:p>
            <a:pPr lvl="1"/>
            <a:r>
              <a:rPr lang="en-US" dirty="0"/>
              <a:t> works well when you’re comparing a treatment group to a control group</a:t>
            </a:r>
          </a:p>
          <a:p>
            <a:pPr lvl="1"/>
            <a:r>
              <a:rPr lang="en-US" dirty="0"/>
              <a:t>you can also use it when you have three or more groups.</a:t>
            </a:r>
          </a:p>
          <a:p>
            <a:r>
              <a:rPr lang="en-US" dirty="0"/>
              <a:t> But the log rank test does not extend beyond this:</a:t>
            </a:r>
          </a:p>
          <a:p>
            <a:pPr lvl="1"/>
            <a:r>
              <a:rPr lang="en-US" dirty="0"/>
              <a:t>you cannot include a continuous predictor,</a:t>
            </a:r>
          </a:p>
          <a:p>
            <a:pPr lvl="1"/>
            <a:r>
              <a:rPr lang="en-US" dirty="0"/>
              <a:t>you cannot analyze data with multiple predictors, and</a:t>
            </a:r>
          </a:p>
          <a:p>
            <a:pPr lvl="1"/>
            <a:r>
              <a:rPr lang="en-US" dirty="0"/>
              <a:t>you cannot do risk adjustment.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2823954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Cox proportional hazards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Cox model overcomes all of these limitations. But the Cox model makes a critical assumption that is not strictly required for the log rank test, the assumption of proportional hazards.</a:t>
            </a:r>
          </a:p>
          <a:p>
            <a:r>
              <a:rPr lang="en-US" dirty="0"/>
              <a:t>In mathematical terms, the Cox model assumes that the hazard function for a set of predictor variables X</a:t>
            </a:r>
            <a:r>
              <a:rPr lang="en-US" baseline="-25000" dirty="0"/>
              <a:t>i1</a:t>
            </a:r>
            <a:r>
              <a:rPr lang="en-US" dirty="0"/>
              <a:t>, X</a:t>
            </a:r>
            <a:r>
              <a:rPr lang="en-US" baseline="-25000" dirty="0"/>
              <a:t>i2</a:t>
            </a:r>
            <a:r>
              <a:rPr lang="en-US" dirty="0"/>
              <a:t>, …, </a:t>
            </a:r>
            <a:r>
              <a:rPr lang="en-US" dirty="0" err="1"/>
              <a:t>X</a:t>
            </a:r>
            <a:r>
              <a:rPr lang="en-US" baseline="-25000" dirty="0" err="1"/>
              <a:t>ip</a:t>
            </a:r>
            <a:r>
              <a:rPr lang="en-US" dirty="0"/>
              <a:t>,</a:t>
            </a:r>
          </a:p>
          <a:p>
            <a:r>
              <a:rPr lang="en-US" dirty="0"/>
              <a:t>is proportional to a baseline hazard,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Proportional hazards assumption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886200"/>
            <a:ext cx="15017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387" y="4267200"/>
            <a:ext cx="4032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4320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Cox proportional hazards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 other words,</a:t>
            </a:r>
          </a:p>
          <a:p>
            <a:endParaRPr lang="en-US" dirty="0"/>
          </a:p>
          <a:p>
            <a:r>
              <a:rPr lang="en-US" dirty="0"/>
              <a:t>The likelihood that the failure will occur at time t in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observation is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the summation in the denominator is across all patients at risk at time t. The baseline hazard cancels out, which greatly simplifies the problem.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Proportional hazards assumption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52800"/>
            <a:ext cx="38560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114800"/>
            <a:ext cx="1966913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601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have data measuring the time to an event, you can examine the relationship between various predictor variables and the time to the event using a Cox proportional hazards model. In this talk, you will see what a hazard function is and describe the interpretations of increasing, decreasing, and constant hazard. Then you will examine the log rank test, a simple test closely tied to the Kaplan-Meier curve, and the Cox proportional hazards model.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58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Australian Data and Story Library website, you can find a data set on the amount of time that a patient spends in a rehabilitation clinic. You can read a description of the data 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http://www.statsci.org/data/oz/heroin.html</a:t>
            </a:r>
          </a:p>
          <a:p>
            <a:r>
              <a:rPr lang="en-US" dirty="0"/>
              <a:t>and the tab delimited data is 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http://www.statsci.org/data/oz/heroin.txt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Methadone clinic discharge data</a:t>
            </a:r>
          </a:p>
        </p:txBody>
      </p:sp>
    </p:spTree>
    <p:extLst>
      <p:ext uri="{BB962C8B-B14F-4D97-AF65-F5344CB8AC3E}">
        <p14:creationId xmlns:p14="http://schemas.microsoft.com/office/powerpoint/2010/main" val="3173485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Clinic  1 or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  0=still in clinic at end of study(censored)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or 1=departed from clinic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Time    days spent in clinic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Prison  1=prison record or 0=no record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Dose    methadone dosage (mg/day)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Variables in the data set</a:t>
            </a:r>
          </a:p>
        </p:txBody>
      </p:sp>
    </p:spTree>
    <p:extLst>
      <p:ext uri="{BB962C8B-B14F-4D97-AF65-F5344CB8AC3E}">
        <p14:creationId xmlns:p14="http://schemas.microsoft.com/office/powerpoint/2010/main" val="2840833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ID	Clinic	Status	Time	Prison?	Dose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	1		1		428	0		50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	1		1		275	1		55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	1		1		262	0		55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	1		1		183	0		30</a:t>
            </a:r>
          </a:p>
          <a:p>
            <a:pPr marL="457200" indent="-457200">
              <a:buAutoNum type="arabicPlain" startAt="5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1		1		259	1		65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First few rows of data</a:t>
            </a:r>
          </a:p>
        </p:txBody>
      </p:sp>
    </p:spTree>
    <p:extLst>
      <p:ext uri="{BB962C8B-B14F-4D97-AF65-F5344CB8AC3E}">
        <p14:creationId xmlns:p14="http://schemas.microsoft.com/office/powerpoint/2010/main" val="1432644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Min. 1st Qu.  Median    Mean 3rd Qu.    Max.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2.0   171.2   367.5   402.6   585.5  1076.0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Min. 1st Qu.  Median    Mean 3rd Qu.    Max.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20.0    50.0    60.0    60.4    70.0   110.0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Descriptive statistics for continuous data</a:t>
            </a:r>
          </a:p>
        </p:txBody>
      </p:sp>
    </p:spTree>
    <p:extLst>
      <p:ext uri="{BB962C8B-B14F-4D97-AF65-F5344CB8AC3E}">
        <p14:creationId xmlns:p14="http://schemas.microsoft.com/office/powerpoint/2010/main" val="1216130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Clinic	  1   2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163  75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	  0   1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 88 150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Prison	  0   1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127 111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Descriptive statistics for categorical data</a:t>
            </a:r>
          </a:p>
        </p:txBody>
      </p:sp>
    </p:spTree>
    <p:extLst>
      <p:ext uri="{BB962C8B-B14F-4D97-AF65-F5344CB8AC3E}">
        <p14:creationId xmlns:p14="http://schemas.microsoft.com/office/powerpoint/2010/main" val="3860529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$quantile</a:t>
            </a: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 25  50  75 </a:t>
            </a: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212 504 821 </a:t>
            </a: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</a:t>
            </a: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$lower</a:t>
            </a: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 25  50  75 </a:t>
            </a: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180 399 739 </a:t>
            </a: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</a:t>
            </a: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$upper</a:t>
            </a: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 25  50  75 </a:t>
            </a: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262 560 892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4114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57200" y="1600200"/>
            <a:ext cx="82296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Overall Kaplan-Meier curve</a:t>
            </a:r>
          </a:p>
        </p:txBody>
      </p:sp>
    </p:spTree>
    <p:extLst>
      <p:ext uri="{BB962C8B-B14F-4D97-AF65-F5344CB8AC3E}">
        <p14:creationId xmlns:p14="http://schemas.microsoft.com/office/powerpoint/2010/main" val="172417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$quantile</a:t>
            </a:r>
          </a:p>
          <a:p>
            <a:pPr marL="0" indent="0"/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          25  50  75</a:t>
            </a:r>
          </a:p>
          <a:p>
            <a:pPr marL="0" indent="0"/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Clinic=1 192 428 652</a:t>
            </a:r>
          </a:p>
          <a:p>
            <a:pPr marL="0" indent="0"/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Clinic=2 280  NA  NA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4114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57200" y="1600200"/>
            <a:ext cx="82296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Kaplan-Meier curve for clinic</a:t>
            </a:r>
          </a:p>
        </p:txBody>
      </p:sp>
    </p:spTree>
    <p:extLst>
      <p:ext uri="{BB962C8B-B14F-4D97-AF65-F5344CB8AC3E}">
        <p14:creationId xmlns:p14="http://schemas.microsoft.com/office/powerpoint/2010/main" val="1507866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$quantile</a:t>
            </a:r>
          </a:p>
          <a:p>
            <a:pPr marL="0" indent="0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          25  50  75</a:t>
            </a:r>
          </a:p>
          <a:p>
            <a:pPr marL="0" indent="0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Prison=0 262 523 821</a:t>
            </a:r>
          </a:p>
          <a:p>
            <a:pPr marL="0" indent="0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Prison=1 181 394 774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4098925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57200" y="1600200"/>
            <a:ext cx="82296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Kaplan-Meier curve for prison</a:t>
            </a:r>
          </a:p>
        </p:txBody>
      </p:sp>
    </p:spTree>
    <p:extLst>
      <p:ext uri="{BB962C8B-B14F-4D97-AF65-F5344CB8AC3E}">
        <p14:creationId xmlns:p14="http://schemas.microsoft.com/office/powerpoint/2010/main" val="2331486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 rank test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N Observed Expected (O-E)^2/E (O-E)^2/V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Prison=0 127       81     87.8     0.519      1.26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Prison=1 111       69     62.2     0.732      1.26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1.3  on 1 degrees of freedom, p= 0.262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Log rank test for prison</a:t>
            </a:r>
          </a:p>
        </p:txBody>
      </p:sp>
    </p:spTree>
    <p:extLst>
      <p:ext uri="{BB962C8B-B14F-4D97-AF65-F5344CB8AC3E}">
        <p14:creationId xmlns:p14="http://schemas.microsoft.com/office/powerpoint/2010/main" val="1340290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Cox proportional hazards model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se(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z    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Prison 0.184     1.202    0.164 1.12 0.26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test=1.25  on 1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p=0.264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n= 238, number of events= 150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Cox model for prison</a:t>
            </a:r>
          </a:p>
        </p:txBody>
      </p:sp>
    </p:spTree>
    <p:extLst>
      <p:ext uri="{BB962C8B-B14F-4D97-AF65-F5344CB8AC3E}">
        <p14:creationId xmlns:p14="http://schemas.microsoft.com/office/powerpoint/2010/main" val="141443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Rates versus proportions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Both proportions and rates involve division.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proportion is a count divided by another count.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It can never be larger than 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rate is a count divided by a measure of time (or sometimes area).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It can sometimes be larger than 1.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There is an important, but subtle distinction</a:t>
            </a:r>
          </a:p>
        </p:txBody>
      </p:sp>
    </p:spTree>
    <p:extLst>
      <p:ext uri="{BB962C8B-B14F-4D97-AF65-F5344CB8AC3E}">
        <p14:creationId xmlns:p14="http://schemas.microsoft.com/office/powerpoint/2010/main" val="848672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$quantile</a:t>
            </a: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           25  50  75</a:t>
            </a: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 (0,50]   129 286 679</a:t>
            </a: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(50,60]   180 376 646</a:t>
            </a: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(60,70]   268 518 749</a:t>
            </a: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(70,99]   540  NA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396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57200" y="1600200"/>
            <a:ext cx="82296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Kaplan-Meier curve for dose quartiles</a:t>
            </a:r>
          </a:p>
        </p:txBody>
      </p:sp>
    </p:spTree>
    <p:extLst>
      <p:ext uri="{BB962C8B-B14F-4D97-AF65-F5344CB8AC3E}">
        <p14:creationId xmlns:p14="http://schemas.microsoft.com/office/powerpoint/2010/main" val="422163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Cox proportional hazards model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se(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 z       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(50,60]  -0.0412    0.9597   0.2004 -0.21    0.84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(60,70]  -0.3409    0.7111   0.2346 -1.45    0.15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(70,99]  -1.5304    0.2164   0.2928 -5.23 1.7e-07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test=42.5  on 3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p=3.19e-09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n= 238, number of events= 150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Cox model for dose quartiles</a:t>
            </a:r>
          </a:p>
        </p:txBody>
      </p:sp>
    </p:spTree>
    <p:extLst>
      <p:ext uri="{BB962C8B-B14F-4D97-AF65-F5344CB8AC3E}">
        <p14:creationId xmlns:p14="http://schemas.microsoft.com/office/powerpoint/2010/main" val="771769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se(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 z       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Dose -0.03590   0.96473  0.00598 -6.01 1.9e-09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test=36.9  on 1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p=1.25e-09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n= 238, number of events= 15050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Cox model with a continuous predictor</a:t>
            </a:r>
          </a:p>
        </p:txBody>
      </p:sp>
    </p:spTree>
    <p:extLst>
      <p:ext uri="{BB962C8B-B14F-4D97-AF65-F5344CB8AC3E}">
        <p14:creationId xmlns:p14="http://schemas.microsoft.com/office/powerpoint/2010/main" val="4729762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coxph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 strata(Clinic) + Prison + Dose)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se(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 z       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Prison   0.38960   1.47640  0.16893  2.31   0.021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Dose    -0.03511   0.96549  0.00646 -5.43 5.6e-08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test=33.9  on 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p=4.32e-08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n= 238, number of events= 150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Cox model with stratification and multiple predictors</a:t>
            </a:r>
          </a:p>
        </p:txBody>
      </p:sp>
    </p:spTree>
    <p:extLst>
      <p:ext uri="{BB962C8B-B14F-4D97-AF65-F5344CB8AC3E}">
        <p14:creationId xmlns:p14="http://schemas.microsoft.com/office/powerpoint/2010/main" val="39048835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The hazard function is the short term death rate among those patients surviving to a specific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The log rank test is a simple test for comparing two or more Kaplan-Meier curves.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The Cox regression model allows for continuous predictors and risk adjustment.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The Cox model assumes proportional hazard functions and compares groups using a hazard ratio.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have you learned today?</a:t>
            </a:r>
          </a:p>
        </p:txBody>
      </p:sp>
    </p:spTree>
    <p:extLst>
      <p:ext uri="{BB962C8B-B14F-4D97-AF65-F5344CB8AC3E}">
        <p14:creationId xmlns:p14="http://schemas.microsoft.com/office/powerpoint/2010/main" val="3686575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hazard function?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Consider a hypothetical survival distribution.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Simple from a mathematical perspective.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 not too realistic (hence the “hypothetical”)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those who are curious, this is a Weibull distribution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Start with a hypothetical example</a:t>
            </a:r>
          </a:p>
        </p:txBody>
      </p:sp>
    </p:spTree>
    <p:extLst>
      <p:ext uri="{BB962C8B-B14F-4D97-AF65-F5344CB8AC3E}">
        <p14:creationId xmlns:p14="http://schemas.microsoft.com/office/powerpoint/2010/main" val="1387582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AutoShape 2" descr="data:image/png;base64,iVBORw0KGgoAAAANSUhEUgAABUAAAAPACAMAAADDuCPrAAAAUVBMVEUAAAAAADoAAGYAOpAAZpAAZrY6AAA6kJA6kLY6kNtmAABmOpBmZjpmtv+QOgCQkDqQ29uQ2/+2ZgC2///bkDrb////tmb/25D//7b//9v///9KUXNaAAAACXBIWXMAAB2HAAAdhwGP5fFlAAAgAElEQVR4nO3dYWPaRhegUdJuspvspruhlCT+/z90EQYsDLGtQZq5d3TOl77NG+MZgZ5KSAybJwCKbFoPACArAQUoJKAAhQQUoJCAAhQSUIBCAgpQSEABCgkoQCEBBSgkoACFBBSgkIACFBJQgEICClBIQAEKCShAIQEFKCSgAIUEFKCQgAIUElCAQgIKUEhAAQoJKEAhAQUoJKAAhQQUoJCAAhQSUIBCAgpQSEABCgkoQCEBBSgkoACFBBSgkIACFBJQgEICClBIQAEKCShAIQEFKCSgAIUEFKCQgAIUElCAQgIKUEhAAQoJKEAhAQUoJKAAhQQUoJCAAhQSUIBCAgpQSEABCgkoQCEBBSgkoACFBBSgkIACFBJQgEICClBIQAEKCShAIQEFKCSgAIUEFKCQgAIUElCAQgIKUEhAAQoJKEAhAQUoJKAAhQQUoJCAAhQSUIBCAgpQSEABCgkoQCEBBSgkoACFBBSgkIACFBJQgEICClBIQAEKCShAIQEFKCSgAIUEFKCQgAIUElCAQgIKUEhAAQoJKEAhAQUoJKAAhQQUoJCAAhQSUIBCAgpQSEABCgkoQCEBBSgkoACFBBSgkIACFBJQgEICClBIQAEKCShAIQEFKCSgAIUEFKCQgAIUElCAQgIKUEhAAQoJKEAhAQUoJKAAhQQUoJCAAhQSUIBCAgpQSEABClUJ6K9vm4O//6vxuwBqWSygh2iei7ndnHxe6pcBNFAhoJd+OggFurJ8QPeHcH49/YljUKAjiwf08M+//j392W7z6cdSvw+gtsUDuj8dfw5+/+MQFOjH4gG9OurceRcU6MfiAd2OA7p/OZ0HyK5CQEfNFFCgI3VP4QUU6EiNi0jfL3+49R4o0I/FAzq+8j6+Ig+Q3ZIB3Rxvob9U85BSZ/BAR5YO6NExm8dPdH5/9+cAslhyNaZLQ48B3ekn0Jfll7P7+eV8Od6nkICuWFAZoJCAAhQSUIBCiwb055frRZR//+M+JqAfSwb0vBT95eKRgAI9WTCgL1/lcT4IFVCgJ8sFdDh/H+773L0UVECBniwX0MtCoMNHOJ8LKqBATxYL6HgRke3msrCIgALdWPKz8ONl7I4FFVCgJ3UCOhT0s4ACfakU0OF90K/TA7oBmM3cmavzHujzv26+Tw1o660N9GXuzi13FX53vXrdzy+bT/9vckDnHhSwXpkCOtwHOv4Cj/3xPwACCjSSKaDHO+jHp/F7AQUaShXQY0HHx6DDMamAAo3kCuhw5ej6Wzh3Agq0kiygjxJQYD4CClAoX0Bf1rQr+Eo5AQXmkyygu1c3sU5tqIAC80kV0OMXelx78xJSjc8NAOuVKaDDhzfHxfz1bXP1BUm3QxFQYEGZArq/yeXx8/BTHkJAgflkCuj29oT9cBA66W1QAQXmkyigNzfRD3ZvnsPfEFBgPokCer0e6MneJ5GAVgQUoFCigDqFB2JJFFAXkYBYMgX0/m1Mt0elbxBQYD6ZAnr3Rvqp3yk3+6iA1coU0OdiXvv0Y9IjCOh7bCD4uFQBHS/FZDGROfnAK5RIFtAny9nN7N56ASoKH5MvoA9RhZE/x1JE4UMEdK3eTaSGwnsEdJ0+mEYRhbcI6BpNiaKEwh8lD+jPLz4LP9n0IEoo3CWga1MWQwmFOwR0XcpDKKFwI3lAp1p7Ah6KoITCKwK6Ig8HUELhioCuxiz1k1AYEdC1mKt8CgoX+QLqs/Al5syehMJJsoDuXq13YTWmj5m3ec7j4VmqgP788nrBoInrKa80oPP3TkJhkCmgd1ekn/SdcusM6CKxU1DIFdD734l0+1XHb1jhTr9Y6RQUMgXUt3IWWPBI0UEoq5cooL4XvsCijVNQ1i5RQA9Hm7en63ufhX/D4oVTUNZNQDtW4QhRQVm1RAF1Cj9Rlbg5jWfNEgXURaRpKpVNQVmxTAG9fxvT7VHpG1a0r9frmoKyWpkCevdG+mkfRVrPrl6zagrKWmUK6HMxr336MekRVrOn122agrJSqQI6XorJYiJvqjxRBWWdkgX0yXJ2H1J9ni4lsUr5AvqQlezlDWqmoKyRgHaoTcsUlPUR0P60KpmCsjoC2p12HVNQ1kZAe9OyYgrKyghoZ9o2TEFZFwHtS+uCtf79UJWA9qX5BBWUNRHQrgSYn4KyIgLakxDxcks96yGgHQlSLgVlNQS0H3G6FWcksCgB7UakakUaCyxHQLsRam4KyioIaC+CTU1BWQMB7US4YIUbEMxPQPsQMFfxRgRzE9A+RJxYxDHBrAS0CyHnFfCoGOYloD0Imqqgw4LZCGgHwoYq7MBgHgLagbizUlD6JqD5RZ5U5LHBwwQ0vdhHeaEHBw8S0Oxi9zP68OAhAppd9CkpKB0T0OTiz0hB6ZeA5pahThnGCEUENLUcbUoxSCggoKklmU+SYcJUAppZlunkOFCGyQQ0sTxdyjNSmEJAE0s0GwWlSwKaV6rJKCg9EtC0kiUp12jhQwQ0rWxzyTZeeF++gG43Z5+n/3BHO3G6qSQ7YoYPSBbQ3eba1IZ2tA/nm4qC0p1UAf35ZfPaX/9OeoR+duGMM1FQepMpoL//uS7mr2+Hf//7vykP0c0enLNFOUcNf5QpoPubXA5J/T7lIbrZgZNOREHpS6aAbm9P2A8HoZPeBu1l/007j7QDh3sSBfRwuPn15g93087hO9l/Ex/I5R053EoU0MPR5u3p+n7aZaROdt/E00jcfrghoAmlnoWC0pFEAXUKf5Z7FgpKPxIF1EWkk+yTUFC6kSmg929juj0qfUMPu27+/qSfAJxkCujdG+mnfRSph123gzl0MAUYZAroczGvffox6RE62HM7mEIHB9FwlCqg46WYVruYSAdTUFB6kSygT6tfzi7/DI4UlC7kC+hD8u+2+WfwrJd5sG4Cmkv6CVz0MxNWTEBzST+BCyfxdCBZQI9LKo9uBv39z7o+ypl9/GM9zYW1yhXQ7evLRwKaWFeTYZ1SBfTlAvz5IHRlAU0+/FecxJNepoAO5+/Deky7l4IKaGadTYcVyhTQ7flzR8NnOp8Luq6A5h79Hd1NiLVJFNBDLC/vfW5PBRXQ1JzEk1yigF4tqHwq6KoCmnrw93U4JVYla0CHgn4W0PR6nBMrkjagz0uBrimgmcf+R07iSS1RQMfvgT6dvhNeQLPrc1asRaKADrcvjb9V7ueXzaf/t56AJh76m3qdF6uQKaDDfaDjL/DYH++pX0lAuz3X7XZirEGmgB7voB+fxu9XFdDWI1hKvzOjf6kCeizo+Bh0OCZdR0DTDvwDep4bncsV0Nvvht8JaHpO4kkrWUAflXVXzTruj1FQshLQFLKO+4M6nx79yhfQNX6pXNJhf1z3E6RTyQK6W+fXGicd9sc5iSenVAE9fqHHtTcvId387aT7ac5RT7KCKdKjTAEdPrw5Luavb9dfkHQ7FAFNYw1zpD+ZArq/yeXx8/BTHiLlbppy0FMl/W8bK5cpoNvbE/bDQeikt0FT7qUpBz2ZgpJQooDe3EQ/2L15Dn8j406accwl1jJPepIooNfrgZ7s+/8kUsYxF1nNROmHgEaXcMiFnMSTTqKArvQUPuGQS61oqnQiUUDXeREp34gfsKrJ0oNMAb1/G9PtUekb8u2h+Ub8ACfxJJMpoHdvpJ/0Fmi+HKUb8GNWNl3SyxTQ52Je+/Rj0iOk20HTDfhBa5svyaUK6HgppnUsJpJtvA9zEk8qyQL6tK7l7FaYk/XNmMzyBfQhyXbPZMOdxRrnTFoCGlmy4c5ihUfd5CWggeUa7VwUlDwENLBco53NSqdNRskD+vNLx5+FTzXYOa124qQjoHGlGuycnMSThYCGlWmsM1vx1MkleUCnyrRnZhrr3NY8dzIR0LAyjXVuTuLJQUCjSjTUBax79qQhoFElGuoSVj59ksgX0JV8Fj7PSJex9vmTQ7KA7lazGlOekS5k9RuADFIF9OeXm/VAp62nnGevTDPQxbiORAKZAnp3RfpJ3ymXp0tpBrocm4D4MgX0/nci3X7V8RvS7JRpBrog24DwMgV0Rd/KmWWci3IST3iJArqm74XPMs5l2QpElyigh6PN29P1fZefhU8yzMXZDgQnoBElGebibAeCSxTQ9ZzC5xhlDbYEsSUK6HouIuUYZQ2uIxFbpoDev43p9qj0DSn2xxSDrMS2ILRMAb17I/20jyKl2B9TDLIWG4PIMgX0uZjXPv2Y9AgpdscUg6zFSTyRpQroeCmmfhcTyTDGimwOAksW0KcVLGeXYYw12R7ElS+gD0mwMyYYYl02CHEJaDQJhliZLUJYAhpNgiFW5joSYQloMPFHWJ9tQlQCGkz8ETZgoxCUgMYSfoBNOIknKAGNJfwA27BZiElAQ4k+vmZsGEIS0FCij68ZG4aQBDSU6ONrx5YhIgGNJPjwWnIdiYgENJLgw2vKtiEgAQ0k9uhas3WIR0ADiT261pzEE4+ABhJ7dM3ZPIQjoHGEHlwENhDRCGgcoQcXgZN4ohHQMCKPLQibiGAENIzIY4vCNiIWAY0i8NDicBJPLAIaReChBWIrEYqARhF4aJHYTEQioEHEHVksTuKJRECDiDuyYBSUQAQ0hrADi8emIg4BjSHswAKyrQhDQGMIO7CAnMQThoCGEHVcMdlaRCGgIUQdV1A2F0EIaARBhxWWk3iCENAIgg4rLhuMGAQ0gqDDCswWIwQBDSDmqEKzyQhBQAOIOarYbDMiEND2Qg4qOteRiEBA2ws5qPBsNQJIGtBf3w5HIJu//5v6cyH3upCDis9mo71EAT1E81zM7ebk88THiLjTRRxTBrYb7aUM6KWfkw9CI+50EceUgg1HcxkDuj+E8+vpTyYegwbc5wIOKQlbjuYSBvTwz7/+Pf3ZbvPpx5THCLjPBRxSFjYdrSUM6P50/Dn4/c+0Q9CAu1zAIWXhViZaSxjQq6PO3bR3QePtcfFGlIiNR2MJA7odB3T/cjr/EfH2uHgjysTWo62UAR01M3tAww0oF5uPthIGdNfTEWi4ASVj+9FUwoDuN5vvlz/c5n4PNNp40nEdiaYSBnR85X18Rf4jou1u0caTjy1IS7kCujneQn+p5iGl087gw+1u0caTkE1IQ/kCenTM5vETnd/f/bmxYHtbsOGkZBvSUKKAPo0aegzobnI/o+1twYaTk41IO7kC+uznl/Pl+KmLMUXb2YINJyfXkWgnY0AfEGtfizWatGxGmhHQhmKNJi/bkVYEtKFYo8nLdqQVAW0n1GBSsyVpREDbCTWY1GxJGhHQdkINJjebkjYEtJlIY8nOrUy0kSig408ibV59KOnDgwu0n0UaS3o2Jk0IaCuBhtIDm5MWEgV0+ASSgHKfzUkLmQJ6PAadtHrdjUC7WaChdMH2pIFUAR0KOu1rjF+Ls5fFGUknXEeigVwBvawjUirOThZnJL2wRakvWUCHJewmrmB3Jc5OFmck3bBJqS5bQM/f61EozD4WZiAdcRJPddkC+uAhaJhdLMxAemKjUlu6gD4mzC4WZiBdsVWpTECbiDKOzjiJpzIBbSLKOHpju1KXgDYRZRzdsWGpKl9At5cPcU7+Srkw+1eQYXTIlqWqZAHdvfog/NSGBtm/ggyjRzYtNaUK6J3VRN5cSuTe2iPLje7jYoyiT0GeYlYiU0B//3NdzOP6dm/dVi+gK2TjUlGmgO5vcjkkddJt9TH2rhij6JWtSz2ZArq9PWE/HIROehs0xM4VYhD9CnKawSokCujhcPN2MdDdtI/Gh9i3QgyiY7Yv1SQK6OFo8/Z0fZ9wRfoQg+iZDUwtAlpdhDH0zUk8tSQKaC+n8BHG0DmbmEoSBbSXi0gRxtA725g6MgX0/m1Mk75lLsCOFWAI/bORqSNTQO/eSD/pLdAIO1aAIayArUwVmQL6XMxrE7+kM8B+FWAIK+A6ElWkCuh4Kaasi4m0H8E62M7UUCOgv/73I99E/Fry5ezaj2AlbGgqqBLQb0WxW0L7var9CFbCSTwV1AroZuLl8oU036maD2A9bGqWV+c90PM6yA98IfE8mu9UzQewIrY1i6t2EWn7gQWQl9d8n2o+gBWxrVlcxavwx9s431kCeaqfX3J9Fr71718XW5ul1b2N6Xwj52yXlASUP3MdiaVVvw/0dBw68Qb4PxFQ3mBzs7DKAR19q2aTG5sa71F26MpscJZVM6C7y3Wk42Foi9uaBHRdnMSzrGoBfXUn069vTS7IC+jK2OIsqu59oKODzjuLe1bQdn+yN9dnm7Okip9Eurp96XASX3g7U+LPwtuZ67PNWVKtgM501X10ESrhakx25gZsdBZUJ6AzfYTz55eb9UAnvg/QdG+yK7fgOhILyrQe6N0V6ae9ESCg62Ozs5w6R6BXJ/Db0nc/738n0qSj25Y7kx25ERuexTQJaOH19+Tfymk/bsSGZzH1A1p8B2j274W3H7diy7OUhQP6+qr5I+sxHcp7e7q+T/NZeHtxMzY9S1k4oHe+R7P4Q5wCSiHbnoUsfQq/n62f2U/h7cTtuJWJhTS4iFQs9UUku3BLtj7LyBTQ+7cxTTqeFdCVsvlZRPob6add0RfQlbL5WUSmgN67JDXx2LbZfmQHbswTwBKWDehQvO+33StfyG776pHSLCZi/23MdSSWkCygT1mXs7P7tuYZYAH5AvrY4BrtRfbe9jwHzC/Ve6CPE9D1chLP/AS069/LiCeB2Qlox7+Wa54G5lY3oMOS8oWLgc5DQNfMSTxzqxTQX9+Gbj5/JcdMX49UREBXzfPAzOoEdH+88n78JFHTi/CN9iD7bRSeCeZVJaDDkefhuPPwj0M7d8XLMc1AQNfNSTzzqhLQ3fNN76d0bkvugJ+JgK6cgjKrGgE9nLoP74Ae/nF8+3PiGsizarL72GcD8WQwpzrL2R2Xkj9/GZKA0pBngxlVDOj+9Ol1AaUhJ/HMqGJAt6fvcJ/4LRyzarHz2GFj8Xwwn0rvgX59eQt06rdwzEpA8YQwnypX4bdDOnfPH0Iabmm6/XLNWgQUJ/HMp9p9oIPvz6t5NvwwZ4Ndx94ajqeEudT5JNLu2M8hnLumH0QSUAaeE2ZS6bPw+83lEny78/cnAeXIc8JMLGfX3W/kfZ4V5iGg3f1G3uc6EvMQ0M5+IR/ieWEWlQJ6vg7fej07AeWZJ4Y51LwKL6CE4SSeOVQJ6H69X2tsN43KM8MMKn0SqenNnyO19xp7aVyeGx5X6bPwQfopoFx4bnhcpdWY2n2JxzUB5cKTw8MEtKNfxySuI/GwesvZhSCgvPD08KhKXyrXcAGmKwLKiOeHB1UJaJxz+Lp7jP0zOCfxPKjOjfQ/vwQ5BhVQxjxDPKbSRaR13khv9wzPU8RDBLSTX0YRJ/E8REA7+WWU8STxCMvZdfLLKORZ4gH5Arq9HMgWfDtyzb3FnpmCk3gekCygr9bFm9xQAeU1zxPlqgV0eCN0+Hb4R25nul6WueTtVAHlhieKYpUC+nwdaQjopvxrOX//c13M44NOC7KAcsNJPMXqBPR0Hf4Q0OEdzNKC7m9yOSR10qNV3FXslWl4qihVJaBD5/7+7+eXQ0AfWVx5e/uThzJPehtUQLnDc0WhWl/p8XV4B3MI6HASX/bB+LuLOk1cp0RAucNJPIUqfaXHULlTQA8dLLuQdDjavD1d3087nq23o9glM/FsUabieqCngB4OGsvO4QWUxXi6KFLpo5xD+c4Bndi8i1yn8PbIVJzEUyRRQFNdRLI/JuMJo0SDU/ht6dqg929jmnRFSkD5A88YBSpdRBoOHU8BnXrQ+OLujfTTjmYFlD9wEk+BWrcxfT4HdPK97yM36+Id782fNLhKO4mdMR/PGdPV+STS8e75Y0B3kz99+fqBUiwmYmdMyJPGZFU/yjnLcsoplrOzLybkJJ7JKi0mcnz7svVy9E/VwmZPTMnTxlTVlrM7JbRpPgWUN3nemCjZgsqPElDe4CSeiQQ08a9hbgrKNAKa9rewAE8dkwho2t/CEjx3TLFsQO/c+b6G74W3E+blJJ4pEgV0jgersnfYBTPz7DGBgM7PLpiap4+Pq/Me6P7yofWhgqUfhb/zrcYCytycxPNxVQJ6KN/LonP7qQuAvBjqW/Z9SmcCyrs8f3xYpeXsPv/x3yY5FLS4vkc19g37X3aeQT6q4or0Z8Ur0j8dj2UfWMtJQPkIJ/F8VLKADsvhlb6FOhBQPkBB+aBKX+lxfQr/wEHkIcaPHIJW2DHsex3wJPIxld4DHR027ooW8hz/+AOHoALKh3gW+ZBaV+HPp+3D/3zsOtBDBJQPcRLPh9S5D3R3defmI29iPmj53cKO1wfPIx9RaTGR/Us+Gx5/Cigf5onkA6qtxnT6IGb3K9Lb7zrhJJ4PyLecXfAvlbPb9UJBeV+ygF6/mRrwa43tdP3wXPKuVAG9s5rIm28J3Ft7ZLnRnX7lwr+AejyZvCdTQI9f7Dkq5vFt1bduqxdQHuEknvdkCuj+JpdDUifdFLX0HmGP64qnk3dkCuj29oT9cBA66W1QAWUKzydvSxTQw+Hm7WKgu2kfjRdQpnASz9sSBfTVok7PJi7tJKBM4gnlTQI6J7tbdzylvCVRQBOcwtvbuuMknrckCmiCi0h2tv54TnlDpoDev41p0rfMLbs32Nd65FnlzzIF9O6N9NNWJxFQpnISz59lCuh5RaexiYvjCSiTeVr5o1QBHS/FFHAxETtapzyx/EmygD5FXs7OftYpJ/H8Sb6APkRAKeCZ5Q8ENMmD05KnlvsENMVj05aTeO4T0BSPTWMKyl3JA/rzS5zPwtvFeubZ5R4BnYs9rG+eX+4Q0LnYwfrmJJ47kgd0KgGllIJyS0DDPzJBeIq5IaDhH5koPMe8JqDhH5konMTzWr6AxvwsvF1rDRSUV5IFdBd1NSZ71iooKNdSBfTnl5v1QKetpyygPMbzzJVMAb27Iv2k75Rb7PVvv1oLzzRjmQJ6/zuRbr/q+A0CymOcxDOWKaCBv5XTXrUaCspIooBG/l54O9V6KCgvEgX0cLR5e7q+D/FZeLvUmni2uRDQOdilVsXTzVmigAY+hbdHrYqTeM4SBTTuRST708ooKCeZAnr/Nqbbo9I3CChz8IzzLFNA795IP+2jSALKLDzlHGUK6HMxr336MekRFnnd25nWx0k8R6kCOl6KKdBiIvalFVJQBskC+hRxOTu70hp51nnKGNCHLPGqtyetk+cdAQ36mMTnJB4BDfqYJKCgCGjEhyQHBUVAAz4kSXjuV09AAz4kWXjy105Awz0ieTiJXzsBDfeIJKKgKyeg4R6RTDz/6yag4R6RVLwAVk1Agz0gyTiJXzUBDfaAZKOgayagwR6QdLwGVkxAQz0eGXkVrJeAhno8MnISv14CGurxSElBV0tAQz0eOSnoWglooIcjLQVdKQEN9HDkpaDrJKCBHo7EFHSVBDTMo5GbV8MaCWiYRyM5L4cVEtAwj0ZyTuJXSEDDPBrZKej6CGiQB6MDCro6AhrkweiBgq6NgAZ5MLqgoCsjoCEei14o6LoIaIjHohsKuioCGuKx6IfXxZoIaIjHoiNeGCsioAEeiq44iV8RAQ3wUPRFQddDQAM8FJ1R0NUQ0OaPRH8UdC2SBvTXt8NLdPP3f1N/TkCpwstjJRIF9BDNczG3m5PPEx9DQKnD62MdUgb00s/JB6ECSh1O4tchY0D3hxfn19OfTDwGnW26dg/epqCrkDCgh3/+9e/pz3abTz+mPIaAUouCrkHCgO5Px5+D3/9MOwQVUKpR0BVIGNCro87dtHdB55quXYP3KWj/EgZ0Ow7o/uV0/iMElIoUtHspAzpqpoASmIL2LmFAd45AycILpXMJA7rfbL5f/nDb5D1QuwUf5KXSt4QBHV95H1+R/wgBpS4n8X3LFdDN8Rb6SzUPKZ12Bi+g1KagXcsX0KNjNo+f6Pz+7s+NCSi1KWjPEgX0adTQY0B3k/s503TtEUygoB3LFdBnP7+cL8dPXYxJQGlAQfuVMaAPEFAaUNBuCWizR2E9FLRX+QL6shjo5BP4maZrZ2AqBe1UsoDuNtearEhvX2AyBe1TqoD+/LJ5bdptoAJKKxsJ7VGmgA73zY+Lebypadp3eswxXfsBJRS0R5kCur/J5ZDUSXeCCijtKGh/MgV0e3vCfjgIrb4ivb2AQgranUQBPRxu3i4c0mBFejsBpRS0N4kCejjavD1dr78eqF2AcgraGQGdyh7AAxS0L4kCGuQU3g7AIxS0K4kCGuQiktc/D1HQnmQK6P3bmCqvSO/Vz4MUtCOZAnr3RvraK9J78fMoBe1HpoBerUl/MvqCzo8QUAJQ0G6kCuh4KaZGi4l45TMDBe1FsoA+tV7OzgufOShoJ/IF9CECSgwK2gcBrfwAcKSgXcgX0Kan8F70zEVBe5AsoK1XpPeaZzYK2oFUAZ26Iv3N3374Jeslz3wUNL9MAZ28Ir2AEpqCppcpoO1XpPd6Z1aP/yedtjIFtP1iIl7tzEtBk0sU0ADL2XmxMzcFTS1RQNsvqOylzvwUNDMBrfbTcJeCJpYooO1P4b3QWYKC5pUooO0vInmdswgFTStTQFuvSO9VzkJcjM8qU0Bbr0jvNc5SFDSpTAFtvSK9lzjLUdCUUgW07Yr0XuAsSUEzShbQp4bL2Xl9syin8QnlC+hDBJS4FDQfAa3ys/ARCpqNgFb4UfggBU1GQCv8KHyUguaSPKA/v1T7LLwXNjUoaCoCuvhPwhQuJWUioIv/JEyioIkkD+hUAkoCCpqGgC78gzCdgmYhoAv/IBRQ0CQEdOEfhBIKmkO+gLb5LLyXM3W5lJRCsoDuGq3G5LVMbQqaQaqA/vxysx7otPWUBZREFDS+TAG9uyL9pO+UE1AycRAaXqaA3v9OpNuvOn5D4XS9jGlCQaPLFNB238rpVUwjEhpbooA2/F54r2FaUdDQEgX0cLR5e7q+r/FZeEjvQvUAAA2USURBVK9gGlLQwAR0sZ+CeTgIjStRQNudwnv50pSChpUooO0uInn10piEBpUpoPdvY7o9Kn1D0XS9dGlOQWPKFNC7N9JP+yiSgJKVhEaUKaDPxbz26cekRxBQ0lLQgFIFdLwUU73FRLxqCUJBw0kW0KcGy9l50RKFg9Bo8gX0IQJKagoajIAu8COwGAkNRUAX+BFYjoJGIqAL/AgsSULjENAFfgQWpaBhCOjsPwGLk9AgBHT2n4DlbSQ0BAGd/SegBgWNQEBn/wmoQ0LbE9CZfwCqcR7fnIDO/ANQkYQ2JqAz/wBUJaFNCejMPwCVKWhDAjrr34cGJLQZAZ3170MLzuNbEdBZ/z60oaBtCOiMfx3akdAWBHTGvw4NOY9vQEBn/OvQlIRWJ6Az/nVoTEIrE9DZ/jYEIKFVCehsfxtCkNCKBHS2vw1BSGg1Ajrb34YwJLQSAZ3pL0MoGw2tQUBn+ssQjIRWIKAz/WWIR0KXJqCz/F2ISUKXJaCz/F2ISkKXJKCz/F2IS0KXI6Cz/F2ITEKXIqAz/FWITkKXIaAz/FWIT0KXIKAz/FXIwI2h8xPQGf4q5CChcxPQh/8mJKKhs8oX0O3m7PP0HxZQVm+jofNJFtDd5trUhgooOAydT6qA/vyyee2vfyc9woen69VF3zR0FpkC+vuf62L++nb497//m/IQXjFw4lR+BpkCur/J5ZDU71MewssFXmjoozIFdHt7wn44CJ30NqjXClzZiOgjEgX0cLj59eYPd9PO4b1O4DUNLZcooIejzdvT9f20y0heJHCPhJYRUGCgoQUSBdQpPCxKQidLFFAXkWBpGjpNpoDev43p9qj0DV4a8DaXlKbIFNC7N9JP+yiSlwW8S0M/LFNAn4t57dOPSY/gNQEfIqIfkiqg46WYll5MBNbuZT9rPZK4kgX0qdpydsA4onade/IF9CFeBTCZhv6RgAIfIKL35AuoU3hoQ0NvJAtovRXpgTuczl9JFdCKK9IDfzDeAVuPpbVMAbUiPUShokeZAmpFeohl9RXNFFCLiUBAa65oooBazg7CWmlFEwXUgsoQ2/oqKqDAnFZ1eSlRQJ3CQxY3Nxy2HtBCEgXURSTI5Saj3aU0U0CtSA9J9VrRTAG1Ij2k11dGMwXUivTQh7vn9hmjmiqgVqSHjryR0SwtTRbQJ8vZQc+SpTRfQB8S+JkArmQ4QBVQILj3UtouqvkC6hQemFLVBQObLKBWpAf+qCiqj5Q2VUCnrkhf479AQBqrDujkFekFFFhSpoBakR4IJVNALSYChJIooJazA2JJFFALKgOxCChAoUQBdQoPxJIooC4iAbFkCqgV6YFQMgXUivRAKJkCakV6IJRUAbUiPRBJsoA+Wc4OCCNfQB8ioMB8BBSgkIACFBJQgELJA/rzi8/CA60IKEAhAQUolDygUwkoMJ/VBRRgPrM3au4HnFPrjQ30ZfZGzf2AFfV1ht/XbEwnNNOZ7Vcv/PgPfRb+HX29CvqajemEZjqz/eolH3z36vB55ob29SroazamE5rpzParl3von19u3oCYtp7ye/p6FfQ1G9MJzXRm+9WLPfLdFeknfafce/p6FfQ1G9MJzXRm+9WLPfL970S6/arjcn29CvqajemEZjqz/erFHnmGb+V8R1+vgr5mYzqhmc5sv3qpB57je+Hf0deroK/ZmE5opjPbr17qgQ9Hm7en6/tZLyP19SroazamE5rpzParl3pgAZ2or9mYTmimM9uvXuqBncJP1NdsTCc005ntVy/2yC4iTdPXbEwnNNOZ7Vcv9sj3b2O6PSot19eroK/ZmE5opjPbr17ske/eSD/rR5H6ehX0NRvTCc10ZvvVyz30sZjXPv2Y8xf09SroazamE5rpzParl3zw7at+WkzkDX3NxnRCM53ZfvXCj285u4/qazamE5rpzParm/3mx/X1KuhrNqYTmunM9qub/ebH9fUq6Gs2phOa6cz2q5v9ZoDkBBSgkIACFBJQgEICClBIQAEKCShAIQEFKCSgAIUEFKCQgAIUElCAQgIKUEhAAQoJKEAhAQUoJKAAhQQUoJCAAhQSUIBCAgpQSEABCgkoQCEBBSgkoACFBBSgkIACFEob0F/fNgdfWw/jMT+/DJP49OPlT/JP6zCn75d/yT2d/TD40WxyT+f5xfZ59CdZp/Pr21//jv/t9SxqzitrQLebZ+P4ZPP8PA8ur4f80xomdUlO6uk8B6eXZ+f3P+cXW/pn5zCVUUBvZ1F1XkkDuju/GsabMpmXfl5m0cG0tqNdNPV0Lv3cbP7+7/gnqaezvQz+/PSknc52POLbWdSdV86ADi/u4VU9nGN9fv+vx7Q7n2Zsz7PoYFr70R6aejrDf96O4bw8Tamncx70MK3nrmSdzvFQ+pLG21lUnlfOgG5HWyvbCcjZ6Fx3d3pF5J/W81H1aVqpp7O7HHjuT/8r9XS25/cELy+7pNN5PjEYv6vyahaV55UyoIcXweh4Pd+b4Ef7l/9ADv9R/d7DtIZ3p/7vOaCpp3OYyXnvO/3P1NM5ZOU8ndPgc07n+B/o//HyHujtLGrPK2VAD/9t+fzyP08HCtmMn97tMTr5p3WY0/fdOaCppzMa/O2f5JvOdUCH5yfndIb3U76PLiLdzqL2vFIGdNSe6ytyWT2/vNNP6/CK/fp0CWjq6exvjl5ST+dl9OdD65zT2Q11HI33dha155U1oOcLvaNTrbwOpx3DfyqzT+sw6MM0xgHNO53j4J9v/fk++pNn+aZzPPf9PPpn5ulcB/TVLGrPK2VAt1c3s6V68u86/Vcz+7S216/g1NMZBry7uhsm9XTGN809n+Emns4ooLezqD2vpAEd3zWb6sm/5/xeTfJpnc56RwFNPJ3DgP/P9f2Eqacz2F7dBZp4OlcBfT2L2vPqIKDjz9pldOjn+Rgn87RO70P8KaC5pvN88n6cz/l+wszTeRrfSH++2yftdP4Y0GEWtefVQUBT/dfz1v5yV1vuaW1P0+jiCPQY0NPFiNP9hJmn89zPYT7DxI5jTzwdR6CPSvzk33jpZ+5p3V47Sj2d7eblFph7hzbJpjO6qfz0CYHE0xHQRyW+gvjaeEfNPK2X2+/6uAq/Hd3G9PzmburpXN/c0+Jq9YxchX/UPuU9bHcMJ1Qv92tnntbLCg7PvuaeztXHHPb5pzM+FntOTOLpjMZ7O4va80oZ0Jyforg1fK7369W/pp3WnYBmns74g7anfTL1dG4Dmng6Pon0qJyf473xerWDzNO6E9DM03m5NeLp/B5o6ulcn8Inn85vn4V/VNKVZK4dnupXY+9iWrvRrYaJp3MZ/KWlmaez34wvIiWfzvjU3GpMRbKuZTh2OhIY62Fao4Cmns558MfRp18P9HJb1sv9WXmnMw6o9UDLpF1N+8X++pz3GJ0OpjW+DJp6OqM3JTpYkX60vn766VxdHLIifZms3+dy8fIdNaOA5p/WVUBzT+fyX7jxDaFpp/PyWfj00/GdSHPI+o2CZ+NvRHoJaPppXQc0+XS2rw9jUk/n1VruT2mn8+r2JN/KCZCSgAIUElCAQgIKUEhAAQoJKEAhAQUoJKAAhQQUoJCAAhQSUIBCAgpQSEABCgkoQCEBBSgkoACFBBSgkIACFBJQgEICClBIQAEKCShAIQEFKCSgAIUEFKCQgAIUElCAQgIKUEhAAQoJKEAhAQUoJKAAhQQUoJCAAhQSUIBCAgpQSEABCgkoQCEBBSgkoACFBBSgkIACFBJQgEICClBIQAEKCShAIQEFKCSgAIUEFKCQgAIUElCAQgIKUEhAAQoJKEAhAQUoJKAAhQQUoJCAAhQSUIBCAgpQSEDJZbsZfPpx/vdf3w7/+te/h3/8/d/zn+yPf+N7qwGyJgJKJrvN2SmX5z/4n+eA/vxy+pO//m06UlZBQEnkpZ+bzdfhD/ajPzgG9NJPBaUCASWP4XT96/l/DL0c/jl0cn8O6O9/Tqf3w598bjxc+ieg5LG/RPFwoDmEc7cZnbgP/2t/Obc/tPXljVJYhoCS0SGPQ0C3l4tFp5RuX6q5Px2twnIElHyGE/UhoKeMDg6HoIeAjq7FD3/iHJ6FCSip7MfXiEa9fP6fx3uaXl1WguUIKImMrrEPAX0+7Dx6Duj4/xdQlieg5HE+wDzeN3/vCHRUVKhAQMljd7m58xLQm/dA3f1JRQJKGr//uVxj3x9TOlxMuroKP/oDqEBASeMloOcb6C/3gZ7vrH85RnUbExUIKHlsT3ncndcTOYf0ePHo/NGk52PQ7caN9CxOQMlj/Mn3l09sXl1zH/+BA1CWJqAksj238X+d3+z882pM+snyBJRMnvP4dfSx+NN6oKPPHT031aeQqEBA6YIPbtKCgJLYy2IiW6fsNCCgJHa51O6aO00IKImNP/vuAJT6BJTM9vpJSwJKblvX3GlHQAEKCShAIQEFKCSgAIUEFKCQgAIUElCAQgIKUEhAAQoJKEAhAQUoJKAAhQQUoJCAAhQSUIBCAgpQSEABCgkoQCEBBSgkoACFBBSgkIACFBJQgEICClBIQAEKCShAIQEFKCSgAIUEFKCQgAIUElCAQgIKUEhAAQoJKEAhAQUoJKAAhQQUoJCAAhQSUIBCAgpQSEABCgkoQCEBBSj0/wFTjj3IUdsr3QAAAABJRU5ErkJggg=="/>
          <p:cNvSpPr>
            <a:spLocks noChangeAspect="1" noChangeArrowheads="1"/>
          </p:cNvSpPr>
          <p:nvPr/>
        </p:nvSpPr>
        <p:spPr bwMode="auto">
          <a:xfrm>
            <a:off x="155575" y="-3070225"/>
            <a:ext cx="6400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-8965"/>
            <a:ext cx="85344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79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hazard function?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probability that you will die young (20-30 years old) is 24%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probability that you will die middle-aged (40-70 years old) is 25%.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AutoShape 2" descr="data:image/png;base64,iVBORw0KGgoAAAANSUhEUgAAAwAAAAYACAMAAAD2Z98bAAAAkFBMVEUAAAAAACsAADoAAEwAAGYAK2sAOpAATIcAZpAAZrYrAAArKwAra6M6AAA6kJA6kLY6kNtMAABMh75mAABmOpBmZjpmtv9rKwBraytro76HTACHvr6QOgCQkDqQ29uQ2/+jayujvr62ZgC2//++h0y+o2u+voe+vqO+vr7bkDrb////tmb/25D//7b//9v///8XC2sPAAAACXBIWXMAAB2HAAAdhwGP5fFlAAAgAElEQVR4nO2df8ObRna2tdlsUu8bt96kdd9108arZLeryMnz/b9dQYCEBPoBzBnu4b6uf/xY9sOgc84FwzAMuzcAY3Zr7wDAmiAAWIMAYA0CgDUIANYgAFiDAGANAoA1CADWIABYgwBgDQKANQgA1iAAWIMAYA0CgDUIANYgAFiDAGANAoA1CADWIABYgwBgDQKANQgA1iAAWIMAYA0CgDUIANYgAFiDAGANAoA1CADWIABYgwBgDQKANQgA1iAAWIMAYA0CgDUIANYgAFiDAGANAoA1CADWIABYgwBgDQKANQgA1iAAWIMAYA0CgDUIANYgAFiDAGANAoA1CADWIABYgwBgDQKANQgA1iAAWIMAYA0CgDUIANYgAFiDAGANAoA1CADWIABYgwBgDQKANQgA1iAAWIMAYA0CgDUIANYgAFiDAGANAoA1CADWIABYgwBgDQKANQgA1iAAWIMAYA0CgDUIANYgAFiDAGANAoA1CADWIABYgwBgDQKANQgA1iAAWIMAYA0CgDUIANYgAFiDAGANAoA1CADWIABYgwBgDQKANQgA1iAAWIMAYA0CgDUIANYgAFiDAGANAoA1CADWIABYgwBgDQKANQgA1iAAWIMAYA0CgDUIANYgAFiDAGANAoA1CADWIABYgwBgDQKANQgA1iAAWIMAYA0CgDUIANYgAFiDAGANAoA1CADWIABYgwBgDQKANQgA1iAAWIMAYA0CgDUIANYgAFiDAGANAoA1CADWIABYgwBgDQKANQgA1iAAWIMAYA0CgDUIANYgAFiDAGCNkAC7IWvvEmweoRobEUBo72CbSJcYAkA00iWGABCNdIkhAEQjXWIIANFIlxgCQDTSJaYkgNCuQEKk8yoiAKOyG0Y6p+tX3Kns/9mBAttDOqNr11uv9nFgo0inc+ViG6n/kwKr7hSkRTqbq9baePmfFFhxryAx0slcU4C75c9JYFNIp3K9Qrt/+MeAbSGdydXq7En9Y8B2kE7kWmX2tP65ENgM0nlcSYAXyp+TwFaQzuI6NfbK8R8DtoJ0ElcpsVfrHwM2gXQO1xHg1frHgC0gncI1CmxC/WPABpDO4Ar1Nan+MaB8pBOYv7wm1j8GFI90/goQAAMKRzp92Yvr9RGgngDSIYQnSGcvd23tEMAO6exlrq3dLAHWfmoBFiGdvOwCzLkGeOMcUDLSuctbWXVrcwTAgJKRTl3WwtrNFgADCkY6c5kFeJsrAJcB5SKduZx11bQ1UwAMKBbpxJUkgHQg4S7SectYVW1TcwXAgFKRTltBAtAJKhTptOUrqq6l+QJgQJlIZ60wAaRjCeNIJy1bSZ0bWiAAp4AikU5arpLaJREAA0okOmf789r676b/cj4Bzj8hgBmhOTvcvPV3qgOZKqrXzCIBMKBAAlP25f3gvddf/zxpC+UJgAGlEZex33+8rvjffqj+/s2vUzaRp576rSwTgFNAecRl7Dgo91qJj1M2UZwAGFAccQnbDzs81Ulg0mVAlnK6amS5ABhQFmH5qg73HwYfHqb1gcoTgFNAaYTlqzraD7s7x2mXwTmq6bqNxQJgQGEgAAJY494FumliuQAYUBbuF8EIYE7uYdDhWeEBRQqAAUWR+UbYtFvB8aV02wICuBGYrFPFX/PVT5O2UKYAGFASobna39S/3GS4QQOJBMCAYvCeDh0jAKeAgpBOVXQhDbefRgAMKAfpTCEARCOdqeA6Gtl8IgEwoBhCE3V6JKZ3M+D3H6WmQiAAhAqwv7381RJgbOupBMCAUgjM02UAqDsJIACoEZenuv9Tzwc9XAwwEgADCiFyMlx737eeE9EYICXA6MYRwI3I6dDnvv++NcBJAAwogzwPxLQGIACokemJsP1pLEhJgPFtJxQAA4ogkwDNowAIAGpkuQZ4a9cEEhLgzqZTCoABJRCXo8P1Klhf3u+++h8EADFi7wP0H4A8Tl8dtHABMKAAAlN0uHkK4CgkwL0tI4AbkSmqDeifA+pzgpUAGKBPaIYGawMdRAS4u2EEcEM6Q8ULgAHySCcIASAay4fi7283tQAYoE5oflTfEYYA0BGYn6nvCBv877D1dTIKgAHixKVn8jvCsgnwYLMI4EZcenTfEZZVAAzQJvKJMNXl0REAzkTOBhV9QcajrQYIgAHSZHoeoEXiFUkIABcQ4PrfAgTAAGX8ukAPN4oAbvhdBOcXAAOEyT0Muvo7wh5vEwHcyHwjbP13hK0hAAboEpgZzXeEIQD0Cc2M4jvCVhEAA2Rxmw79ZJMI4IZ0YrYjAAaoIp0XBIBopPOSvmqebTFMAAwQRTotCADRZE3Ll/drzwVaTwAM0MRLgKcbRAA3EOD6P8QJgAGSSCcFASAa6aSkLpnn24sUAAMUkc4JAkA00jnZmAAYIIjTXKAXNocAboSmRGxpRASAAYEpmbo04pCtCYABemR+ImzSM/EIAOHkfiZ4xaURX9lasAAYIIfRqhAIAEOM1gVSEAAD1AjLh9zKcC9tDAHcQIDr/xQtAAaI4dMFQgAYweciWEQADNAi9zDoaksjvrYtBHAj842w9ZZGRAAYIzAbWksjygiAAVKEJkNoacQXN4UAbrhMhxYSAAOUkM4FAkA00rlIVymvbimLABgghHQqEACikU4FAkA00qnYqgAYoIN0JpLVycsbQgA3pDOxWQEwQAbpRCAARCOdCASAaKQTkapMXt9OLgEwQAXpPCAARCOdhw0LgAEiSKchUZFM2AwCuCGdhi0LgAEaSGcBASAa6SxsWgAMkEA6CWlKZMpWEMAN6SRsWwAMUEA6BwgA0UjnIEmFTNoIArghnYONC4ABAkinAAEgGukUbF0ADFgf6QykqI9p20AAN6QzsHkBMGB1pBOAABCNdAK2LwAGrI10/BNUx8RNIIAb0vE3EAADVkY6/AgA0UiHHwEgmmH4f/v3KS9yDGV5cUzdQn4BMGBdRgT4YdbLLCJAAIhmXIDdxNc5BmEhAAasyljwD+1LjYZves8MAkA0d4Lfvtpr2ltNk7O4NCZvYA0BMGBN7sb+9Jrf3eBl11lBAIjmUey7F/2udkmMABDNk9i354GJL7ieuSsjLN3i5N9YQwAMWJGHoT9cKjHDWQABID/3Q384XwefTgNrDIu6CIAB63En8jcjodXVwBoDQggA0Ty6D9A76O9LFGDGryOAG3fvBF8Nf1adoDWGQ20EwIDVGBcgy6jPcxAAohkTYPUpEB0+AmDAWkjHfVlVzPltBHBj7Axw1QHarzgZwkgADFiJFwRYb0YcAkA0zwRY6Q5Ag5MAGLAOV1E/3M5EWHk+6KKamPXLCODGVdS76Z/XrPdsmJUAGLAK10E/StU/AkA4Ty+C1wQBIJrNCjDvd9cUAAPWQDrmCADRSMfcTAAMWIF+yOtBoI/DoaAy7wMgALzCVgWY+avrCoAB+UGA619DADOkI24nAAZkRzrgCADRSAfcTwAMyM2jeH95v+7KiAuqYe5vIoAbo/H+7Ye67uv6X/fxYASAaMbifbwsh7XqIJCjABiQmZFw10f+6rhf/VHV/qHM6dAIAK8xEu5DsxJoW/r7Fd+XNLsY5v/i6gJgQF6G0W4Xwar+OHX/jyXeCEMAeJHRhbE+vl0eBkaAzAJgQFbuCnBsl0RHAATYMncF2LdLQx8KfCh+wcUzApgxeg3w4XIJUOlQ3kXw7BL6chr4/cNfb4r873/efd/9/Kn6D9+e/+WX3S794QEDMjIS631d+ofmJnA9JLreUqGZBbjMg/3jf/Xr/x9/2XUC/O9/Xv17/dd5u/gIBMjInfsA7csx9qsuC5RZgP488CsD6oN+K8Dn+vRQCfFtdwL4NqJYMSAfY6E+nNfDOqz7quC5M9rm/drpaw97OXU3pxOgOuJ/d/qk6SX94y9/+CsClM1oqOvlgdohoFWXSs8qwOlxoF17nO+dAuoOUCdAezFQffR98/++DbgIRoCcSIc6qwCncd/duWvfXfVWP//x/18EOB36KwG+a08AIQJgQD6iI70/d6tnDCZlFeA09WN37vV3AlRng+8/jwtQnwAQoHBCI3272O5UB2au7LBkLYlOgG4otOr0fPfPzzddoOaPf/yl7ifFBBADcjEa6G4caNl86OutzNnUWgJUR/g//a3rAFU/fR69CP50+hkByub+KNBSAU7PE/R+9zTKOG1MdS0BqoL/rn8q+NwbBq1+aoZB//7n04VyUKViQCZG4ny7RPRMAY6Dcq+VmDSqtJIAVQ+nPQH8sms7+yM3wpoTAAIUzuid4CSD/yPvVpo6r2IdAar6bwdBu67QRYDTz6ebBM0JoPq/QbfKMSAPo3OBUtR/M6Xohokz6+atcL6kcnano353E+BT+1NfgI5P9Ue/zB7ger4nCJCF0dmgKR6CbCeVXjNxbvUaAvTq/1z3IwL8Up8b6jPErr5kijgHYEAWEOD6lz/tuv5/3b359p93BKiuBb5vRoN2UU+NIkAW7k2HXkyRXaDf+7OAPt8MBnx3ewKo/sef/rarv1XIhCkMyMHoQ/FJJoCudRG8oG7qOxeXMn8gQHMCqK4DTgIEPTSHADkYCXKiPtD4MOikLc960++y+u89C/NAgM/NeeJT6BkAA3IwFuOqEBKcA0ZvhE2rlLwCVDv41fgjkbfXAKdZcP+M7gIhQA5GL4KT3Agbe+vwxHUWswpwuk33mgDtCaC9CK5+MeapUQTIQKAA/amg88bLswpwcwP8+/sCdCeA2GHQNwzIQagAb/mnQy86AbwowOfzSNHpRnDc4pEIEI90iHMKcOv9fQHaWXDdOSBw1QAEiEc6xDkFaH999BrgEaEBxIBwpCOMANLp2QR3Ilx3COrVgVZ9QQwCIEA4oxFu+sPN8lhrLgsxPf9LK0ZMAAwIZyzA7fVgJcA+8hLvOQiAANGMBLgeEPzm1y/v67tWiR6OmQkCYEA0449EfqjnQ5xu285+RdLIfeDJNxUQAAGiGX0kslkW9yRA+76Y6awiwOJykRMAA4K5+zxAK8D8mV4jq6IgwIw9QoBQRqdC1Ne9nQDzJ7vX54BlkwQQ4A0DggkU4DS/eNFrthHgDQGCedoF2i94NmDpgwUIcNonDAhk9CK4Pua3Aix7RdLCG2lTU7+8VBDAjfFh0HedAJMXc7um0mfJKQABTvuEAIGMBfd09+skQL1K6KJOzLJTAAI0O4UBcTyYCpHgcZiFIECzUwgQx2hse09HrVn/CNDtFQaEcSe0rQKrlv/kxCeoEwRwQzq0CNDtlnSaiiY6sjkfikcAmExoZDO/I2y7AmBAGIGBnfqOsLG5c1PaS1EkCOBGP7ApZjBfmPyOMAR4tGMYEEOcANnfEbZxATAghDgBsi+PvmkBOAUEMRbW43kV21qJmVMZ8r8gY9sCYEAMI1GtLl4vpXucO6U/+yuSkhQIArgxOh363d2/vQ4CpAYDIrj7RFjH3CfCsneBEABmECZA9ovgzQuAARGMPhJ53QWa+UBA5neEpakOBHBj9Bqgdwo4zH4PeuZ3hBkIgAEBjI8CdYVa/zh7YYe87whDAJjDWEiv57AteKQx5zvCHATAgPSMRvQ4+5g9INt0aASAOdyJaNt9KeeJsESlIS4ABiRHOqAIMNg/6XyViHRAEWC4g9IJKxDpeCLAcAelE1YgWeP55X3YXCAXATAgMRsRIFVZIIAbCHC9HXkBMCAt0tFEgLFdxICUSAcTAUb3UTpnpSEdzJdTnawmShAAA1IiHUsEGN9J6aQVRnQs88wF8hIAAxISGspsSyMiAMwkMJRTl0YcggD3dhMDUhEXyclLIw55Nc/p6gEB3IiLZMalEe0EwIBkxAUy46oQjgJgQBrC4phzXSA/ATgFpCIsjhlXhktYDMUIgAGJQIDrTSGAGVvoAlkKgAFp2MJFMALAbHIPg0YsjegpAAYkIfONsIilEVMWAgK4ERjEXEsjugqAASkIjWGepRGNBcCAxWxgOrStAJwCEiAdQgR4trvS6SsC6Qi+lN+kRYAAbkhHEAGe7q90/kpAOoAI8HR/MWAh0vFDgOc7LJ3AApCOHwK8sMdr70DhSIfvleSmLYASBVh7D8pGOnoI8Mour74HRSMdPQR4aZ/X34WCkQ4eAry0z+vvQsFIBw8BXttpgX0oFunYvZDZxMkvVACBnSgV6dAhwGsgwHykQ4cAL4IBs5GOHAK8CJ2g2UgHDgFeBQHmIh2452lNnfhSBcCAuUjHDQFeBgFmIh03BHgdDJiHdNgQ4HW4Dp6HdNQQYAIIMAvpqD3NafKkFywABsxCOmgIMAU6QXOQjhkCTAIBZiAdMwSYBgZMRzpkCDANOkHTkY7Ys3ymz3fZAmDAdKQDhgBTQYCpSAcMASaDARORjhcCTIZO0ESkw4UA00GAaUiH60kyA3JdvgAYMA3paCHADOgETUI6WAgwBwyYgnSsEGAWCDAB6VghwDww4HWkQ/U4kRFp3ooAinuliXSkEGAmGPAyQoEavFb7SRoR4D4I8CpCgUKAhGDAi0jHCQFmQyfoRaTD9DCJIRnejAAY8CLSUUKABWDAS0gHCQGWgAGvIB0jBFgEAryAdIwQYBkY8BzpECHAMugEPUc6QgiwEAx4inSAHqUvJrUbEwADniIdHwRYDAY8QTo8CLAcBHiMdHgQIAEY8BDp6CBAAugEPUQ6OAiQAgx4hHRsHmQuKKlbFAADHiEdGgRIAwbcRzoyCJAIDLiLdGAQIBUYcA/puCBAMjDgDtJhQYB0YMA40lG5n7OobG5XAAwYRzooCJASDBhDOiYIkBQMGEE6JAiQFgwYIh0RBEgMBgyQDggCpAYDbpGOx91shaVx6wJgwC3S4UCA9GDANdLRQIAAMOAK6WAgQAQY0Ec6FggQAgb0kA7FvUTFJdBCgLdnb15wQjoQCBAEBpyRjgMChIEBLdJhQIA4MKBBOgoIEAjdoBPSMbiTocDEGQmAASekQ4AAsWBAvAD78xtP303/ZQQIBgNiBTjcvPV3qgMIEA3doMCv/+X94L3XX/88aQsIEI69AXHf/vcfryv+tx+qv3/z65RNjOcmMmN2AtgrEPfdj4Nyr5X4OGUTCJADbwPivvp+2OGpTgKTLgMQIA/OCoR98epw/2Hw4WFaHwgBMrHzVSDsa1dH+2F35zjtMhgBsmFrQHkChCbKVgBbBcrrAiFAEJ4GlHcRjABhOCqQexh0eFZ4AAJkxtCAzDfCpt0KRoDs2CkQ+G1PFX/NVz9N2sJYLmLzYy+AnQGhX3Z/U/+JJsMFggBuCpQ4HToQBHgzuy0m/UURYCV2Pg5If0sEWA0bBegCXbeIAGc8DCjxibBAEKCPgwIlPhEWCAJcYdAPKvCJsEgQ4IbNXwsU+ERYJAgw4Hz6XntHYihvMlwoCDDGlhUobzp0KAhwl406UN4DMaEgwAM2qQACXLeIAA/ZngN0ga5bRIAnbO2amIvg6xYR4Dm9Gztr78pyynsiLBQEeJWtWFDeE2GhIMAkNmBBcU+ExYIA0ynbAp4Iu24RAeZRrAVMh75uEQEWcHvCX3t/XkF6JxGgQAb9Xm0VhHcNAQqnCBXoAl23iAARjKqg4QRPhF23iACxPFZhBTOEnghTODggQH62KsDkJ8IkBJjaol6nFiYh/UQYQDTSk+EAopGeDg0QjfQDMQDRIABYQxcIrOEiGKyRfiIMIBrpJ8IAopF+IgwgGuknwgCikZ4ODRANc7nAmrIEuD9zFjZIlpLK0Ugi1s4HZCZLUeVoJBEZJuubNiG5UxsU4Mv7RTcCtpElxSYkdwoBbtlGlhSbkNwpBLhlG1lSbEJypzYowEK2kSXFJiR3CgFu2UaWFJuQ3CkEuGUbWVJsQnKnEOCWbWRJsQnJndqGACnnAm0jS4pNSO7UBgRYujTiDdvIkmITkjtVvABTl0Z8yjaypNiE5E6VLsDkpRGfso0sKTYhuVOlC5B+acRtZEmxCcmdKl2A9KtCbCNLik1I7lThAgSsC7SNLCk2IblThQsQsDLcNrKk2ITkTiHALdvIkmITkjtVuAB0gQpqQnKnCheAi+CCmpDcqdIFYGlEKIDMN8JYGhG0CDzNsDQi6BPaz2JpRFAn+kKDpRFBmixX2gCqIABYgwBgDQKANQgA1iAAWIMAYA0CgDUIANYgAFiDAGANAoA1CADWIABYgwBgDQKANQgA1iAAWIMAYA0CgDUIANYgAFhTjADNMlsRKys27zLrr9kV01bVzmW97PRNHE+Lz/RW5E7eRBOo/vI2KZv47Yf+soHDLQcVQCkCdOsLJV9b7rJ+3Tn+MW3VDZ3LM3kT5zcShn2L01KX15KlbKLafE+A4ZajCqAQAS4vXE28umh//cZ200Ft7Xulk7yJ3hs52xWJkzfRW+av/RpJm9j3tzLcclgBlCFAnd86sfVpPu0Kc4futLrvNh3U1rFXOcmbqDU+Ff756yRvottQ3VRTgymbuF5JebjluAIoQ4B9LxBJz4G9fsmhzUBMW82Zpm0qeROH84G/W5Q+eRP7rv99DlnCJpoTWL/3drPlsAIoQ4Aq5r1TYeIrx+6A0r7ENaatuof7350AyZuott5VRftj+m+xPzfRbjBdE6eDw79crgGGW44rgDIEqLR/d/lx0cu2b+iHc38q0Ji2qnY+HjoBkjfR2+Dwk0Tf4kqAj0mbqPttH3sXwcMtxxVAGQL0yvR6sCApTYpD2qqy9uHtLEDyJo6Do2L6b3HeYne6SdfEoa7u3jaGWw4sgFIE6MZPemf7xFSn2frQEtFWtaFq030B0jZx2mAzTPmx90nKJk79lHe9P1M3cS3AzZYDC6AIAfZXY89BArRHmYi29tdZTN5EvZHD1ShhwLe4DBi/ewtooifAcMuBBVCIAP0bIjECdH3LgLbaHkpPgMRNVBv5j+tx8pCI7a/uAiRu4kqA2y0HFkCBAoy8gHs5Vf13x87UbbV9q3sCLG+i6fyc2ujGyQMidrkR1o1MJm3irgD1lgMLoEABIs4Ax/ModPq2uhcmh50BTgK0F4ntOHnEt2jaqBs7bY8zQD7CBbjUf/q2hte+AV2gy9Dg2CEzQRO9G1DtXTcEyEf0KFC/gFK3dRnCjhsF2veGQZsLjoiBpt5AZMDIDKNADziG3geoT+qX+0ip27rM4mr4EPB1DgMBkjfRP+425Zi4id42hlsOLIAiBAi8EdjMQ/lw9dekbY0IkPzr9CZ0tLWSvImhAImb4E7wAwKnggxmV6Vua0SA5F/nPIT11l0DJG/iugsU0MTvzAV6QNxkwCq0NxsMa+vQG0JPP1WzPUJ2LqRu4rjrXwQHNNHv2jAb9Jaw6eDt0SxLWxcBkjfRbfC0xZDnAc5DrZcx17RN9AXgeYABUQ8EHa/7Jx8j2+oNZSRvotfRCnoirPfMWUgTVxe3PBE2IOaR0Mtzrj0Boh4/7QmQvomzyf0bAkmbuMwFCmmCZ4KfELIoQP+J4IsAQQsQ9AUIaGJ/e3gMWhUiqImb4U1WhQDIAQKANQgA1iAAWIMAYA0CgDUIANYgAFiDAGANAoA1CADWIABYgwBgDQKANQgA1iAAWIMAYA0CgDUIANYgAFiDAGANAoA1CADWIABYgwBgDQKANQgA1iAAWIMAYA0CgDUIANYgAFiDAGANAoA1CADWIABYgwBgDQKANQgA1iAAWIMAYA0CgDUIANYgAFiDAGANAoA1CADWIABYgwBgDQKANQgA1iAAWIMAYA0CgDUIANYgAFiDAGANAoA1CADWIABYgwBq7Hc1X/3U/f23H6q/fv1z9cc3vzafHE//4+NaO7gtEECLw66jLffug3/tBPjyvv3k659X3dONgABSXOp/t/tQf3DsfXAS4Fz/GJAEBFCi7u586H6o673+s67zYyfA7z+23aP6k3cr7+4WQAAljueirg70deEfdr2OT/3T8dw3qty4XCjAXBBAk6q8awH254vdVoX9peqP7dkCloAAitQdnVqAVoOa6hRQCdAbC6o/oQ+0GAQQ49i/xu3Ve/PjaUz05rIYloAAUvTGeGoBmsP+iUaA/r8jQAoQQInuAH+67zV2BugZAUlAACUO58H9swCDawBG/5OCAEJU177dGM/xpEJ9MXw1CtT7AJKAAEJcBOhugJ3vA3R3xi7nCIZBk4AASuzb8j508+E6EU4Xv92t4eYcsN9xIywBCKBEf+bPZcbD1ZhP/wNOAMtBACn2XW3/W9fZvz8blPpPAQJo0ZT3h960oPZ5gN5938YJ7gInAQEKgYkPMSCANJfJcHu6PCEggDTnoR7GfIJAAGn6c384AUSAANocqf9YEECdPWM+kSAAWIMAYA0CgDUIANYgAFiDAGANAoA1CADWIABYgwBgDQKANQgA1iAAWIMAYA0CgDUIANYgAFiDAGANAoA1CADWIABYgwBgDQKANQgA1iAAWIMAYA0CgDUIANYgAFiDAGANAoA1CADWIABYgwBgDQKANQgA1iAAWIMAYA0CgDUIANYgAFiDAGANAoA1CADWIABYgwBgDQKANQgA1iAAWIMAYA0CgDUIANYgAFiDAGANAoA1CADWIABYgwBgDQKANQgA1iAAWIMAYA0CgDUIANYgAFiDAGANAoA1CADWIABYgwBgDQKANQgA1iAAWIMAYA0CgDUIANYgAFiDAGANAoA1CADWIABYgwBgDQKANQgA1iAAWIMAYA0CgDUIANYgAFiDAGANAoA1CADWIABYgwBgDQKANQgA1iAAWIMAYA0CgDUIANYgAFiDAGANAoA1CADWIABYgwBgDQKANQgA1iAAWIMAYA0CgDUIANYgAFiDAGANAoA1CADWIABYgwBgDQKANQgA1iAAWIMAYA0CgDUIANYgAFiDAGANAoA1CADWIABYgwBgDQKANQgA1iAAWIMAYA0CgDUIANYgAFiDAGANAoA1CADWIABYgwBgDQKANQgA1iAAWIMAYA0CgDUIANYgAFiDAGANAoA1CADWIJ6++VAAABy/SURBVABYgwBgDQKANQgA1iAAWIMAYA0CgDUIANYgAFiDAGANAoA1CADWIABYgwBgDQKANQgA1iAAWIMAYA0CgDUIANYgAFiDAGANAoA1CADWIABYgwBgDQKANQgA1iAAWIMAYA0CgDUIANYgAFiDAGANAoA1CADWIABYgwBgDQKANQgA1iAAWIMAYA0CgDUIANYgAFiDAGANAoA1CADWIABYgwBgDQKANQgA1iAAWIMAYA0CgDVCAuyGrL1LsHmEamxEAKG9g20iXWIIANFIlxgCQDTSJYYAEI10iSEARCNdYggA0UiXmJIAQrsCCZHOq4gAjMpuGOmcrl9x3JjYOtIZXbvebqseB7aHdDpXLraRaseArSGdzVVr7V6pY8CmkE7mmqV2/1DPSWBLSKdyvUJ7WOQYsCGkM7lanT0rcQzYDNKJXKvMntc3BmwF6TyuVGWvVDfdoI0gncV1auy10saAbSCdxFVK7OXCxoAtIJ3DlQR4/X9KRw9eQTqFaxTYlDYxoHykM7hCfU2raQwoHukE5i+vqRWNAaUjnb81BJj8C9IRhGdIpy97cc1oEAPKRjp7uWtrVjEjQNFIZy9zbc08mGNAyUgnL7sAM39NOojwEOnc5a2s2a1hQMFIpy5rYS0oYwwoF+nMZRZgnd+FVZHOXM66WtYWBpSKdOJKEkA6kHAX6bxlrKqlTWFAoUinrSAB6AQVinTa8hVVgpYwoEiks1aYANKxhHGkk5atpJI0hAAlIp20XCWV6OCNAQUSnbP9eWHxd9N/OZ8ASpuBnITm7HCzuP5UBzJVVLJmMKA8AlP25f3g9RJf/zxpC+UJgAGlEZex33+8rvjffqj+/s2vUzaRp54StoIAxRGXseOg3GslPk7ZRHECYEBxxCVsP+zwVCeBSZcBWcopaSN0gkojLF/V4f7D4MPDtD5QeQJwCiiNsHxVR/thd+c47TI4RzWlbgMDygIBEMAa9y5Q+iYwoCjcL4IRwJzcw6DDs8IDihQAA4oi842wabeC40spogUEKInAZJ0q/pqvfpq0hTIFwICSCM3V/qb+5SbDxTTA3bCC8J4OHdQAApSDdKqiCyls+xhQDNKZQgCIRjpTwXUUuHkMKIXQRJ0eiendDPj9R6mpEAgAoQLsby9/tQQI3ToGFEJgni4DQN1JAAFAjbg81f2fej7o4WKAkQAYUAiRk+Ha+771nIjGACkByr3AgIREToc+9/33rQFOAmBAGeR5IKY1AAFAjUxPhO1PY0FKAhQ60Q4Sk0mA5lEABAA1slwDvLVrAgkJUOLjxhBAXI4O16tgfXm/++p/EADEiL0P0H8A8jh9ddDCBcCAAghM0eHmKYCjkADlLboIMUSmqDagfw6ozwlWAmCAPqEZGqwNdBARoLA3b0Ac0hkqXgAMkEc6QQgA0Vg+FF/SC7ghltD8qL4jDAGgIzA/U98RNvjfYevr5KxKDNAm89KIjxaHziZA1ppEAG1yL46r8I6wvDWJAdI4Lo+OAHAmcjao6AsyclckBiiT6XmAFolXJCEAXECAeDBAGL8uUP5yRABh/C6CVyhHDNAl9zDo6u8IW6MYEUCXzDfC1n9H2CrFiAGyBGZG8x1hCAB9QjOj+I6wdWoRA1Rxmw69UiUigCrSidmOABiginReEACikc5L+qpZrw4xQBPptCAARJM1LV/erz0XaMUyxABJvARYswgRQBIEyAYGKCKdFASAaKSTkrpkVi5BDBBEOicIANFI52RjAqzePgxxmgu0ev2tvgMwwGlpxNXrb/UdgAFCSyMO2ZoAAnsANwgtjTgEASAao6URFapPYR+gj9GqEArFp7AP0MdoXSCJ4pPYCbjgszKcRulp7AWcQYDMiOwGtPh0gUQqT2Q3oMXnIlil8lT2A07YLI0oU3cyOwI1NksjytSdzI5Ajc3SiDJ1t/unyp7Am8/SiDL1jwBauEyHVhIAA4SQzgUCQDTSuUhXtTr1XwuAATpIpwIBIBrpVCAARCOdis0KgAEySGciWdkK1T8CaCGdie0KgAEqSCcCASAa6UQgAEQjnYhUdatU/60AGCCCdB4QAKKRzsOWBcAADaTTkKhwpeofAbSQTsOmBcAACaSzgAAQjXQWti0ABiggnYQ0latV/wighXQSNi4ABgggnQMEgGikc5CkdMXqHwG0kM7B1gXAgPWRTgECQDTSKdi8ABiwOtIZSFG7avWPAFpIZ2D7AmDA2kgnAAEgGukEGAiAASsjHf8ExStX/wighXT8HQTAgHWRDj8CQDTS4UcAiGYY/t/+fcqLHENZXr169T8QAANWZUSAH2a9zCICBIBoxgXYTXydYxAeAmDAmowF/9C+1Gj4pvfMIABEcyf47au9pr3VNDmLy1ew/kcEwIAVuRv702t+d4OXXWcFASCaR7HvXvS72iUxAkA0T2LfngcmvuB65q6MsHSLafYsKSMCYMB6PAz94VKJGc4CCAD5uR/6w/k6+HQaWGNY1EYADFiNO5G/GQmtrgbWGBBCAIjm0X2A3kF/X6IAkvWPAFrcvRN8NfxZdYLWGA71EQAD1mJcgCyjPs9BAIhmTIDVp0B0GAmAASshHfdlFaxZ/wigxdgZ4KoDtF9xMoSTABiwDi8IsN6MOASAaJ4JsNIdgAYrATBgFa6ifridibDyfNBFJSxa/wigxVXUu+mf16z3bJiXABiwBtdBP0rVPwJAOE8vgtcEASCazQqgWv8PBMCAFZCOOQJANNIxdxMAA/LTD3k9CPRxOBRU5n0ABIBX2KoAsvX/UAAMyA4C5AYBpJCOuJ8AGJAb6YAjAEQjHXBDATAgM4/i/eX9uisjLqhi3fpHAC1G4/3bD3Xd1/W/7uPBCADRjMX7eFkOa9VBIEsBMCAvI+Guj/zVcb/6o6r9Q5nToREAXmMk3IdmJdC29Pcrvi9pdhkL1/9TATAgK8Not4tgVX+cuv/HEm+EIQC8yOjCWB/fLg8DI0BingqAATm5K8CxXRIdARKDAFLcFWDfLg19KPCheOX6RwAtRq8BPlwuASodyrsILlwADMjISKz3dekfmpvA9ZDoekuFIgBEc+c+QPtyjP2qywLZCoAB+RgL9eG8HtZh3VcFzyxk6fpHAC1GQ10vD9QOAa26VDoCQDTSobYVAAOyER3p/fnJyhmDSQgA0YRG+nax3akOzKtk7fp/TQAMyMVooLtxoGXzoa+3MmdTCADR3B8FWirA6XmC3u+eVpuYNqZqLAAGZGIkzrdLRM8U4Dgo91qJSaNKCADRjN4JTjL4P/JupanzKpwFwIA8jM4FSlH/zZSiGybOrJtVyuL1jwBajM4GTfEQZDup9JqJc6utBcCALCBAbhBAinvToRdDF+gOLwuAATkYfSg+yQTQtS6CEQAmMBLkRH2g8WHQSVueU8vq9T9BAAzIwFiMv7xPcQ4YvRE2bXwJASCa0YvgNO8HGHnr8MR1FhEAogkUoD8VNN9kuC0JgAHxhArwln86tHz9I4AW0iFGgLV3dvtIh9heAAwIRzrCCCD/bYrnToTrC4F6daBVXxCDAAgQzmiEm+vgZnmsNZeFmF7N+vU/TQAMiGYswO04UCVAPYazogEIgADRjAS4voX7za9f3td3rRI9HDMTBMCAaMYfifxQz4c43bad/YqkkfvAk28qIAACRDP6SGSzLO5JgPZ9MdNZRYAC6n+qABgQy93nAVoBqlPAzD7QyKooCPCGAGKMToWor3s7Aea/IaY+ByybV40AGBBNoAD1lpa9ZhsBECCap12g/YJnA5Y+WIAAGBDN6EVwfcxvBVj2iqSFN9Km1nMJ9Y8AWowPg77rBJi8mNs1lT5LTgEIgADRjAX3dPfrJEC9SuiiTsyyUwACYEA0D6ZCJHgcZiEIgADRjMb29Dz7+vWPABgQzp3QtgqsWv6TC7qI+kcALaRDiwAYEE10ZHM+FI8AMJnQyGZ+R9iGBcCAKAIDO/UdYWNz56a0V0b9I4AW/cCmmMF8YfI7whAAA/ITJ0D2d4RtXIAyvl1xxAmQfXn0QkpkpgCcAmIYC+vxvIptrcTMqQz5X5CxcQEwIISRqFYXr5fSPc6d0p/9FUmF1D8CaDE6Hfrd3b+9DgLcYbYAGBDB3SfCOuY+EZa9C4QAMIMwAbJfBG9fAAwIYPSRyOsu0MwHAjK/I6yU+kcALUavAXqngMOsSTw1md8R5iAABqRnfBSoK9T6x9kLO+R9RxgCwBzGQno9h23BI4053xFmIQAGJGc0osfZx+wB2aZDIwDM4U5E2+5LOU+EFVP/ywTAgNRIBxQBECAa6YAiAAZEIx1PBECAaLLG88v7sLlANgJgQFo2IkA59Y8AWiBAbpYKgAFJkY4mAowKUM53LQDpYCIAp4BopIP5clkXVP8JBMCAhEjHEgEQIJptLI1oJgAGpGMbSyMiAMxEaGnEIQiAAdHERXLy0ohDXq3rkuofAbSIi2TGpRH9BMCAVMQFMuOqEI4ClPSVlQmLY851gYqqhjQCcApIRFgcM64MV1T9pxIAA9KAALlBACm20AXyFAADkrCFi2AEgNnkHgaNWBrRVAAMSEHmG2ERSyOWVf8IoEVgEHMtjWgrAAYkIDSGeZZGNBagrG8uyQamQxdWBgkF4BSwHOkQIgAGRCMdwZdKu7D6RwAtpCOIABgQjXQAEQADopGOHwIgQDTS8UMADIhGOnyv1HZp9Z9egNICoIV09BDgJQPW/kZFIx09BMCAaKSDhwAIEI108BAAA6KRjt0LxV1c/UcIgAHzkQ4dAiBANNKhQwAMiEY6cgjwsgDFhUEF6cAhwOsGrP21SkU6cM+ru7z6DxIAA2YiHTcEQIBopOOGABgQjXTYEAADopGOGgIgQDTSUXta3gXWf5wAGDAH6aAhwDQBCozG6kjHDAEmGrD2dysQ6ZghAAZEIx0yBMCAaKQj9qy+S6z/YAFKjMiqSAcMAaYbsPbXKw3pgCEABkQjHS8EmCFAiTFZEelwIcAcA9b+gmUhHa4nBV5k/YcLgAGTkI4WAmBANNLBQoB5AhQZl5WQjhUCzDRg7e9YENKxQgAMiEY6VI8rvMz6zyNAmaFZA+lIIQAGRCMUqMFrtXcIMN+Atb9mKQgFCgEwID/ScUIADIhGOkwPS7zQ+s8mAAa8hHSUEGCRAIUGKC/SQUIADIhGOkYIsNCAtb9rAUjHCAEwIBrpECEABkQjHSEEqPj7n+sbIn/4a/f3//3Py22S75uPPlU/fnv+hV92f/obBryKdIAe1Xip9T9RgH/8pSv2P/7X7SetAK0R3b9Xf/3+8vvFhikX0vFBgH61txX+y+5GgM/16aH6j992J4Bv+1soNk6ZkA4PAnyuqvy7+odLL+fzrn+EPx3xvzvVfdNL+sdfLr2lxoC1v7A20uGxF6A+AXx/VqE5BXw6d3YaqmuE75v/2p4Pvr3ZSKmByoN0dOwF+OVycVv39L9v/uxd454EOB3yKwG+++fICQADHiMdHHsBPrcdoJpPu+5If32IvxZgeALAgIdIx+ZBkRdb/7PvA3xqOvnVSeH706Vxd6Rvu0DNH//4y3X/qBWg2GDFIx0aBLhQFf2p6/N594f/144BNV2hq4vgT5czBga8hHRkEODC595w0O7KgNOwUNMz+vufx04AGPAA6cAgwJmqh3Mq9/pauOn8/NKNkPZuhN05AWDAfaTjggC9+m+O7dWRvtf5b4/3n9ubBM0J4DR34vvbLZQbsFikw4IALb/sdiN9m0+3df6p/nt7p3gwGFRuxEKRjsr9nBWczRkCjNf/1SBp89+qXlJzsXx7uxgD7iEdFAQ48Wl3c+/r4kVfgGYWXDsl4tPI/YCCgxaHdEwQoKnrsZtbQwGaadCfu9HSkXNGwVELQzokCNBc0t4Z2rnu57TToD81Avwy2mkqOGxRSEcEAer6v5rc0+v3VxXf/6d2EsSnB2cADBgiHRAE6I16noXoKvuXq65RNwvuURcIA4ZIx+NutkpO4xQBuimg1580pf15N3YCaC+Cq/82ft2AATdIh8NegP7TX+3dreYR4YbetcF5GvT9YVAMGEM6Gu4C9J9/Pz8BeTGgX+KXadDtv9+bE4EB10gHw12A/hPBvYr/ZXirtz8L7vRb947/GHCDdCzcBQij4PClRjoU9+q85PqXEICTwBnpQCBAGEWHMCXScUCAOIqOYUKkw4AAkZQcxHRIRwEBQik6jKmQjsGdDJWdOB0BMOANAfIjJAAGxAuwP9/FeTf9lxEgnKJDmYLQAByub2ROdgAB4ik7mMsJ/Ppf3u9u+frnSVtAgAyUHc3FxH3733+8rvjffqj+/s2vUzYxnpvCM6YmQGVA2QFdRtx3Pw7KvVbi45RNIEAeCo/oIuK++n7Y4alOApMuAxAgF4XHdAFhX7w63H8YfHiY1gdCgGzY9oPCvnZ1tB92d47TLoMRIBs7VwPKE6D0RIkK8GaqQHldoNLTpCqAqQHlXQSXniVZATwVyD0MOjwrPAABstEE1dCAzDfCpt0KRoBsdEG1UyDw254q/pqvfpq0hbFcFJ8fbQHsDAj9svub+k80Ga5sxAVwU6DE6dBlIy/AyYAtRn4U6S+6yTToC9AqsMXgD5H+lpvMQQkCGClAFyg3ZQjw5nItUOITYWVTjAAeCpT4RFjZFCSAw+VwgU+EFU5JAhhcCxT4RFjhlCVAp8BmLShvMlzplCbA28WBXCHKSXnToUunQAGa/d6mA+U9EFM6pQqwUQUQIDflCvC2RQfoAuWmaAG2d03MRXBuChfgrefAFvJT3hNhpVO+AM3X2IgF5T0RVjobEaD5LuVbUNwTYcWzJQGaL1S0BTwRlpvNCdB8q1ItYDp0brYpQPPVbkixzWikd7KMEE5kwwI032+MZFtPjvCuIUBGIiJdhAp0gXLjI0DvOz8ktOmnuxa5cZ4IG8FRgN63n0KWHYrb9NQnwuQODjF4CzAWkI0KMPmJMBcBFL+U5E5lQfqJMIBopCfDAUQjPR0aIBrpB2IAokEAsIYuEFjDRTBYI/1EGEA00k+EAUQj/UQYQDTST4QBRCM9HRogGttJUAA1ZQlwf+YsbJAsJZWjkUSsnQ/ITJaiytFIIiZHZHoITZuQ3KkNCvDl/aIbAdvIkmITkjuFALdsI0uKTUjuFALcso0sKTYhuVMbFGAh28iSYhOSO4UAt2wjS4pNSO4UAtyyjSwpNiG5UwhwyzaypNiE5E5tQ4CUc4G2kSXFJiR3agMCLF0a8YZtZEmxCcmdKl6AqUsjPmUbWVJsQnKnShdg8tKIT9lGlhSbkNyp0gVIvzTiNrKk2ITkTpUuQPpVIbaRJcUmJHeqcAEC1gXaRpYUm5DcqcIFCFgZbhtZUmxCcqcQ4JZtZEmxCcmdKlwAukAFNSG5U4ULwEVwQU1I7lTpArA0IhRA5hthLI0IWgSeZlgaEfQJ7WexNCKoE32hwdKIIE2WK20AVRAArEEAsAYBwBoEAGsQAKxBALAGAcAaBABrEACsQQCwBgHAGgQAaxAArEEAsAYBwBoEAGsQAKxBALAGAcAaBABrEACsKUaAZpmtiJUVm3eZ9dfsimmraueyXnb6Jo6nxWd6K3Inb6IJVH95m5RN/PZDf9nA4ZaDCqAUAbr1hZKvLXdZv+4c/5i26obO5Zm8ifMbCcO+xWmpy2vJUjZRbb4nwHDLUQVQiACXF64mXl20v35ju+mgtva90kneRO+NnO2KxMmb6C3z136NpE3s+1sZbjmsAMoQoM5vndj6NJ92hblDd1rdd5sOauvYq5zkTdQanwr//HWSN9FtqG6qqcGUTVyvpDzcclwBlCHAvheIpOfAXr/k0GYgpq3mTNM2lbyJw/nA3y1Kn7yJfdf/PocsYRPNCazfe7vZclgBlCFAFfPeqTDxlWN3QGlf4hrTVt3D/e9OgORNVFvvqqL9Mf232J+baDeYronTweFfLtcAwy3HFUAZAlTav7v8uOhl2zf0w7k/FWhMW1U7Hw+dAMmb6G1w+Emib3ElwMekTdT9to+9i+DhluMKoAwBemV6PViQlCbFIW1VWfvwdhYgeRPHwVEx/bc4b7E73aRr4lBXd28bwy0HFkApAnTjJ72zfWKq02x9aIloq9pQtem+AGmbOG2wGab82PskZROnfsq73p+pm7gW4GbLgQVQhAD7q7HnIAHao0xEW/vrLCZvot7I4WqUMOBbXAaM370FNNETYLjlwAIoRID+DZEYAbq+ZUBbbQ+lJ0DiJqqN/Mf1OHlIxPZXdwESN3ElwO2WAwugQAFGXsC9nKr+u2Nn6rbavtU9AZY30XR+Tm104+QBEbvcCOtGJpM2cVeAesuBBVCgABFngON5FDp9W90Lk8POACcB2ovEdpw84ls0bdSNnbbHGSAf4QJc6j99W8Nr34Au0GVocOyQmaCJ3g2o9q4bAuQjehSoX0Cp27oMYceNAu17w6DNBUfEQFNvIDJgZIZRoAccQ+8D1Cf1y32k1G1dZnE1fAj4OoeBAMmb6B93m3JM3ERvG8MtBxZAEQIE3ghs5qF8uPpr0rZGBEj+dXoTOtpaSd7EUIDETXAn+AGBU0EGs6tStzUiQPKvcx7CeuuuAZI3cd0FCmjid+YCPSBuMmAV2psNhrV16A2hp5+q2R4hOxdSN3Hc9S+CA5rod22YDXpL2HTw9miWpa2LAMmb6DZ42mLI8wDnodbLmGvaJvoC8DzAgKgHgo7X/ZOPkW31hjKSN9HraAU9EdZ75iykiauLW54IGxDzSOjlOdeeAFGPn/YESN/E2eT+DYGkTVzmAoU0wTPBTwhZFKD/RPBFgKAFCPoCBDSxvz08Bq0KEdTEzfAmq0IA5AABwBoEAGsQAKxBALAGAcAaBABrEACsQQCwBgHAGgQAaxAArEEAsAYBwBoEAGsQAKxBALAGAcAaBABrEACsQQCwBgHAGgQAaxAArEEAsAYBwBoEAGsQAKxBALAGAcAaBABrEACsQQCwBgHAGgQAaxAArEEAsAYBwBoEAGsQAKxBALAGAcAaBABrEACsQQCwBgHAGgQAaxAArEEAsAYBwBoEAGsQAKxBALAGAcAaBABrEACsQQCwBgHAGgQAaxAArEEANfa7mq9+6v7+2w/VX7/+ufrjm1+bT46n//FxrR3cFgigxWHX0ZZ798G/dgJ8ed9+8vXPq+7pRkAAKS71v9t9qD849j44CXCufwxIAgIoUXd3PnQ/1PVe/1nX+bET4Pcf2+5R/cm7lXd3CyCAEsdzUVcH+rrwD7tex6f+6XjuG1VuXC4UYC4IoElV3rUA+/PFbqvC/lL1x/ZsAUtAAEXqjk4tQKtBTXUKqATojQXVn9AHWgwCiHHsX+P26r358TQmenNZDEtAACl6Yzy1AM1h/0QjQP/fESAFCKBEd4A/3fcaOwP0jIAkIIASh/Pg/lmAwTUAo/9JQQAhqmvfbozneFKhvhi+GgXqfQBJQAAhLgJ0N8DO9wG6O2OXcwTDoElAACX2bXkfuvlwnQini9/u1nBzDtjvuBGWAARQoj/z5zLj4WrMp/8BJ4DlIIAU+662/63r7N+fDUr9pwABtGjK+0NvWlD7PEDvvm/jBHeBk4AAhcDEhxgQQJrLZLg9XZ4QEECa81APYz5BIIA0/bk/nAAiQABtjtR/LAigzp4xn0gQAKxBALAGAcAaBABrEACsQQCwBgHAGgQAaxAArEEAsAYBwBoEAGsQAKxBALAGAcAaBABrEACsQQCwBgHAGgQAaxAArEEAsAYBwBoEAGsQAKxBALAGAcAaBABrEACsQQCwBgHAGgQAaxAArEEAsAYBwBoEAGsQAKxBALAGAcAaBABrEACsQQCwBgHAmv8DU6BCHSwisvUAAAAASUVORK5CYII="/>
          <p:cNvSpPr>
            <a:spLocks noChangeAspect="1" noChangeArrowheads="1"/>
          </p:cNvSpPr>
          <p:nvPr/>
        </p:nvSpPr>
        <p:spPr bwMode="auto">
          <a:xfrm>
            <a:off x="155575" y="-1752600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45792"/>
            <a:ext cx="3048000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09800"/>
            <a:ext cx="3048000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57200" y="1600200"/>
            <a:ext cx="82296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Two mortality probabilities</a:t>
            </a:r>
          </a:p>
        </p:txBody>
      </p:sp>
    </p:spTree>
    <p:extLst>
      <p:ext uri="{BB962C8B-B14F-4D97-AF65-F5344CB8AC3E}">
        <p14:creationId xmlns:p14="http://schemas.microsoft.com/office/powerpoint/2010/main" val="3755644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hazard function?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/>
            <a:r>
              <a:rPr lang="en-US" dirty="0"/>
              <a:t>Now these are interesting probabilities, but they are not directly comparable for two reasons.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probabilities are over different time frames.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probabilities should be adjusted to account for the smaller number of survivors at the older ages.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09800"/>
            <a:ext cx="3048000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57200" y="1600200"/>
            <a:ext cx="82296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An unfair comparison?</a:t>
            </a:r>
          </a:p>
        </p:txBody>
      </p:sp>
    </p:spTree>
    <p:extLst>
      <p:ext uri="{BB962C8B-B14F-4D97-AF65-F5344CB8AC3E}">
        <p14:creationId xmlns:p14="http://schemas.microsoft.com/office/powerpoint/2010/main" val="356925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hazard function?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/>
            <a:r>
              <a:rPr lang="en-US" sz="2000" dirty="0"/>
              <a:t>To adjust for different time intervals.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2000" dirty="0"/>
              <a:t>2,418 funerals per ten thousand people, divided by 120 months yields a rate of 20.2 funerals per month per ten thousand people.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2000" dirty="0"/>
              <a:t>2,526 funerals per ten thousand people, divided by 360 months yields a rate of 7.02 funerals  per month per ten thousand people.</a:t>
            </a:r>
          </a:p>
          <a:p>
            <a:pPr marL="514350" indent="-457200">
              <a:buFont typeface="+mj-lt"/>
              <a:buAutoNum type="arabicPeriod"/>
            </a:pPr>
            <a:endParaRPr lang="en-US" sz="2000" dirty="0"/>
          </a:p>
          <a:p>
            <a:pPr marL="514350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/>
            <a:r>
              <a:rPr lang="en-US" sz="2000" dirty="0"/>
              <a:t>To adjust for different survival rates.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2000" dirty="0"/>
              <a:t>72% survive to age 20, so the adjusted rate is 20.2 / 0.72 = 28.1 funerals per ten thousand people alive at age 20. 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2000" dirty="0"/>
              <a:t>27% survive to age 40 and beyond, so the adjusted rate is 7.02 / 0.27 = 26.0 funerals per month per ten thousand people alive at age 40.</a:t>
            </a:r>
          </a:p>
          <a:p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57200" y="1600200"/>
            <a:ext cx="82296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Adjusting the probabilities</a:t>
            </a:r>
          </a:p>
        </p:txBody>
      </p:sp>
    </p:spTree>
    <p:extLst>
      <p:ext uri="{BB962C8B-B14F-4D97-AF65-F5344CB8AC3E}">
        <p14:creationId xmlns:p14="http://schemas.microsoft.com/office/powerpoint/2010/main" val="738041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hazard function?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hazard function follows a similar path.</a:t>
            </a:r>
          </a:p>
          <a:p>
            <a:pPr lvl="1"/>
            <a:r>
              <a:rPr lang="de-DE" dirty="0"/>
              <a:t>h(t) = (P[t ≤ T ≤ T+Δt] / Δt) / P[T ≥t]</a:t>
            </a:r>
          </a:p>
          <a:p>
            <a:r>
              <a:rPr lang="de-DE" dirty="0"/>
              <a:t>where Δt is very small.</a:t>
            </a:r>
          </a:p>
          <a:p>
            <a:r>
              <a:rPr lang="de-DE" dirty="0"/>
              <a:t>You may see this in different forms (e.g., f(t) / S(t)), but the key things to remember are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it‘s a rate (P[t ≤ T ≤ T+Δt] / Δt)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And it‘s adjusted for the number surviving to that time (P[T ≥t])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Calculating a hazard function</a:t>
            </a:r>
          </a:p>
        </p:txBody>
      </p:sp>
    </p:spTree>
    <p:extLst>
      <p:ext uri="{BB962C8B-B14F-4D97-AF65-F5344CB8AC3E}">
        <p14:creationId xmlns:p14="http://schemas.microsoft.com/office/powerpoint/2010/main" val="2558060512"/>
      </p:ext>
    </p:extLst>
  </p:cSld>
  <p:clrMapOvr>
    <a:masterClrMapping/>
  </p:clrMapOvr>
</p:sld>
</file>

<file path=ppt/theme/theme1.xml><?xml version="1.0" encoding="utf-8"?>
<a:theme xmlns:a="http://schemas.openxmlformats.org/drawingml/2006/main" name="4_Default Design">
  <a:themeElements>
    <a:clrScheme name="Default Design 14">
      <a:dk1>
        <a:srgbClr val="0066FF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56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Default 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33CC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AAE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66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56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3">
        <a:dk1>
          <a:srgbClr val="0033CC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AAE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4">
        <a:dk1>
          <a:srgbClr val="0066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56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5">
        <a:dk1>
          <a:srgbClr val="2361A1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C5289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A2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Default Design 15">
    <a:dk1>
      <a:srgbClr val="2361A1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1C5289"/>
    </a:accent4>
    <a:accent5>
      <a:srgbClr val="DAEDEF"/>
    </a:accent5>
    <a:accent6>
      <a:srgbClr val="2D2D8A"/>
    </a:accent6>
    <a:hlink>
      <a:srgbClr val="009999"/>
    </a:hlink>
    <a:folHlink>
      <a:srgbClr val="A2B52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30066</TotalTime>
  <Words>2206</Words>
  <Application>Microsoft Office PowerPoint</Application>
  <PresentationFormat>On-screen Show (4:3)</PresentationFormat>
  <Paragraphs>342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Courier New</vt:lpstr>
      <vt:lpstr>4_Default Design</vt:lpstr>
      <vt:lpstr>  Cox Regression … and a review of the hazard function</vt:lpstr>
      <vt:lpstr>Abstract</vt:lpstr>
      <vt:lpstr>Rates versus proportions</vt:lpstr>
      <vt:lpstr>What is a hazard function?</vt:lpstr>
      <vt:lpstr>PowerPoint Presentation</vt:lpstr>
      <vt:lpstr>What is a hazard function?</vt:lpstr>
      <vt:lpstr>What is a hazard function?</vt:lpstr>
      <vt:lpstr>What is a hazard function?</vt:lpstr>
      <vt:lpstr>What is a hazard function?</vt:lpstr>
      <vt:lpstr>What is a hazard function?</vt:lpstr>
      <vt:lpstr>What is a hazard function?</vt:lpstr>
      <vt:lpstr>What is a hazard function?</vt:lpstr>
      <vt:lpstr>What is a hazard function?</vt:lpstr>
      <vt:lpstr>The log-rank test</vt:lpstr>
      <vt:lpstr>The log-rank test</vt:lpstr>
      <vt:lpstr>The log-rank test</vt:lpstr>
      <vt:lpstr>The log rank test</vt:lpstr>
      <vt:lpstr>The Cox proportional hazards model</vt:lpstr>
      <vt:lpstr>The Cox proportional hazards model</vt:lpstr>
      <vt:lpstr>An example</vt:lpstr>
      <vt:lpstr>An example</vt:lpstr>
      <vt:lpstr>An example</vt:lpstr>
      <vt:lpstr>An example</vt:lpstr>
      <vt:lpstr>An example</vt:lpstr>
      <vt:lpstr>An example</vt:lpstr>
      <vt:lpstr>An example</vt:lpstr>
      <vt:lpstr>An example</vt:lpstr>
      <vt:lpstr>An example</vt:lpstr>
      <vt:lpstr>An example</vt:lpstr>
      <vt:lpstr>An example</vt:lpstr>
      <vt:lpstr>An example</vt:lpstr>
      <vt:lpstr>An example</vt:lpstr>
      <vt:lpstr>An example</vt:lpstr>
      <vt:lpstr>Conclusion</vt:lpstr>
    </vt:vector>
  </TitlesOfParts>
  <Company>The Analysis Factor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Repeated Measures Data</dc:title>
  <dc:creator>Karen Grace-Martin</dc:creator>
  <cp:lastModifiedBy>Stephen Simon</cp:lastModifiedBy>
  <cp:revision>309</cp:revision>
  <dcterms:created xsi:type="dcterms:W3CDTF">2011-03-02T17:54:20Z</dcterms:created>
  <dcterms:modified xsi:type="dcterms:W3CDTF">2018-03-24T21:54:26Z</dcterms:modified>
</cp:coreProperties>
</file>