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45"/>
  </p:notesMasterIdLst>
  <p:handoutMasterIdLst>
    <p:handoutMasterId r:id="rId46"/>
  </p:handoutMasterIdLst>
  <p:sldIdLst>
    <p:sldId id="256" r:id="rId2"/>
    <p:sldId id="258" r:id="rId3"/>
    <p:sldId id="389" r:id="rId4"/>
    <p:sldId id="385" r:id="rId5"/>
    <p:sldId id="386" r:id="rId6"/>
    <p:sldId id="387" r:id="rId7"/>
    <p:sldId id="388" r:id="rId8"/>
    <p:sldId id="410" r:id="rId9"/>
    <p:sldId id="405" r:id="rId10"/>
    <p:sldId id="406" r:id="rId11"/>
    <p:sldId id="407" r:id="rId12"/>
    <p:sldId id="390" r:id="rId13"/>
    <p:sldId id="391" r:id="rId14"/>
    <p:sldId id="408" r:id="rId15"/>
    <p:sldId id="409" r:id="rId16"/>
    <p:sldId id="393" r:id="rId17"/>
    <p:sldId id="394" r:id="rId18"/>
    <p:sldId id="395" r:id="rId19"/>
    <p:sldId id="396" r:id="rId20"/>
    <p:sldId id="397" r:id="rId21"/>
    <p:sldId id="398" r:id="rId22"/>
    <p:sldId id="399" r:id="rId23"/>
    <p:sldId id="400" r:id="rId24"/>
    <p:sldId id="401" r:id="rId25"/>
    <p:sldId id="402" r:id="rId26"/>
    <p:sldId id="403" r:id="rId27"/>
    <p:sldId id="404" r:id="rId28"/>
    <p:sldId id="411" r:id="rId29"/>
    <p:sldId id="412" r:id="rId30"/>
    <p:sldId id="423" r:id="rId31"/>
    <p:sldId id="424" r:id="rId32"/>
    <p:sldId id="413" r:id="rId33"/>
    <p:sldId id="414" r:id="rId34"/>
    <p:sldId id="415" r:id="rId35"/>
    <p:sldId id="416" r:id="rId36"/>
    <p:sldId id="417" r:id="rId37"/>
    <p:sldId id="418" r:id="rId38"/>
    <p:sldId id="419" r:id="rId39"/>
    <p:sldId id="420" r:id="rId40"/>
    <p:sldId id="421" r:id="rId41"/>
    <p:sldId id="422" r:id="rId42"/>
    <p:sldId id="425" r:id="rId43"/>
    <p:sldId id="342" r:id="rId44"/>
  </p:sldIdLst>
  <p:sldSz cx="9144000" cy="6858000" type="screen4x3"/>
  <p:notesSz cx="9601200" cy="73152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5">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61A1"/>
    <a:srgbClr val="A2B525"/>
    <a:srgbClr val="00CC00"/>
    <a:srgbClr val="CC0000"/>
    <a:srgbClr val="9966FF"/>
    <a:srgbClr val="FF9933"/>
    <a:srgbClr val="FF6600"/>
    <a:srgbClr val="FF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721" autoAdjust="0"/>
    <p:restoredTop sz="93954" autoAdjust="0"/>
  </p:normalViewPr>
  <p:slideViewPr>
    <p:cSldViewPr>
      <p:cViewPr varScale="1">
        <p:scale>
          <a:sx n="112" d="100"/>
          <a:sy n="112" d="100"/>
        </p:scale>
        <p:origin x="1182" y="11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70" d="100"/>
          <a:sy n="70" d="100"/>
        </p:scale>
        <p:origin x="-1200" y="-96"/>
      </p:cViewPr>
      <p:guideLst>
        <p:guide orient="horz" pos="2305"/>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5027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dirty="0"/>
              <a:t>Data Analysis Brown Bag                                                                             Webinar Title</a:t>
            </a:r>
          </a:p>
        </p:txBody>
      </p:sp>
      <p:sp>
        <p:nvSpPr>
          <p:cNvPr id="27651" name="Rectangle 3"/>
          <p:cNvSpPr>
            <a:spLocks noGrp="1" noChangeArrowheads="1"/>
          </p:cNvSpPr>
          <p:nvPr>
            <p:ph type="dt" sz="quarter"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DB88BFBB-1031-420A-BB59-219CDDA6B486}" type="datetime1">
              <a:rPr lang="en-US" altLang="en-US"/>
              <a:pPr>
                <a:defRPr/>
              </a:pPr>
              <a:t>6/9/2018</a:t>
            </a:fld>
            <a:endParaRPr lang="en-US" altLang="en-US"/>
          </a:p>
        </p:txBody>
      </p:sp>
      <p:sp>
        <p:nvSpPr>
          <p:cNvPr id="27652" name="Rectangle 4"/>
          <p:cNvSpPr>
            <a:spLocks noGrp="1" noChangeArrowheads="1"/>
          </p:cNvSpPr>
          <p:nvPr>
            <p:ph type="ftr" sz="quarter" idx="2"/>
          </p:nvPr>
        </p:nvSpPr>
        <p:spPr bwMode="auto">
          <a:xfrm>
            <a:off x="-7620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dirty="0"/>
              <a:t>Copyright 2018  Instructor Name     http://TheAnalysisFactor.com</a:t>
            </a:r>
          </a:p>
        </p:txBody>
      </p:sp>
      <p:sp>
        <p:nvSpPr>
          <p:cNvPr id="27653" name="Rectangle 5"/>
          <p:cNvSpPr>
            <a:spLocks noGrp="1" noChangeArrowheads="1"/>
          </p:cNvSpPr>
          <p:nvPr>
            <p:ph type="sldNum" sz="quarter" idx="3"/>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92710AE4-A15D-4256-8314-2DD228957BC9}" type="slidenum">
              <a:rPr lang="en-US"/>
              <a:pPr>
                <a:defRPr/>
              </a:pPr>
              <a:t>‹#›</a:t>
            </a:fld>
            <a:endParaRPr lang="en-US"/>
          </a:p>
        </p:txBody>
      </p:sp>
    </p:spTree>
    <p:extLst>
      <p:ext uri="{BB962C8B-B14F-4D97-AF65-F5344CB8AC3E}">
        <p14:creationId xmlns:p14="http://schemas.microsoft.com/office/powerpoint/2010/main" val="2103051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a:t>Workshop Title                                                                             Module 1: Module TitleAnalyzing Repeated Measures Data Workshop:  Module 5                               The Linear Mixed Model</a:t>
            </a:r>
          </a:p>
        </p:txBody>
      </p:sp>
      <p:sp>
        <p:nvSpPr>
          <p:cNvPr id="3075" name="Rectangle 3"/>
          <p:cNvSpPr>
            <a:spLocks noGrp="1" noChangeArrowheads="1"/>
          </p:cNvSpPr>
          <p:nvPr>
            <p:ph type="dt"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B1BE2617-2FD5-405A-BBFD-CCCB6B19B177}" type="datetime1">
              <a:rPr lang="en-US" altLang="en-US"/>
              <a:pPr>
                <a:defRPr/>
              </a:pPr>
              <a:t>6/9/2018</a:t>
            </a:fld>
            <a:endParaRPr lang="en-US" altLang="en-US"/>
          </a:p>
        </p:txBody>
      </p:sp>
      <p:sp>
        <p:nvSpPr>
          <p:cNvPr id="5124" name="Rectangle 4"/>
          <p:cNvSpPr>
            <a:spLocks noGrp="1" noRot="1" noChangeAspect="1" noChangeArrowheads="1" noTextEdit="1"/>
          </p:cNvSpPr>
          <p:nvPr>
            <p:ph type="sldImg" idx="2"/>
          </p:nvPr>
        </p:nvSpPr>
        <p:spPr bwMode="auto">
          <a:xfrm>
            <a:off x="4405313" y="523875"/>
            <a:ext cx="2400300"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00075" y="2379663"/>
            <a:ext cx="8701088"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a:t>Copyright 2014  Instructor Name     http://TheAnalysisFactor.comCopyright 2011  The Analysis Factor     http://TheAnalysisFactor.com</a:t>
            </a:r>
          </a:p>
        </p:txBody>
      </p:sp>
      <p:sp>
        <p:nvSpPr>
          <p:cNvPr id="3079" name="Rectangle 7"/>
          <p:cNvSpPr>
            <a:spLocks noGrp="1" noChangeArrowheads="1"/>
          </p:cNvSpPr>
          <p:nvPr>
            <p:ph type="sldNum" sz="quarter" idx="5"/>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F461CF3B-2BF3-4395-8B23-204758456D9C}" type="slidenum">
              <a:rPr lang="en-US"/>
              <a:pPr>
                <a:defRPr/>
              </a:pPr>
              <a:t>‹#›</a:t>
            </a:fld>
            <a:endParaRPr lang="en-US"/>
          </a:p>
        </p:txBody>
      </p:sp>
    </p:spTree>
    <p:extLst>
      <p:ext uri="{BB962C8B-B14F-4D97-AF65-F5344CB8AC3E}">
        <p14:creationId xmlns:p14="http://schemas.microsoft.com/office/powerpoint/2010/main" val="64545836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Workshop Title                                                                             Module 1: Module TitleAnalyzing Repeated Measures Data Workshop:  Module 5                               The Linear Mixed Model</a:t>
            </a:r>
          </a:p>
        </p:txBody>
      </p:sp>
      <p:sp>
        <p:nvSpPr>
          <p:cNvPr id="6147" name="Rectangle 6"/>
          <p:cNvSpPr>
            <a:spLocks noGrp="1" noChangeArrowheads="1"/>
          </p:cNvSpPr>
          <p:nvPr>
            <p:ph type="ftr" sz="quarter" idx="4"/>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Copyright 2014  Instructor Name     http://TheAnalysisFactor.comCopyright 2011  The Analysis Factor     http://TheAnalysisFactor.com</a:t>
            </a:r>
          </a:p>
        </p:txBody>
      </p:sp>
      <p:sp>
        <p:nvSpPr>
          <p:cNvPr id="6148" name="Rectangle 7"/>
          <p:cNvSpPr>
            <a:spLocks noGrp="1" noChangeArrowheads="1"/>
          </p:cNvSpPr>
          <p:nvPr>
            <p:ph type="sldNum" sz="quarter" idx="5"/>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063C65FF-0ED8-49F8-A62B-A0DA4418A01E}" type="slidenum">
              <a:rPr lang="en-US" altLang="en-US" smtClean="0">
                <a:latin typeface="Arial" charset="0"/>
              </a:rPr>
              <a:pPr eaLnBrk="1" hangingPunct="1"/>
              <a:t>1</a:t>
            </a:fld>
            <a:endParaRPr lang="en-US" altLang="en-US">
              <a:latin typeface="Arial" charset="0"/>
            </a:endParaRPr>
          </a:p>
        </p:txBody>
      </p:sp>
      <p:sp>
        <p:nvSpPr>
          <p:cNvPr id="6149" name="Rectangle 2"/>
          <p:cNvSpPr txBox="1">
            <a:spLocks noGrp="1" noChangeArrowheads="1"/>
          </p:cNvSpP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Analyzing Repeated Measures Data Workshop:  Module 5                               The Linear Mixed Model</a:t>
            </a:r>
          </a:p>
        </p:txBody>
      </p:sp>
      <p:sp>
        <p:nvSpPr>
          <p:cNvPr id="6150" name="Rectangle 6"/>
          <p:cNvSpPr txBox="1">
            <a:spLocks noGrp="1" noChangeArrowheads="1"/>
          </p:cNvSpPr>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Copyright 2011  The Analysis Factor     http://TheAnalysisFactor.com</a:t>
            </a:r>
          </a:p>
        </p:txBody>
      </p:sp>
      <p:sp>
        <p:nvSpPr>
          <p:cNvPr id="6151" name="Rectangle 7"/>
          <p:cNvSpPr txBox="1">
            <a:spLocks noGrp="1" noChangeArrowheads="1"/>
          </p:cNvSpPr>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04A9430E-F81A-4F4D-8B78-7357ECE955B9}" type="slidenum">
              <a:rPr lang="en-US" altLang="en-US" sz="1300"/>
              <a:pPr algn="r" eaLnBrk="1" hangingPunct="1">
                <a:spcBef>
                  <a:spcPct val="0"/>
                </a:spcBef>
              </a:pPr>
              <a:t>1</a:t>
            </a:fld>
            <a:endParaRPr lang="en-US" altLang="en-US" sz="1300"/>
          </a:p>
        </p:txBody>
      </p:sp>
      <p:sp>
        <p:nvSpPr>
          <p:cNvPr id="6152" name="Rectangle 2"/>
          <p:cNvSpPr>
            <a:spLocks noGrp="1" noRot="1" noChangeAspect="1" noChangeArrowheads="1" noTextEdit="1"/>
          </p:cNvSpPr>
          <p:nvPr>
            <p:ph type="sldImg"/>
          </p:nvPr>
        </p:nvSpPr>
        <p:spPr>
          <a:ln/>
        </p:spPr>
      </p:sp>
      <p:sp>
        <p:nvSpPr>
          <p:cNvPr id="615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A2B525"/>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3"/>
          <p:cNvSpPr>
            <a:spLocks noGrp="1" noChangeArrowheads="1"/>
          </p:cNvSpPr>
          <p:nvPr>
            <p:ph type="ftr" sz="quarter" idx="10"/>
          </p:nvPr>
        </p:nvSpPr>
        <p:spPr/>
        <p:txBody>
          <a:bodyPr/>
          <a:lstStyle>
            <a:lvl1pPr>
              <a:defRPr smtClean="0">
                <a:solidFill>
                  <a:schemeClr val="tx1"/>
                </a:solidFill>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p:txBody>
          <a:bodyPr/>
          <a:lstStyle>
            <a:lvl1pPr>
              <a:defRPr/>
            </a:lvl1pPr>
          </a:lstStyle>
          <a:p>
            <a:pPr>
              <a:defRPr/>
            </a:pPr>
            <a:endParaRPr lang="en-US"/>
          </a:p>
          <a:p>
            <a:pPr>
              <a:defRPr/>
            </a:pPr>
            <a:fld id="{DFB504D5-50FC-4D9F-8685-B89CFC4AD607}" type="slidenum">
              <a:rPr lang="en-US"/>
              <a:pPr>
                <a:defRPr/>
              </a:pPr>
              <a:t>‹#›</a:t>
            </a:fld>
            <a:endParaRPr lang="en-US"/>
          </a:p>
        </p:txBody>
      </p:sp>
    </p:spTree>
    <p:extLst>
      <p:ext uri="{BB962C8B-B14F-4D97-AF65-F5344CB8AC3E}">
        <p14:creationId xmlns:p14="http://schemas.microsoft.com/office/powerpoint/2010/main" val="2060407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1000"/>
            <a:ext cx="8229600" cy="609600"/>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lang="en-US" sz="3200" dirty="0" smtClean="0">
                <a:solidFill>
                  <a:srgbClr val="2361A1"/>
                </a:solidFill>
                <a:latin typeface="Calibri" panose="020F0502020204030204" pitchFamily="34" charset="0"/>
                <a:ea typeface="+mn-ea"/>
                <a:cs typeface="+mn-cs"/>
              </a:defRPr>
            </a:lvl1pPr>
          </a:lstStyle>
          <a:p>
            <a:pPr lvl="0"/>
            <a:r>
              <a:rPr lang="en-US" dirty="0"/>
              <a:t>Click to edit title</a:t>
            </a:r>
          </a:p>
        </p:txBody>
      </p:sp>
      <p:sp>
        <p:nvSpPr>
          <p:cNvPr id="3" name="Text Placeholder 2"/>
          <p:cNvSpPr>
            <a:spLocks noGrp="1"/>
          </p:cNvSpPr>
          <p:nvPr>
            <p:ph type="body" idx="1" hasCustomPrompt="1"/>
          </p:nvPr>
        </p:nvSpPr>
        <p:spPr>
          <a:xfrm>
            <a:off x="457200" y="2514600"/>
            <a:ext cx="8229600" cy="2362200"/>
          </a:xfrm>
        </p:spPr>
        <p:txBody>
          <a:bodyPr anchor="t"/>
          <a:lstStyle>
            <a:lvl1pPr marL="0" indent="0">
              <a:buNone/>
              <a:defRPr sz="2000">
                <a:solidFill>
                  <a:srgbClr val="2361A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text</a:t>
            </a:r>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a:p>
            <a:pPr>
              <a:defRPr/>
            </a:pPr>
            <a:fld id="{E9A8CBA3-AA2B-46A6-BFA3-DCEBEAAB3F0A}" type="slidenum">
              <a:rPr lang="en-US"/>
              <a:pPr>
                <a:defRPr/>
              </a:pPr>
              <a:t>‹#›</a:t>
            </a:fld>
            <a:endParaRPr lang="en-US"/>
          </a:p>
        </p:txBody>
      </p:sp>
      <p:sp>
        <p:nvSpPr>
          <p:cNvPr id="7" name="Text Placeholder 6"/>
          <p:cNvSpPr>
            <a:spLocks noGrp="1"/>
          </p:cNvSpPr>
          <p:nvPr>
            <p:ph type="body" sz="quarter" idx="12" hasCustomPrompt="1"/>
          </p:nvPr>
        </p:nvSpPr>
        <p:spPr>
          <a:xfrm>
            <a:off x="457200" y="1600200"/>
            <a:ext cx="8229600" cy="533400"/>
          </a:xfrm>
        </p:spPr>
        <p:txBody>
          <a:bodyPr/>
          <a:lstStyle>
            <a:lvl1pPr>
              <a:defRPr/>
            </a:lvl1pPr>
          </a:lstStyle>
          <a:p>
            <a:pPr lvl="0"/>
            <a:r>
              <a:rPr lang="en-US" dirty="0"/>
              <a:t>Click to edit subtitle</a:t>
            </a:r>
          </a:p>
        </p:txBody>
      </p:sp>
    </p:spTree>
    <p:extLst>
      <p:ext uri="{BB962C8B-B14F-4D97-AF65-F5344CB8AC3E}">
        <p14:creationId xmlns:p14="http://schemas.microsoft.com/office/powerpoint/2010/main" val="209663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a:p>
            <a:pPr>
              <a:defRPr/>
            </a:pPr>
            <a:fld id="{B1C6F8E8-7735-4E66-B07A-57791EA968C9}" type="slidenum">
              <a:rPr lang="en-US"/>
              <a:pPr>
                <a:defRPr/>
              </a:pPr>
              <a:t>‹#›</a:t>
            </a:fld>
            <a:endParaRPr lang="en-US"/>
          </a:p>
        </p:txBody>
      </p:sp>
    </p:spTree>
    <p:extLst>
      <p:ext uri="{BB962C8B-B14F-4D97-AF65-F5344CB8AC3E}">
        <p14:creationId xmlns:p14="http://schemas.microsoft.com/office/powerpoint/2010/main" val="3621212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Footer Placeholder 5"/>
          <p:cNvSpPr>
            <a:spLocks noGrp="1" noChangeArrowheads="1"/>
          </p:cNvSpPr>
          <p:nvPr>
            <p:ph type="ftr" sz="quarter" idx="3"/>
          </p:nvPr>
        </p:nvSpPr>
        <p:spPr bwMode="auto">
          <a:xfrm>
            <a:off x="457200" y="6245225"/>
            <a:ext cx="76962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smtClean="0">
                <a:solidFill>
                  <a:srgbClr val="2361A1"/>
                </a:solidFill>
                <a:latin typeface="Arial" charset="0"/>
              </a:defRPr>
            </a:lvl1pPr>
          </a:lstStyle>
          <a:p>
            <a:pPr>
              <a:defRPr/>
            </a:pPr>
            <a:r>
              <a:rPr lang="en-US" altLang="en-US" dirty="0"/>
              <a:t>©2018 [Instructor Name]    http://TheAnalysisFactor.com</a:t>
            </a:r>
          </a:p>
        </p:txBody>
      </p:sp>
      <p:sp>
        <p:nvSpPr>
          <p:cNvPr id="7" name="Slide Number Placeholder 6"/>
          <p:cNvSpPr>
            <a:spLocks noGrp="1" noChangeArrowheads="1"/>
          </p:cNvSpPr>
          <p:nvPr>
            <p:ph type="sldNum" sz="quarter" idx="4"/>
          </p:nvPr>
        </p:nvSpPr>
        <p:spPr bwMode="auto">
          <a:xfrm>
            <a:off x="7772400" y="6248400"/>
            <a:ext cx="914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endParaRPr lang="en-US" dirty="0"/>
          </a:p>
          <a:p>
            <a:pPr>
              <a:defRPr/>
            </a:pPr>
            <a:fld id="{E80A5765-4377-4423-94F5-60E3BC7FD3A2}" type="slidenum">
              <a:rPr lang="en-US" smtClean="0">
                <a:solidFill>
                  <a:srgbClr val="2361A1"/>
                </a:solidFill>
              </a:rPr>
              <a:pPr>
                <a:defRPr/>
              </a:pPr>
              <a:t>‹#›</a:t>
            </a:fld>
            <a:endParaRPr lang="en-US" dirty="0">
              <a:solidFill>
                <a:srgbClr val="2361A1"/>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69" r:id="rId2"/>
    <p:sldLayoutId id="2147483670" r:id="rId3"/>
  </p:sldLayoutIdLst>
  <p:hf hdr="0" dt="0"/>
  <p:txStyles>
    <p:titleStyle>
      <a:lvl1pPr algn="l" rtl="0" eaLnBrk="0" fontAlgn="base" hangingPunct="0">
        <a:spcBef>
          <a:spcPct val="0"/>
        </a:spcBef>
        <a:spcAft>
          <a:spcPct val="0"/>
        </a:spcAft>
        <a:defRPr sz="3200">
          <a:solidFill>
            <a:srgbClr val="2361A1"/>
          </a:solidFill>
          <a:latin typeface="Calibri" panose="020F0502020204030204" pitchFamily="34" charset="0"/>
          <a:ea typeface="+mj-ea"/>
          <a:cs typeface="+mj-cs"/>
        </a:defRPr>
      </a:lvl1pPr>
      <a:lvl2pPr algn="l" rtl="0" eaLnBrk="0" fontAlgn="base" hangingPunct="0">
        <a:spcBef>
          <a:spcPct val="0"/>
        </a:spcBef>
        <a:spcAft>
          <a:spcPct val="0"/>
        </a:spcAft>
        <a:defRPr sz="3200">
          <a:solidFill>
            <a:schemeClr val="tx1"/>
          </a:solidFill>
          <a:latin typeface="Arial" charset="0"/>
          <a:cs typeface="Arial" charset="0"/>
        </a:defRPr>
      </a:lvl2pPr>
      <a:lvl3pPr algn="l" rtl="0" eaLnBrk="0" fontAlgn="base" hangingPunct="0">
        <a:spcBef>
          <a:spcPct val="0"/>
        </a:spcBef>
        <a:spcAft>
          <a:spcPct val="0"/>
        </a:spcAft>
        <a:defRPr sz="3200">
          <a:solidFill>
            <a:schemeClr val="tx1"/>
          </a:solidFill>
          <a:latin typeface="Arial" charset="0"/>
          <a:cs typeface="Arial" charset="0"/>
        </a:defRPr>
      </a:lvl3pPr>
      <a:lvl4pPr algn="l" rtl="0" eaLnBrk="0" fontAlgn="base" hangingPunct="0">
        <a:spcBef>
          <a:spcPct val="0"/>
        </a:spcBef>
        <a:spcAft>
          <a:spcPct val="0"/>
        </a:spcAft>
        <a:defRPr sz="3200">
          <a:solidFill>
            <a:schemeClr val="tx1"/>
          </a:solidFill>
          <a:latin typeface="Arial" charset="0"/>
          <a:cs typeface="Arial" charset="0"/>
        </a:defRPr>
      </a:lvl4pPr>
      <a:lvl5pPr algn="l" rtl="0" eaLnBrk="0" fontAlgn="base" hangingPunct="0">
        <a:spcBef>
          <a:spcPct val="0"/>
        </a:spcBef>
        <a:spcAft>
          <a:spcPct val="0"/>
        </a:spcAft>
        <a:defRPr sz="3200">
          <a:solidFill>
            <a:schemeClr val="tx1"/>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defRPr sz="2800">
          <a:solidFill>
            <a:srgbClr val="A2B525"/>
          </a:solidFill>
          <a:latin typeface="Calibri" panose="020F0502020204030204" pitchFamily="34" charset="0"/>
          <a:ea typeface="+mn-ea"/>
          <a:cs typeface="+mn-cs"/>
        </a:defRPr>
      </a:lvl1pPr>
      <a:lvl2pPr marL="742950" indent="-285750" algn="l" rtl="0" eaLnBrk="0" fontAlgn="base" hangingPunct="0">
        <a:spcBef>
          <a:spcPct val="20000"/>
        </a:spcBef>
        <a:spcAft>
          <a:spcPct val="0"/>
        </a:spcAft>
        <a:defRPr sz="2800">
          <a:solidFill>
            <a:srgbClr val="2361A1"/>
          </a:solidFill>
          <a:latin typeface="Calibri" panose="020F0502020204030204" pitchFamily="34" charset="0"/>
          <a:cs typeface="+mn-cs"/>
        </a:defRPr>
      </a:lvl2pPr>
      <a:lvl3pPr marL="1143000" indent="-228600" algn="l" rtl="0" eaLnBrk="0" fontAlgn="base" hangingPunct="0">
        <a:spcBef>
          <a:spcPct val="20000"/>
        </a:spcBef>
        <a:spcAft>
          <a:spcPct val="0"/>
        </a:spcAft>
        <a:defRPr sz="2400">
          <a:solidFill>
            <a:srgbClr val="2361A1"/>
          </a:solidFill>
          <a:latin typeface="Calibri" panose="020F0502020204030204" pitchFamily="34" charset="0"/>
          <a:cs typeface="+mn-cs"/>
        </a:defRPr>
      </a:lvl3pPr>
      <a:lvl4pPr marL="16002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4pPr>
      <a:lvl5pPr marL="20574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800">
                <a:solidFill>
                  <a:schemeClr val="folHlink"/>
                </a:solidFill>
                <a:latin typeface="Arial" charset="0"/>
              </a:defRPr>
            </a:lvl1pPr>
            <a:lvl2pPr marL="742950" indent="-285750" eaLnBrk="0" hangingPunct="0">
              <a:spcBef>
                <a:spcPct val="20000"/>
              </a:spcBef>
              <a:defRPr sz="2800">
                <a:solidFill>
                  <a:schemeClr val="tx1"/>
                </a:solidFill>
                <a:latin typeface="Arial" charset="0"/>
              </a:defRPr>
            </a:lvl2pPr>
            <a:lvl3pPr marL="1143000" indent="-228600" eaLnBrk="0" hangingPunct="0">
              <a:spcBef>
                <a:spcPct val="20000"/>
              </a:spcBef>
              <a:defRPr sz="2400">
                <a:solidFill>
                  <a:schemeClr val="tx1"/>
                </a:solidFill>
                <a:latin typeface="Arial" charset="0"/>
              </a:defRPr>
            </a:lvl3pPr>
            <a:lvl4pPr marL="1600200" indent="-228600" eaLnBrk="0" hangingPunct="0">
              <a:spcBef>
                <a:spcPct val="20000"/>
              </a:spcBef>
              <a:defRPr sz="2000">
                <a:solidFill>
                  <a:schemeClr val="tx1"/>
                </a:solidFill>
                <a:latin typeface="Arial" charset="0"/>
              </a:defRPr>
            </a:lvl4pPr>
            <a:lvl5pPr marL="2057400" indent="-228600" eaLnBrk="0" hangingPunct="0">
              <a:spcBef>
                <a:spcPct val="20000"/>
              </a:spcBef>
              <a:defRPr sz="2000">
                <a:solidFill>
                  <a:schemeClr val="tx1"/>
                </a:solidFill>
                <a:latin typeface="Arial" charset="0"/>
              </a:defRPr>
            </a:lvl5pPr>
            <a:lvl6pPr marL="2514600" indent="-228600" eaLnBrk="0" fontAlgn="base" hangingPunct="0">
              <a:spcBef>
                <a:spcPct val="20000"/>
              </a:spcBef>
              <a:spcAft>
                <a:spcPct val="0"/>
              </a:spcAft>
              <a:defRPr sz="2000">
                <a:solidFill>
                  <a:schemeClr val="tx1"/>
                </a:solidFill>
                <a:latin typeface="Arial" charset="0"/>
              </a:defRPr>
            </a:lvl6pPr>
            <a:lvl7pPr marL="2971800" indent="-228600" eaLnBrk="0" fontAlgn="base" hangingPunct="0">
              <a:spcBef>
                <a:spcPct val="20000"/>
              </a:spcBef>
              <a:spcAft>
                <a:spcPct val="0"/>
              </a:spcAft>
              <a:defRPr sz="2000">
                <a:solidFill>
                  <a:schemeClr val="tx1"/>
                </a:solidFill>
                <a:latin typeface="Arial" charset="0"/>
              </a:defRPr>
            </a:lvl7pPr>
            <a:lvl8pPr marL="3429000" indent="-228600" eaLnBrk="0" fontAlgn="base" hangingPunct="0">
              <a:spcBef>
                <a:spcPct val="20000"/>
              </a:spcBef>
              <a:spcAft>
                <a:spcPct val="0"/>
              </a:spcAft>
              <a:defRPr sz="2000">
                <a:solidFill>
                  <a:schemeClr val="tx1"/>
                </a:solidFill>
                <a:latin typeface="Arial" charset="0"/>
              </a:defRPr>
            </a:lvl8pPr>
            <a:lvl9pPr marL="3886200" indent="-228600" eaLnBrk="0" fontAlgn="base" hangingPunct="0">
              <a:spcBef>
                <a:spcPct val="20000"/>
              </a:spcBef>
              <a:spcAft>
                <a:spcPct val="0"/>
              </a:spcAft>
              <a:defRPr sz="2000">
                <a:solidFill>
                  <a:schemeClr val="tx1"/>
                </a:solidFill>
                <a:latin typeface="Arial" charset="0"/>
              </a:defRPr>
            </a:lvl9pPr>
          </a:lstStyle>
          <a:p>
            <a:pPr eaLnBrk="1" hangingPunct="1">
              <a:spcBef>
                <a:spcPct val="0"/>
              </a:spcBef>
            </a:pPr>
            <a:endParaRPr lang="en-US" altLang="en-US" sz="1400">
              <a:solidFill>
                <a:schemeClr val="tx1"/>
              </a:solidFill>
              <a:latin typeface="Calibri" pitchFamily="34" charset="0"/>
            </a:endParaRPr>
          </a:p>
          <a:p>
            <a:pPr eaLnBrk="1" hangingPunct="1">
              <a:spcBef>
                <a:spcPct val="0"/>
              </a:spcBef>
            </a:pPr>
            <a:fld id="{699583FC-596F-401D-8919-B71D0B48ED43}" type="slidenum">
              <a:rPr lang="en-US" altLang="en-US" sz="1400" smtClean="0">
                <a:solidFill>
                  <a:schemeClr val="tx1"/>
                </a:solidFill>
                <a:latin typeface="Calibri" pitchFamily="34" charset="0"/>
              </a:rPr>
              <a:pPr eaLnBrk="1" hangingPunct="1">
                <a:spcBef>
                  <a:spcPct val="0"/>
                </a:spcBef>
              </a:pPr>
              <a:t>1</a:t>
            </a:fld>
            <a:endParaRPr lang="en-US" altLang="en-US" sz="1400">
              <a:solidFill>
                <a:schemeClr val="tx1"/>
              </a:solidFill>
              <a:latin typeface="Calibri" pitchFamily="34" charset="0"/>
            </a:endParaRPr>
          </a:p>
        </p:txBody>
      </p:sp>
      <p:sp>
        <p:nvSpPr>
          <p:cNvPr id="3075" name="Rectangle 2"/>
          <p:cNvSpPr>
            <a:spLocks noGrp="1" noChangeArrowheads="1"/>
          </p:cNvSpPr>
          <p:nvPr>
            <p:ph type="ctrTitle"/>
          </p:nvPr>
        </p:nvSpPr>
        <p:spPr>
          <a:xfrm>
            <a:off x="304800" y="990600"/>
            <a:ext cx="8534400" cy="2651125"/>
          </a:xfrm>
        </p:spPr>
        <p:txBody>
          <a:bodyPr/>
          <a:lstStyle/>
          <a:p>
            <a:pPr eaLnBrk="1" hangingPunct="1"/>
            <a:br>
              <a:rPr lang="en-US" altLang="en-US" sz="2800" dirty="0">
                <a:latin typeface="Calibri" pitchFamily="34" charset="0"/>
                <a:cs typeface="Arial" charset="0"/>
              </a:rPr>
            </a:br>
            <a:br>
              <a:rPr lang="en-US" altLang="en-US" sz="2800" dirty="0">
                <a:latin typeface="Calibri" pitchFamily="34" charset="0"/>
                <a:cs typeface="Arial" charset="0"/>
              </a:rPr>
            </a:br>
            <a:r>
              <a:rPr lang="en-US" altLang="en-US" sz="2800" dirty="0">
                <a:latin typeface="Calibri" pitchFamily="34" charset="0"/>
                <a:cs typeface="Arial" charset="0"/>
              </a:rPr>
              <a:t>Frailty models</a:t>
            </a:r>
            <a:endParaRPr lang="en-US" altLang="en-US" sz="2800" dirty="0">
              <a:solidFill>
                <a:srgbClr val="A2B525"/>
              </a:solidFill>
              <a:latin typeface="Calibri" pitchFamily="34" charset="0"/>
              <a:cs typeface="Arial" charset="0"/>
            </a:endParaRPr>
          </a:p>
        </p:txBody>
      </p:sp>
      <p:sp>
        <p:nvSpPr>
          <p:cNvPr id="3076" name="Rectangle 3"/>
          <p:cNvSpPr>
            <a:spLocks noGrp="1" noChangeArrowheads="1"/>
          </p:cNvSpPr>
          <p:nvPr>
            <p:ph type="subTitle" idx="1"/>
          </p:nvPr>
        </p:nvSpPr>
        <p:spPr>
          <a:xfrm>
            <a:off x="1447800" y="4495800"/>
            <a:ext cx="6400800" cy="1219200"/>
          </a:xfrm>
        </p:spPr>
        <p:txBody>
          <a:bodyPr/>
          <a:lstStyle/>
          <a:p>
            <a:pPr algn="r" eaLnBrk="1" hangingPunct="1"/>
            <a:r>
              <a:rPr lang="en-US" altLang="en-US" sz="2400" dirty="0">
                <a:solidFill>
                  <a:srgbClr val="A2B525"/>
                </a:solidFill>
                <a:latin typeface="Calibri" pitchFamily="34" charset="0"/>
                <a:cs typeface="Arial" charset="0"/>
              </a:rPr>
              <a:t>Steve Simon for</a:t>
            </a:r>
          </a:p>
        </p:txBody>
      </p:sp>
      <p:pic>
        <p:nvPicPr>
          <p:cNvPr id="30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953000"/>
            <a:ext cx="23463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altLang="en-US" dirty="0"/>
              <a:t>©2018 Steve Simon    http://TheAnalysisFactor.com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heroin data set.</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10</a:t>
            </a:fld>
            <a:endParaRPr lang="en-US"/>
          </a:p>
        </p:txBody>
      </p:sp>
      <p:pic>
        <p:nvPicPr>
          <p:cNvPr id="7" name="Picture 6">
            <a:extLst>
              <a:ext uri="{FF2B5EF4-FFF2-40B4-BE49-F238E27FC236}">
                <a16:creationId xmlns:a16="http://schemas.microsoft.com/office/drawing/2014/main" id="{7CEE852E-31B8-4D4A-8924-7D97B2332C38}"/>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804386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heroin data set.</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11</a:t>
            </a:fld>
            <a:endParaRPr lang="en-US"/>
          </a:p>
        </p:txBody>
      </p:sp>
      <p:pic>
        <p:nvPicPr>
          <p:cNvPr id="6" name="Picture 5">
            <a:extLst>
              <a:ext uri="{FF2B5EF4-FFF2-40B4-BE49-F238E27FC236}">
                <a16:creationId xmlns:a16="http://schemas.microsoft.com/office/drawing/2014/main" id="{2EA51F00-843A-47D5-A7E8-9A3402A84A6A}"/>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385429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Complementary log-log</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12</a:t>
            </a:fld>
            <a:endParaRPr lang="en-US"/>
          </a:p>
        </p:txBody>
      </p:sp>
      <p:pic>
        <p:nvPicPr>
          <p:cNvPr id="7" name="Picture 6">
            <a:extLst>
              <a:ext uri="{FF2B5EF4-FFF2-40B4-BE49-F238E27FC236}">
                <a16:creationId xmlns:a16="http://schemas.microsoft.com/office/drawing/2014/main" id="{B7C872F0-C6DA-40FD-8527-416FFF0758DE}"/>
              </a:ext>
            </a:extLst>
          </p:cNvPr>
          <p:cNvPicPr>
            <a:picLocks noChangeAspect="1"/>
          </p:cNvPicPr>
          <p:nvPr/>
        </p:nvPicPr>
        <p:blipFill>
          <a:blip r:embed="rId2"/>
          <a:stretch>
            <a:fillRect/>
          </a:stretch>
        </p:blipFill>
        <p:spPr>
          <a:xfrm>
            <a:off x="523875" y="1219200"/>
            <a:ext cx="8096250" cy="4095750"/>
          </a:xfrm>
          <a:prstGeom prst="rect">
            <a:avLst/>
          </a:prstGeom>
        </p:spPr>
      </p:pic>
    </p:spTree>
    <p:extLst>
      <p:ext uri="{BB962C8B-B14F-4D97-AF65-F5344CB8AC3E}">
        <p14:creationId xmlns:p14="http://schemas.microsoft.com/office/powerpoint/2010/main" val="2550397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Complementary log-log</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13</a:t>
            </a:fld>
            <a:endParaRPr lang="en-US"/>
          </a:p>
        </p:txBody>
      </p:sp>
      <p:pic>
        <p:nvPicPr>
          <p:cNvPr id="7" name="Picture 6">
            <a:extLst>
              <a:ext uri="{FF2B5EF4-FFF2-40B4-BE49-F238E27FC236}">
                <a16:creationId xmlns:a16="http://schemas.microsoft.com/office/drawing/2014/main" id="{9B75BD5B-4A1D-4EA4-A30D-E4B7732EA709}"/>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837670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Complementary log-log</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14</a:t>
            </a:fld>
            <a:endParaRPr lang="en-US"/>
          </a:p>
        </p:txBody>
      </p:sp>
      <p:pic>
        <p:nvPicPr>
          <p:cNvPr id="6" name="Picture 5">
            <a:extLst>
              <a:ext uri="{FF2B5EF4-FFF2-40B4-BE49-F238E27FC236}">
                <a16:creationId xmlns:a16="http://schemas.microsoft.com/office/drawing/2014/main" id="{31295E56-A2A9-4973-BBC3-87E8E3C71613}"/>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2369487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Complementary log-log</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15</a:t>
            </a:fld>
            <a:endParaRPr lang="en-US"/>
          </a:p>
        </p:txBody>
      </p:sp>
      <p:pic>
        <p:nvPicPr>
          <p:cNvPr id="6" name="Picture 5">
            <a:extLst>
              <a:ext uri="{FF2B5EF4-FFF2-40B4-BE49-F238E27FC236}">
                <a16:creationId xmlns:a16="http://schemas.microsoft.com/office/drawing/2014/main" id="{DE8A1798-3B00-4514-8FDB-641736AAC371}"/>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968318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likelihood</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16</a:t>
            </a:fld>
            <a:endParaRPr lang="en-US"/>
          </a:p>
        </p:txBody>
      </p:sp>
      <p:pic>
        <p:nvPicPr>
          <p:cNvPr id="7" name="Picture 6">
            <a:extLst>
              <a:ext uri="{FF2B5EF4-FFF2-40B4-BE49-F238E27FC236}">
                <a16:creationId xmlns:a16="http://schemas.microsoft.com/office/drawing/2014/main" id="{4F639BE1-45AB-454F-8252-1DDB697F624A}"/>
              </a:ext>
            </a:extLst>
          </p:cNvPr>
          <p:cNvPicPr>
            <a:picLocks noChangeAspect="1"/>
          </p:cNvPicPr>
          <p:nvPr/>
        </p:nvPicPr>
        <p:blipFill>
          <a:blip r:embed="rId2"/>
          <a:stretch>
            <a:fillRect/>
          </a:stretch>
        </p:blipFill>
        <p:spPr>
          <a:xfrm>
            <a:off x="457200" y="1219200"/>
            <a:ext cx="8420100" cy="2028825"/>
          </a:xfrm>
          <a:prstGeom prst="rect">
            <a:avLst/>
          </a:prstGeom>
        </p:spPr>
      </p:pic>
    </p:spTree>
    <p:extLst>
      <p:ext uri="{BB962C8B-B14F-4D97-AF65-F5344CB8AC3E}">
        <p14:creationId xmlns:p14="http://schemas.microsoft.com/office/powerpoint/2010/main" val="940915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likelihood</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17</a:t>
            </a:fld>
            <a:endParaRPr lang="en-US"/>
          </a:p>
        </p:txBody>
      </p:sp>
      <p:pic>
        <p:nvPicPr>
          <p:cNvPr id="6" name="Picture 5">
            <a:extLst>
              <a:ext uri="{FF2B5EF4-FFF2-40B4-BE49-F238E27FC236}">
                <a16:creationId xmlns:a16="http://schemas.microsoft.com/office/drawing/2014/main" id="{D98862B1-C74B-4A43-94A5-FAB6CD0835DC}"/>
              </a:ext>
            </a:extLst>
          </p:cNvPr>
          <p:cNvPicPr>
            <a:picLocks noChangeAspect="1"/>
          </p:cNvPicPr>
          <p:nvPr/>
        </p:nvPicPr>
        <p:blipFill>
          <a:blip r:embed="rId2"/>
          <a:stretch>
            <a:fillRect/>
          </a:stretch>
        </p:blipFill>
        <p:spPr>
          <a:xfrm>
            <a:off x="642937" y="1295400"/>
            <a:ext cx="7858125" cy="3028950"/>
          </a:xfrm>
          <a:prstGeom prst="rect">
            <a:avLst/>
          </a:prstGeom>
        </p:spPr>
      </p:pic>
    </p:spTree>
    <p:extLst>
      <p:ext uri="{BB962C8B-B14F-4D97-AF65-F5344CB8AC3E}">
        <p14:creationId xmlns:p14="http://schemas.microsoft.com/office/powerpoint/2010/main" val="3674636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Schoenfeld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18</a:t>
            </a:fld>
            <a:endParaRPr lang="en-US"/>
          </a:p>
        </p:txBody>
      </p:sp>
      <p:pic>
        <p:nvPicPr>
          <p:cNvPr id="7" name="Picture 6">
            <a:extLst>
              <a:ext uri="{FF2B5EF4-FFF2-40B4-BE49-F238E27FC236}">
                <a16:creationId xmlns:a16="http://schemas.microsoft.com/office/drawing/2014/main" id="{9A080A8D-0EC4-476B-96EA-BC5AD88A806F}"/>
              </a:ext>
            </a:extLst>
          </p:cNvPr>
          <p:cNvPicPr>
            <a:picLocks noChangeAspect="1"/>
          </p:cNvPicPr>
          <p:nvPr/>
        </p:nvPicPr>
        <p:blipFill>
          <a:blip r:embed="rId2"/>
          <a:stretch>
            <a:fillRect/>
          </a:stretch>
        </p:blipFill>
        <p:spPr>
          <a:xfrm>
            <a:off x="623887" y="1225550"/>
            <a:ext cx="7896225" cy="2390775"/>
          </a:xfrm>
          <a:prstGeom prst="rect">
            <a:avLst/>
          </a:prstGeom>
        </p:spPr>
      </p:pic>
    </p:spTree>
    <p:extLst>
      <p:ext uri="{BB962C8B-B14F-4D97-AF65-F5344CB8AC3E}">
        <p14:creationId xmlns:p14="http://schemas.microsoft.com/office/powerpoint/2010/main" val="2001468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Schoenfeld residuals</a:t>
            </a:r>
          </a:p>
        </p:txBody>
      </p:sp>
      <p:sp>
        <p:nvSpPr>
          <p:cNvPr id="3" name="Text Placeholder 2"/>
          <p:cNvSpPr>
            <a:spLocks noGrp="1"/>
          </p:cNvSpPr>
          <p:nvPr>
            <p:ph type="body" idx="1"/>
          </p:nvPr>
        </p:nvSpPr>
        <p:spPr/>
        <p:txBody>
          <a:bodyPr/>
          <a:lstStyle/>
          <a:p>
            <a:r>
              <a:rPr lang="en-US" dirty="0"/>
              <a:t>Normally, the Schoenfeld residuals are standardized.</a:t>
            </a:r>
          </a:p>
          <a:p>
            <a:endParaRPr lang="en-US" dirty="0"/>
          </a:p>
          <a:p>
            <a:r>
              <a:rPr lang="en-US" dirty="0"/>
              <a:t>A time trend is evidence of a violation of the proportional hazards assumption.</a:t>
            </a:r>
          </a:p>
          <a:p>
            <a:endParaRPr lang="en-US" dirty="0"/>
          </a:p>
          <a:p>
            <a:r>
              <a:rPr lang="en-US" dirty="0"/>
              <a:t>Consider this as evidence of an interaction between time and your independent variable.</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19</a:t>
            </a:fld>
            <a:endParaRPr lang="en-US"/>
          </a:p>
        </p:txBody>
      </p:sp>
      <p:sp>
        <p:nvSpPr>
          <p:cNvPr id="6" name="Text Placeholder 5"/>
          <p:cNvSpPr>
            <a:spLocks noGrp="1"/>
          </p:cNvSpPr>
          <p:nvPr>
            <p:ph type="body" sz="quarter" idx="12"/>
          </p:nvPr>
        </p:nvSpPr>
        <p:spPr/>
        <p:txBody>
          <a:bodyPr/>
          <a:lstStyle/>
          <a:p>
            <a:r>
              <a:rPr lang="en-US" dirty="0"/>
              <a:t>Interpretation</a:t>
            </a:r>
          </a:p>
        </p:txBody>
      </p:sp>
    </p:spTree>
    <p:extLst>
      <p:ext uri="{BB962C8B-B14F-4D97-AF65-F5344CB8AC3E}">
        <p14:creationId xmlns:p14="http://schemas.microsoft.com/office/powerpoint/2010/main" val="3772005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Text Placeholder 2"/>
          <p:cNvSpPr>
            <a:spLocks noGrp="1"/>
          </p:cNvSpPr>
          <p:nvPr>
            <p:ph type="body" idx="1"/>
          </p:nvPr>
        </p:nvSpPr>
        <p:spPr/>
        <p:txBody>
          <a:bodyPr/>
          <a:lstStyle/>
          <a:p>
            <a:r>
              <a:rPr lang="en-US" dirty="0"/>
              <a:t>Lecture 7. Frailty models. You can incorporate multiple events per patient and account for center effects using frailty models, the survival data analysis equivalent to mixed models in linear regression. You’ll see how to define random effects and how to fit and interpret these models.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a:t>
            </a:fld>
            <a:endParaRPr lang="en-US"/>
          </a:p>
        </p:txBody>
      </p:sp>
      <p:sp>
        <p:nvSpPr>
          <p:cNvPr id="6" name="Text Placeholder 5"/>
          <p:cNvSpPr>
            <a:spLocks noGrp="1"/>
          </p:cNvSpPr>
          <p:nvPr>
            <p:ph type="body" sz="quarter" idx="12"/>
          </p:nvPr>
        </p:nvSpPr>
        <p:spPr/>
        <p:txBody>
          <a:bodyPr/>
          <a:lstStyle/>
          <a:p>
            <a:r>
              <a:rPr lang="en-US" dirty="0"/>
              <a:t>Lecture 7.</a:t>
            </a:r>
          </a:p>
        </p:txBody>
      </p:sp>
    </p:spTree>
    <p:extLst>
      <p:ext uri="{BB962C8B-B14F-4D97-AF65-F5344CB8AC3E}">
        <p14:creationId xmlns:p14="http://schemas.microsoft.com/office/powerpoint/2010/main" val="3091858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Schoenfeld residuals</a:t>
            </a:r>
          </a:p>
        </p:txBody>
      </p:sp>
      <p:sp>
        <p:nvSpPr>
          <p:cNvPr id="3" name="Text Placeholder 2"/>
          <p:cNvSpPr>
            <a:spLocks noGrp="1"/>
          </p:cNvSpPr>
          <p:nvPr>
            <p:ph type="body" idx="1"/>
          </p:nvPr>
        </p:nvSpPr>
        <p:spPr/>
        <p:txBody>
          <a:bodyPr/>
          <a:lstStyle/>
          <a:p>
            <a:r>
              <a:rPr lang="en-US" dirty="0"/>
              <a:t>Regions of time where residuals are negative</a:t>
            </a:r>
          </a:p>
          <a:p>
            <a:pPr marL="342900" indent="-342900">
              <a:buFont typeface="Arial" panose="020B0604020202020204" pitchFamily="34" charset="0"/>
              <a:buChar char="•"/>
            </a:pPr>
            <a:r>
              <a:rPr lang="en-US" dirty="0"/>
              <a:t>the hazard ratio is a bit too large.</a:t>
            </a:r>
          </a:p>
          <a:p>
            <a:r>
              <a:rPr lang="en-US" dirty="0"/>
              <a:t>Regions of time where residuals are positive</a:t>
            </a:r>
          </a:p>
          <a:p>
            <a:pPr marL="342900" indent="-342900">
              <a:buFont typeface="Arial" panose="020B0604020202020204" pitchFamily="34" charset="0"/>
              <a:buChar char="•"/>
            </a:pPr>
            <a:r>
              <a:rPr lang="en-US" dirty="0"/>
              <a:t>the hazard ratio is a bit too small.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20</a:t>
            </a:fld>
            <a:endParaRPr lang="en-US"/>
          </a:p>
        </p:txBody>
      </p:sp>
      <p:sp>
        <p:nvSpPr>
          <p:cNvPr id="6" name="Text Placeholder 5"/>
          <p:cNvSpPr>
            <a:spLocks noGrp="1"/>
          </p:cNvSpPr>
          <p:nvPr>
            <p:ph type="body" sz="quarter" idx="12"/>
          </p:nvPr>
        </p:nvSpPr>
        <p:spPr/>
        <p:txBody>
          <a:bodyPr/>
          <a:lstStyle/>
          <a:p>
            <a:r>
              <a:rPr lang="en-US" dirty="0"/>
              <a:t>Interpretation</a:t>
            </a:r>
          </a:p>
        </p:txBody>
      </p:sp>
    </p:spTree>
    <p:extLst>
      <p:ext uri="{BB962C8B-B14F-4D97-AF65-F5344CB8AC3E}">
        <p14:creationId xmlns:p14="http://schemas.microsoft.com/office/powerpoint/2010/main" val="2809644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Schoenfeld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21</a:t>
            </a:fld>
            <a:endParaRPr lang="en-US"/>
          </a:p>
        </p:txBody>
      </p:sp>
      <p:pic>
        <p:nvPicPr>
          <p:cNvPr id="3" name="Picture 2">
            <a:extLst>
              <a:ext uri="{FF2B5EF4-FFF2-40B4-BE49-F238E27FC236}">
                <a16:creationId xmlns:a16="http://schemas.microsoft.com/office/drawing/2014/main" id="{81DD0EB6-FE4C-466B-B65A-ABFD2F40CD82}"/>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3957295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Schoenfeld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22</a:t>
            </a:fld>
            <a:endParaRPr lang="en-US"/>
          </a:p>
        </p:txBody>
      </p:sp>
      <p:pic>
        <p:nvPicPr>
          <p:cNvPr id="6" name="Picture 5">
            <a:extLst>
              <a:ext uri="{FF2B5EF4-FFF2-40B4-BE49-F238E27FC236}">
                <a16:creationId xmlns:a16="http://schemas.microsoft.com/office/drawing/2014/main" id="{B35FBCB4-8CC3-4E29-A874-BE892F73282E}"/>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502883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Schoenfeld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23</a:t>
            </a:fld>
            <a:endParaRPr lang="en-US"/>
          </a:p>
        </p:txBody>
      </p:sp>
      <p:pic>
        <p:nvPicPr>
          <p:cNvPr id="3" name="Picture 2">
            <a:extLst>
              <a:ext uri="{FF2B5EF4-FFF2-40B4-BE49-F238E27FC236}">
                <a16:creationId xmlns:a16="http://schemas.microsoft.com/office/drawing/2014/main" id="{67CA2FEE-8556-4DB8-A241-DB86CA5CEDCE}"/>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343583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Stratified models</a:t>
            </a:r>
          </a:p>
        </p:txBody>
      </p:sp>
      <p:sp>
        <p:nvSpPr>
          <p:cNvPr id="3" name="Text Placeholder 2"/>
          <p:cNvSpPr>
            <a:spLocks noGrp="1"/>
          </p:cNvSpPr>
          <p:nvPr>
            <p:ph type="body" idx="1"/>
          </p:nvPr>
        </p:nvSpPr>
        <p:spPr/>
        <p:txBody>
          <a:bodyPr/>
          <a:lstStyle/>
          <a:p>
            <a:r>
              <a:rPr lang="en-US" dirty="0"/>
              <a:t>Stratification creates a separate baseline hazard for each level of your strata.</a:t>
            </a:r>
          </a:p>
          <a:p>
            <a:endParaRPr lang="en-US" dirty="0"/>
          </a:p>
          <a:p>
            <a:r>
              <a:rPr lang="en-US" dirty="0"/>
              <a:t>Only helpful when the time-varying covariate is a nuisance parameter.</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24</a:t>
            </a:fld>
            <a:endParaRPr lang="en-US"/>
          </a:p>
        </p:txBody>
      </p:sp>
      <p:sp>
        <p:nvSpPr>
          <p:cNvPr id="6" name="Text Placeholder 5"/>
          <p:cNvSpPr>
            <a:spLocks noGrp="1"/>
          </p:cNvSpPr>
          <p:nvPr>
            <p:ph type="body" sz="quarter" idx="12"/>
          </p:nvPr>
        </p:nvSpPr>
        <p:spPr/>
        <p:txBody>
          <a:bodyPr/>
          <a:lstStyle/>
          <a:p>
            <a:r>
              <a:rPr lang="en-US" dirty="0"/>
              <a:t>The easiest solution for time-varying covariates</a:t>
            </a:r>
          </a:p>
        </p:txBody>
      </p:sp>
    </p:spTree>
    <p:extLst>
      <p:ext uri="{BB962C8B-B14F-4D97-AF65-F5344CB8AC3E}">
        <p14:creationId xmlns:p14="http://schemas.microsoft.com/office/powerpoint/2010/main" val="82663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Stratified models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25</a:t>
            </a:fld>
            <a:endParaRPr lang="en-US"/>
          </a:p>
        </p:txBody>
      </p:sp>
      <p:pic>
        <p:nvPicPr>
          <p:cNvPr id="6" name="Picture 5">
            <a:extLst>
              <a:ext uri="{FF2B5EF4-FFF2-40B4-BE49-F238E27FC236}">
                <a16:creationId xmlns:a16="http://schemas.microsoft.com/office/drawing/2014/main" id="{3574A693-025E-4107-BEB1-F0966A911253}"/>
              </a:ext>
            </a:extLst>
          </p:cNvPr>
          <p:cNvPicPr>
            <a:picLocks noChangeAspect="1"/>
          </p:cNvPicPr>
          <p:nvPr/>
        </p:nvPicPr>
        <p:blipFill>
          <a:blip r:embed="rId2"/>
          <a:stretch>
            <a:fillRect/>
          </a:stretch>
        </p:blipFill>
        <p:spPr>
          <a:xfrm>
            <a:off x="457200" y="1295400"/>
            <a:ext cx="7666667" cy="1838095"/>
          </a:xfrm>
          <a:prstGeom prst="rect">
            <a:avLst/>
          </a:prstGeom>
        </p:spPr>
      </p:pic>
    </p:spTree>
    <p:extLst>
      <p:ext uri="{BB962C8B-B14F-4D97-AF65-F5344CB8AC3E}">
        <p14:creationId xmlns:p14="http://schemas.microsoft.com/office/powerpoint/2010/main" val="3470184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 1 survivals: solid line is </a:t>
            </a:r>
            <a:r>
              <a:rPr lang="en-US" dirty="0" err="1"/>
              <a:t>prison_record</a:t>
            </a:r>
            <a:r>
              <a:rPr lang="en-US" dirty="0"/>
              <a:t>=no</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26</a:t>
            </a:fld>
            <a:endParaRPr lang="en-US"/>
          </a:p>
        </p:txBody>
      </p:sp>
      <p:pic>
        <p:nvPicPr>
          <p:cNvPr id="7" name="Picture 6">
            <a:extLst>
              <a:ext uri="{FF2B5EF4-FFF2-40B4-BE49-F238E27FC236}">
                <a16:creationId xmlns:a16="http://schemas.microsoft.com/office/drawing/2014/main" id="{3DEB0AA2-E2D4-44DE-B305-97924F1E3870}"/>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734469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 2 survivals: solid line is </a:t>
            </a:r>
            <a:r>
              <a:rPr lang="en-US" dirty="0" err="1"/>
              <a:t>prison_record</a:t>
            </a:r>
            <a:r>
              <a:rPr lang="en-US" dirty="0"/>
              <a:t>=no</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27</a:t>
            </a:fld>
            <a:endParaRPr lang="en-US"/>
          </a:p>
        </p:txBody>
      </p:sp>
      <p:pic>
        <p:nvPicPr>
          <p:cNvPr id="3" name="Picture 2">
            <a:extLst>
              <a:ext uri="{FF2B5EF4-FFF2-40B4-BE49-F238E27FC236}">
                <a16:creationId xmlns:a16="http://schemas.microsoft.com/office/drawing/2014/main" id="{9A101C18-3B02-45D2-8B2D-27BBD5594DE4}"/>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859007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Stanford transplant data</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28</a:t>
            </a:fld>
            <a:endParaRPr lang="en-US"/>
          </a:p>
        </p:txBody>
      </p:sp>
      <p:pic>
        <p:nvPicPr>
          <p:cNvPr id="12" name="Picture 11">
            <a:extLst>
              <a:ext uri="{FF2B5EF4-FFF2-40B4-BE49-F238E27FC236}">
                <a16:creationId xmlns:a16="http://schemas.microsoft.com/office/drawing/2014/main" id="{8F2DCFEE-1C0B-4C44-9CD8-829EEDCAFC20}"/>
              </a:ext>
            </a:extLst>
          </p:cNvPr>
          <p:cNvPicPr>
            <a:picLocks noChangeAspect="1"/>
          </p:cNvPicPr>
          <p:nvPr/>
        </p:nvPicPr>
        <p:blipFill>
          <a:blip r:embed="rId2"/>
          <a:stretch>
            <a:fillRect/>
          </a:stretch>
        </p:blipFill>
        <p:spPr>
          <a:xfrm>
            <a:off x="348190" y="1119996"/>
            <a:ext cx="8447619" cy="5400000"/>
          </a:xfrm>
          <a:prstGeom prst="rect">
            <a:avLst/>
          </a:prstGeom>
        </p:spPr>
      </p:pic>
    </p:spTree>
    <p:extLst>
      <p:ext uri="{BB962C8B-B14F-4D97-AF65-F5344CB8AC3E}">
        <p14:creationId xmlns:p14="http://schemas.microsoft.com/office/powerpoint/2010/main" val="1113131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Stanford transplant data</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29</a:t>
            </a:fld>
            <a:endParaRPr lang="en-US"/>
          </a:p>
        </p:txBody>
      </p:sp>
      <p:pic>
        <p:nvPicPr>
          <p:cNvPr id="11" name="Picture 10">
            <a:extLst>
              <a:ext uri="{FF2B5EF4-FFF2-40B4-BE49-F238E27FC236}">
                <a16:creationId xmlns:a16="http://schemas.microsoft.com/office/drawing/2014/main" id="{B1C31E0B-086B-41C0-93B5-4508FAE2A7E0}"/>
              </a:ext>
            </a:extLst>
          </p:cNvPr>
          <p:cNvPicPr>
            <a:picLocks noChangeAspect="1"/>
          </p:cNvPicPr>
          <p:nvPr/>
        </p:nvPicPr>
        <p:blipFill>
          <a:blip r:embed="rId2"/>
          <a:stretch>
            <a:fillRect/>
          </a:stretch>
        </p:blipFill>
        <p:spPr>
          <a:xfrm>
            <a:off x="524381" y="1029382"/>
            <a:ext cx="4047619" cy="5457143"/>
          </a:xfrm>
          <a:prstGeom prst="rect">
            <a:avLst/>
          </a:prstGeom>
        </p:spPr>
      </p:pic>
    </p:spTree>
    <p:extLst>
      <p:ext uri="{BB962C8B-B14F-4D97-AF65-F5344CB8AC3E}">
        <p14:creationId xmlns:p14="http://schemas.microsoft.com/office/powerpoint/2010/main" val="4059982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 censored data</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a:t>
            </a:fld>
            <a:endParaRPr lang="en-US"/>
          </a:p>
        </p:txBody>
      </p:sp>
      <p:pic>
        <p:nvPicPr>
          <p:cNvPr id="6" name="Picture 5">
            <a:extLst>
              <a:ext uri="{FF2B5EF4-FFF2-40B4-BE49-F238E27FC236}">
                <a16:creationId xmlns:a16="http://schemas.microsoft.com/office/drawing/2014/main" id="{26EF7899-826F-498A-BBC5-467CE2A94BBB}"/>
              </a:ext>
            </a:extLst>
          </p:cNvPr>
          <p:cNvPicPr>
            <a:picLocks noChangeAspect="1"/>
          </p:cNvPicPr>
          <p:nvPr/>
        </p:nvPicPr>
        <p:blipFill>
          <a:blip r:embed="rId2"/>
          <a:stretch>
            <a:fillRect/>
          </a:stretch>
        </p:blipFill>
        <p:spPr>
          <a:xfrm>
            <a:off x="457200" y="1219200"/>
            <a:ext cx="8114286" cy="2504762"/>
          </a:xfrm>
          <a:prstGeom prst="rect">
            <a:avLst/>
          </a:prstGeom>
        </p:spPr>
      </p:pic>
    </p:spTree>
    <p:extLst>
      <p:ext uri="{BB962C8B-B14F-4D97-AF65-F5344CB8AC3E}">
        <p14:creationId xmlns:p14="http://schemas.microsoft.com/office/powerpoint/2010/main" val="3060898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Stanford transplant data, patients 21-30</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30</a:t>
            </a:fld>
            <a:endParaRPr lang="en-US"/>
          </a:p>
        </p:txBody>
      </p:sp>
      <p:pic>
        <p:nvPicPr>
          <p:cNvPr id="4" name="Picture 3">
            <a:extLst>
              <a:ext uri="{FF2B5EF4-FFF2-40B4-BE49-F238E27FC236}">
                <a16:creationId xmlns:a16="http://schemas.microsoft.com/office/drawing/2014/main" id="{873AD2CF-51EA-4464-B71A-88A550213221}"/>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3704329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Stanford transplant data, naive analysis</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31</a:t>
            </a:fld>
            <a:endParaRPr lang="en-US"/>
          </a:p>
        </p:txBody>
      </p:sp>
      <p:pic>
        <p:nvPicPr>
          <p:cNvPr id="6" name="Picture 5">
            <a:extLst>
              <a:ext uri="{FF2B5EF4-FFF2-40B4-BE49-F238E27FC236}">
                <a16:creationId xmlns:a16="http://schemas.microsoft.com/office/drawing/2014/main" id="{6FB0137B-2CAD-4C44-9B5F-DD897BABC5F3}"/>
              </a:ext>
            </a:extLst>
          </p:cNvPr>
          <p:cNvPicPr>
            <a:picLocks noChangeAspect="1"/>
          </p:cNvPicPr>
          <p:nvPr/>
        </p:nvPicPr>
        <p:blipFill>
          <a:blip r:embed="rId2"/>
          <a:stretch>
            <a:fillRect/>
          </a:stretch>
        </p:blipFill>
        <p:spPr>
          <a:xfrm>
            <a:off x="447993" y="1143000"/>
            <a:ext cx="8238095" cy="2095238"/>
          </a:xfrm>
          <a:prstGeom prst="rect">
            <a:avLst/>
          </a:prstGeom>
        </p:spPr>
      </p:pic>
    </p:spTree>
    <p:extLst>
      <p:ext uri="{BB962C8B-B14F-4D97-AF65-F5344CB8AC3E}">
        <p14:creationId xmlns:p14="http://schemas.microsoft.com/office/powerpoint/2010/main" val="2329064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Stanford transplant data</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id  </a:t>
            </a:r>
            <a:r>
              <a:rPr lang="en-US" sz="1800" dirty="0" err="1">
                <a:latin typeface="Courier New" panose="02070309020205020404" pitchFamily="49" charset="0"/>
                <a:cs typeface="Courier New" panose="02070309020205020404" pitchFamily="49" charset="0"/>
              </a:rPr>
              <a:t>accept.dt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tx.date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fu.date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fustat</a:t>
            </a:r>
            <a:r>
              <a:rPr lang="en-US" sz="1800" dirty="0">
                <a:latin typeface="Courier New" panose="02070309020205020404" pitchFamily="49" charset="0"/>
                <a:cs typeface="Courier New" panose="02070309020205020404" pitchFamily="49" charset="0"/>
              </a:rPr>
              <a:t> transplant</a:t>
            </a:r>
          </a:p>
          <a:p>
            <a:r>
              <a:rPr lang="en-US" sz="1800" dirty="0">
                <a:latin typeface="Courier New" panose="02070309020205020404" pitchFamily="49" charset="0"/>
                <a:cs typeface="Courier New" panose="02070309020205020404" pitchFamily="49" charset="0"/>
              </a:rPr>
              <a:t>21 1969-02-01 1969-02-08 1971-11-29      1          1</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id   time1     time2 event transplant</a:t>
            </a:r>
          </a:p>
          <a:p>
            <a:r>
              <a:rPr lang="en-US" sz="1800" dirty="0">
                <a:latin typeface="Courier New" panose="02070309020205020404" pitchFamily="49" charset="0"/>
                <a:cs typeface="Courier New" panose="02070309020205020404" pitchFamily="49" charset="0"/>
              </a:rPr>
              <a:t>21  7 days 1031 days     D          1</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id start stop event transplant</a:t>
            </a:r>
          </a:p>
          <a:p>
            <a:r>
              <a:rPr lang="en-US" sz="1800" dirty="0">
                <a:latin typeface="Courier New" panose="02070309020205020404" pitchFamily="49" charset="0"/>
                <a:cs typeface="Courier New" panose="02070309020205020404" pitchFamily="49" charset="0"/>
              </a:rPr>
              <a:t>21     0    7     0          0</a:t>
            </a:r>
          </a:p>
          <a:p>
            <a:r>
              <a:rPr lang="en-US" sz="1800" dirty="0">
                <a:latin typeface="Courier New" panose="02070309020205020404" pitchFamily="49" charset="0"/>
                <a:cs typeface="Courier New" panose="02070309020205020404" pitchFamily="49" charset="0"/>
              </a:rPr>
              <a:t>21     7 1031     1          1</a:t>
            </a:r>
          </a:p>
          <a:p>
            <a:pPr marL="342900" indent="-342900">
              <a:buAutoNum type="arabicPlain" startAt="21"/>
            </a:pPr>
            <a:endParaRPr lang="en-US" sz="18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32</a:t>
            </a:fld>
            <a:endParaRPr lang="en-US"/>
          </a:p>
        </p:txBody>
      </p:sp>
      <p:sp>
        <p:nvSpPr>
          <p:cNvPr id="6" name="Text Placeholder 5"/>
          <p:cNvSpPr>
            <a:spLocks noGrp="1"/>
          </p:cNvSpPr>
          <p:nvPr>
            <p:ph type="body" sz="quarter" idx="12"/>
          </p:nvPr>
        </p:nvSpPr>
        <p:spPr/>
        <p:txBody>
          <a:bodyPr/>
          <a:lstStyle/>
          <a:p>
            <a:r>
              <a:rPr lang="en-US" dirty="0"/>
              <a:t>Patient #21</a:t>
            </a:r>
          </a:p>
        </p:txBody>
      </p:sp>
    </p:spTree>
    <p:extLst>
      <p:ext uri="{BB962C8B-B14F-4D97-AF65-F5344CB8AC3E}">
        <p14:creationId xmlns:p14="http://schemas.microsoft.com/office/powerpoint/2010/main" val="2830790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Stanford transplant data</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id  </a:t>
            </a:r>
            <a:r>
              <a:rPr lang="en-US" sz="1800" dirty="0" err="1">
                <a:latin typeface="Courier New" panose="02070309020205020404" pitchFamily="49" charset="0"/>
                <a:cs typeface="Courier New" panose="02070309020205020404" pitchFamily="49" charset="0"/>
              </a:rPr>
              <a:t>accept.dt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tx.date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fu.date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fustat</a:t>
            </a:r>
            <a:r>
              <a:rPr lang="en-US" sz="1800" dirty="0">
                <a:latin typeface="Courier New" panose="02070309020205020404" pitchFamily="49" charset="0"/>
                <a:cs typeface="Courier New" panose="02070309020205020404" pitchFamily="49" charset="0"/>
              </a:rPr>
              <a:t> transplant</a:t>
            </a:r>
          </a:p>
          <a:p>
            <a:r>
              <a:rPr lang="en-US" sz="1800" dirty="0">
                <a:latin typeface="Courier New" panose="02070309020205020404" pitchFamily="49" charset="0"/>
                <a:cs typeface="Courier New" panose="02070309020205020404" pitchFamily="49" charset="0"/>
              </a:rPr>
              <a:t>22 1969-03-18 1969-03-29 1969-05-07      1          1</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id   time1     time2 event transplant</a:t>
            </a:r>
          </a:p>
          <a:p>
            <a:r>
              <a:rPr lang="en-US" sz="1800" dirty="0">
                <a:latin typeface="Courier New" panose="02070309020205020404" pitchFamily="49" charset="0"/>
                <a:cs typeface="Courier New" panose="02070309020205020404" pitchFamily="49" charset="0"/>
              </a:rPr>
              <a:t>22 11 days   50 days     D          1</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id start stop event transplant</a:t>
            </a:r>
          </a:p>
          <a:p>
            <a:r>
              <a:rPr lang="en-US" sz="1800" dirty="0">
                <a:latin typeface="Courier New" panose="02070309020205020404" pitchFamily="49" charset="0"/>
                <a:cs typeface="Courier New" panose="02070309020205020404" pitchFamily="49" charset="0"/>
              </a:rPr>
              <a:t>22     0   11     0          0</a:t>
            </a:r>
          </a:p>
          <a:p>
            <a:r>
              <a:rPr lang="en-US" sz="1800" dirty="0">
                <a:latin typeface="Courier New" panose="02070309020205020404" pitchFamily="49" charset="0"/>
                <a:cs typeface="Courier New" panose="02070309020205020404" pitchFamily="49" charset="0"/>
              </a:rPr>
              <a:t>22    11   50     1          1</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33</a:t>
            </a:fld>
            <a:endParaRPr lang="en-US"/>
          </a:p>
        </p:txBody>
      </p:sp>
      <p:sp>
        <p:nvSpPr>
          <p:cNvPr id="6" name="Text Placeholder 5"/>
          <p:cNvSpPr>
            <a:spLocks noGrp="1"/>
          </p:cNvSpPr>
          <p:nvPr>
            <p:ph type="body" sz="quarter" idx="12"/>
          </p:nvPr>
        </p:nvSpPr>
        <p:spPr/>
        <p:txBody>
          <a:bodyPr/>
          <a:lstStyle/>
          <a:p>
            <a:r>
              <a:rPr lang="en-US" dirty="0"/>
              <a:t>Patient #22</a:t>
            </a:r>
          </a:p>
        </p:txBody>
      </p:sp>
    </p:spTree>
    <p:extLst>
      <p:ext uri="{BB962C8B-B14F-4D97-AF65-F5344CB8AC3E}">
        <p14:creationId xmlns:p14="http://schemas.microsoft.com/office/powerpoint/2010/main" val="2452209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Stanford transplant data</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id  </a:t>
            </a:r>
            <a:r>
              <a:rPr lang="en-US" sz="1800" dirty="0" err="1">
                <a:latin typeface="Courier New" panose="02070309020205020404" pitchFamily="49" charset="0"/>
                <a:cs typeface="Courier New" panose="02070309020205020404" pitchFamily="49" charset="0"/>
              </a:rPr>
              <a:t>accept.dt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tx.date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fu.date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fustat</a:t>
            </a:r>
            <a:r>
              <a:rPr lang="en-US" sz="1800" dirty="0">
                <a:latin typeface="Courier New" panose="02070309020205020404" pitchFamily="49" charset="0"/>
                <a:cs typeface="Courier New" panose="02070309020205020404" pitchFamily="49" charset="0"/>
              </a:rPr>
              <a:t> transplant</a:t>
            </a:r>
          </a:p>
          <a:p>
            <a:r>
              <a:rPr lang="en-US" sz="1800" dirty="0">
                <a:latin typeface="Courier New" panose="02070309020205020404" pitchFamily="49" charset="0"/>
                <a:cs typeface="Courier New" panose="02070309020205020404" pitchFamily="49" charset="0"/>
              </a:rPr>
              <a:t>23 1969-04-11 1969-04-13 1971-04-13      1          1</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id   time1     time2 event transplant</a:t>
            </a:r>
          </a:p>
          <a:p>
            <a:r>
              <a:rPr lang="en-US" sz="1800" dirty="0">
                <a:latin typeface="Courier New" panose="02070309020205020404" pitchFamily="49" charset="0"/>
                <a:cs typeface="Courier New" panose="02070309020205020404" pitchFamily="49" charset="0"/>
              </a:rPr>
              <a:t>23  2 days  732 days     D          1</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id start stop event transplant</a:t>
            </a:r>
          </a:p>
          <a:p>
            <a:r>
              <a:rPr lang="en-US" sz="1800" dirty="0">
                <a:latin typeface="Courier New" panose="02070309020205020404" pitchFamily="49" charset="0"/>
                <a:cs typeface="Courier New" panose="02070309020205020404" pitchFamily="49" charset="0"/>
              </a:rPr>
              <a:t>23     0    2     0          0</a:t>
            </a:r>
          </a:p>
          <a:p>
            <a:r>
              <a:rPr lang="en-US" sz="1800" dirty="0">
                <a:latin typeface="Courier New" panose="02070309020205020404" pitchFamily="49" charset="0"/>
                <a:cs typeface="Courier New" panose="02070309020205020404" pitchFamily="49" charset="0"/>
              </a:rPr>
              <a:t>23     2  732     1          1</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34</a:t>
            </a:fld>
            <a:endParaRPr lang="en-US"/>
          </a:p>
        </p:txBody>
      </p:sp>
      <p:sp>
        <p:nvSpPr>
          <p:cNvPr id="6" name="Text Placeholder 5"/>
          <p:cNvSpPr>
            <a:spLocks noGrp="1"/>
          </p:cNvSpPr>
          <p:nvPr>
            <p:ph type="body" sz="quarter" idx="12"/>
          </p:nvPr>
        </p:nvSpPr>
        <p:spPr/>
        <p:txBody>
          <a:bodyPr/>
          <a:lstStyle/>
          <a:p>
            <a:r>
              <a:rPr lang="en-US" dirty="0"/>
              <a:t>Patient #23</a:t>
            </a:r>
          </a:p>
        </p:txBody>
      </p:sp>
    </p:spTree>
    <p:extLst>
      <p:ext uri="{BB962C8B-B14F-4D97-AF65-F5344CB8AC3E}">
        <p14:creationId xmlns:p14="http://schemas.microsoft.com/office/powerpoint/2010/main" val="1353099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Stanford transplant data</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id  </a:t>
            </a:r>
            <a:r>
              <a:rPr lang="en-US" sz="1800" dirty="0" err="1">
                <a:latin typeface="Courier New" panose="02070309020205020404" pitchFamily="49" charset="0"/>
                <a:cs typeface="Courier New" panose="02070309020205020404" pitchFamily="49" charset="0"/>
              </a:rPr>
              <a:t>accept.dt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tx.date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fu.date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fustat</a:t>
            </a:r>
            <a:r>
              <a:rPr lang="en-US" sz="1800" dirty="0">
                <a:latin typeface="Courier New" panose="02070309020205020404" pitchFamily="49" charset="0"/>
                <a:cs typeface="Courier New" panose="02070309020205020404" pitchFamily="49" charset="0"/>
              </a:rPr>
              <a:t> transplant</a:t>
            </a:r>
          </a:p>
          <a:p>
            <a:r>
              <a:rPr lang="en-US" sz="1800" dirty="0">
                <a:latin typeface="Courier New" panose="02070309020205020404" pitchFamily="49" charset="0"/>
                <a:cs typeface="Courier New" panose="02070309020205020404" pitchFamily="49" charset="0"/>
              </a:rPr>
              <a:t>24 1969-04-25 1969-07-16 1969-11-29      1          1</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id   time1     time2 event transplant</a:t>
            </a:r>
          </a:p>
          <a:p>
            <a:r>
              <a:rPr lang="en-US" sz="1800" dirty="0">
                <a:latin typeface="Courier New" panose="02070309020205020404" pitchFamily="49" charset="0"/>
                <a:cs typeface="Courier New" panose="02070309020205020404" pitchFamily="49" charset="0"/>
              </a:rPr>
              <a:t>24 82 days  218 days     D          1</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id start stop event transplant</a:t>
            </a:r>
          </a:p>
          <a:p>
            <a:r>
              <a:rPr lang="en-US" sz="1800" dirty="0">
                <a:latin typeface="Courier New" panose="02070309020205020404" pitchFamily="49" charset="0"/>
                <a:cs typeface="Courier New" panose="02070309020205020404" pitchFamily="49" charset="0"/>
              </a:rPr>
              <a:t>24     0   82     0          0</a:t>
            </a:r>
          </a:p>
          <a:p>
            <a:r>
              <a:rPr lang="en-US" sz="1800" dirty="0">
                <a:latin typeface="Courier New" panose="02070309020205020404" pitchFamily="49" charset="0"/>
                <a:cs typeface="Courier New" panose="02070309020205020404" pitchFamily="49" charset="0"/>
              </a:rPr>
              <a:t>24    82  218     1          1</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35</a:t>
            </a:fld>
            <a:endParaRPr lang="en-US"/>
          </a:p>
        </p:txBody>
      </p:sp>
      <p:sp>
        <p:nvSpPr>
          <p:cNvPr id="6" name="Text Placeholder 5"/>
          <p:cNvSpPr>
            <a:spLocks noGrp="1"/>
          </p:cNvSpPr>
          <p:nvPr>
            <p:ph type="body" sz="quarter" idx="12"/>
          </p:nvPr>
        </p:nvSpPr>
        <p:spPr/>
        <p:txBody>
          <a:bodyPr/>
          <a:lstStyle/>
          <a:p>
            <a:r>
              <a:rPr lang="en-US" dirty="0"/>
              <a:t>Patient #24</a:t>
            </a:r>
          </a:p>
        </p:txBody>
      </p:sp>
    </p:spTree>
    <p:extLst>
      <p:ext uri="{BB962C8B-B14F-4D97-AF65-F5344CB8AC3E}">
        <p14:creationId xmlns:p14="http://schemas.microsoft.com/office/powerpoint/2010/main" val="1815124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Stanford transplant data</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id  </a:t>
            </a:r>
            <a:r>
              <a:rPr lang="en-US" sz="1800" dirty="0" err="1">
                <a:latin typeface="Courier New" panose="02070309020205020404" pitchFamily="49" charset="0"/>
                <a:cs typeface="Courier New" panose="02070309020205020404" pitchFamily="49" charset="0"/>
              </a:rPr>
              <a:t>accept.dt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tx.date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fu.date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fustat</a:t>
            </a:r>
            <a:r>
              <a:rPr lang="en-US" sz="1800" dirty="0">
                <a:latin typeface="Courier New" panose="02070309020205020404" pitchFamily="49" charset="0"/>
                <a:cs typeface="Courier New" panose="02070309020205020404" pitchFamily="49" charset="0"/>
              </a:rPr>
              <a:t> transplant</a:t>
            </a:r>
          </a:p>
          <a:p>
            <a:r>
              <a:rPr lang="en-US" sz="1800" dirty="0">
                <a:latin typeface="Courier New" panose="02070309020205020404" pitchFamily="49" charset="0"/>
                <a:cs typeface="Courier New" panose="02070309020205020404" pitchFamily="49" charset="0"/>
              </a:rPr>
              <a:t>25 1969-04-28 1969-05-22 1974-04-01      0          1</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id   time1     time2 event transplant</a:t>
            </a:r>
          </a:p>
          <a:p>
            <a:r>
              <a:rPr lang="en-US" sz="1800" dirty="0">
                <a:latin typeface="Courier New" panose="02070309020205020404" pitchFamily="49" charset="0"/>
                <a:cs typeface="Courier New" panose="02070309020205020404" pitchFamily="49" charset="0"/>
              </a:rPr>
              <a:t>25 24 days 1799 days     C          1</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id start stop event transplant</a:t>
            </a:r>
          </a:p>
          <a:p>
            <a:r>
              <a:rPr lang="en-US" sz="1800" dirty="0">
                <a:latin typeface="Courier New" panose="02070309020205020404" pitchFamily="49" charset="0"/>
                <a:cs typeface="Courier New" panose="02070309020205020404" pitchFamily="49" charset="0"/>
              </a:rPr>
              <a:t>25     0   24     0          0</a:t>
            </a:r>
          </a:p>
          <a:p>
            <a:r>
              <a:rPr lang="en-US" sz="1800" dirty="0">
                <a:latin typeface="Courier New" panose="02070309020205020404" pitchFamily="49" charset="0"/>
                <a:cs typeface="Courier New" panose="02070309020205020404" pitchFamily="49" charset="0"/>
              </a:rPr>
              <a:t>25    24 1799     0          1</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36</a:t>
            </a:fld>
            <a:endParaRPr lang="en-US"/>
          </a:p>
        </p:txBody>
      </p:sp>
      <p:sp>
        <p:nvSpPr>
          <p:cNvPr id="6" name="Text Placeholder 5"/>
          <p:cNvSpPr>
            <a:spLocks noGrp="1"/>
          </p:cNvSpPr>
          <p:nvPr>
            <p:ph type="body" sz="quarter" idx="12"/>
          </p:nvPr>
        </p:nvSpPr>
        <p:spPr/>
        <p:txBody>
          <a:bodyPr/>
          <a:lstStyle/>
          <a:p>
            <a:r>
              <a:rPr lang="en-US" dirty="0"/>
              <a:t>Patient #25</a:t>
            </a:r>
          </a:p>
        </p:txBody>
      </p:sp>
    </p:spTree>
    <p:extLst>
      <p:ext uri="{BB962C8B-B14F-4D97-AF65-F5344CB8AC3E}">
        <p14:creationId xmlns:p14="http://schemas.microsoft.com/office/powerpoint/2010/main" val="22447613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Stanford transplant data</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id  </a:t>
            </a:r>
            <a:r>
              <a:rPr lang="en-US" sz="1800" dirty="0" err="1">
                <a:latin typeface="Courier New" panose="02070309020205020404" pitchFamily="49" charset="0"/>
                <a:cs typeface="Courier New" panose="02070309020205020404" pitchFamily="49" charset="0"/>
              </a:rPr>
              <a:t>accept.dt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tx.date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fu.date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fustat</a:t>
            </a:r>
            <a:r>
              <a:rPr lang="en-US" sz="1800" dirty="0">
                <a:latin typeface="Courier New" panose="02070309020205020404" pitchFamily="49" charset="0"/>
                <a:cs typeface="Courier New" panose="02070309020205020404" pitchFamily="49" charset="0"/>
              </a:rPr>
              <a:t> transplant</a:t>
            </a:r>
          </a:p>
          <a:p>
            <a:r>
              <a:rPr lang="en-US" sz="1800" dirty="0">
                <a:latin typeface="Courier New" panose="02070309020205020404" pitchFamily="49" charset="0"/>
                <a:cs typeface="Courier New" panose="02070309020205020404" pitchFamily="49" charset="0"/>
              </a:rPr>
              <a:t>26 1969-05-01       &lt;NA&gt; 1973-03-01      0          0</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id   time1     time2 event transplant</a:t>
            </a:r>
          </a:p>
          <a:p>
            <a:r>
              <a:rPr lang="en-US" sz="1800" dirty="0">
                <a:latin typeface="Courier New" panose="02070309020205020404" pitchFamily="49" charset="0"/>
                <a:cs typeface="Courier New" panose="02070309020205020404" pitchFamily="49" charset="0"/>
              </a:rPr>
              <a:t>26 NA days 1400 days     C          0</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id start stop event transplant</a:t>
            </a:r>
          </a:p>
          <a:p>
            <a:r>
              <a:rPr lang="en-US" sz="1800" dirty="0">
                <a:latin typeface="Courier New" panose="02070309020205020404" pitchFamily="49" charset="0"/>
                <a:cs typeface="Courier New" panose="02070309020205020404" pitchFamily="49" charset="0"/>
              </a:rPr>
              <a:t>26     0 1400     0          0</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37</a:t>
            </a:fld>
            <a:endParaRPr lang="en-US"/>
          </a:p>
        </p:txBody>
      </p:sp>
      <p:sp>
        <p:nvSpPr>
          <p:cNvPr id="6" name="Text Placeholder 5"/>
          <p:cNvSpPr>
            <a:spLocks noGrp="1"/>
          </p:cNvSpPr>
          <p:nvPr>
            <p:ph type="body" sz="quarter" idx="12"/>
          </p:nvPr>
        </p:nvSpPr>
        <p:spPr/>
        <p:txBody>
          <a:bodyPr/>
          <a:lstStyle/>
          <a:p>
            <a:r>
              <a:rPr lang="en-US" dirty="0"/>
              <a:t>Patient #26</a:t>
            </a:r>
          </a:p>
        </p:txBody>
      </p:sp>
    </p:spTree>
    <p:extLst>
      <p:ext uri="{BB962C8B-B14F-4D97-AF65-F5344CB8AC3E}">
        <p14:creationId xmlns:p14="http://schemas.microsoft.com/office/powerpoint/2010/main" val="1855604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Stanford transplant data</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id  </a:t>
            </a:r>
            <a:r>
              <a:rPr lang="en-US" sz="1800" dirty="0" err="1">
                <a:latin typeface="Courier New" panose="02070309020205020404" pitchFamily="49" charset="0"/>
                <a:cs typeface="Courier New" panose="02070309020205020404" pitchFamily="49" charset="0"/>
              </a:rPr>
              <a:t>accept.dt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tx.date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fu.date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fustat</a:t>
            </a:r>
            <a:r>
              <a:rPr lang="en-US" sz="1800" dirty="0">
                <a:latin typeface="Courier New" panose="02070309020205020404" pitchFamily="49" charset="0"/>
                <a:cs typeface="Courier New" panose="02070309020205020404" pitchFamily="49" charset="0"/>
              </a:rPr>
              <a:t> transplant</a:t>
            </a:r>
          </a:p>
          <a:p>
            <a:r>
              <a:rPr lang="en-US" sz="1800" dirty="0">
                <a:latin typeface="Courier New" panose="02070309020205020404" pitchFamily="49" charset="0"/>
                <a:cs typeface="Courier New" panose="02070309020205020404" pitchFamily="49" charset="0"/>
              </a:rPr>
              <a:t>27 1969-05-04       &lt;NA&gt; 1970-01-21      1          0</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id   time1     time2 event transplant</a:t>
            </a:r>
          </a:p>
          <a:p>
            <a:r>
              <a:rPr lang="en-US" sz="1800" dirty="0">
                <a:latin typeface="Courier New" panose="02070309020205020404" pitchFamily="49" charset="0"/>
                <a:cs typeface="Courier New" panose="02070309020205020404" pitchFamily="49" charset="0"/>
              </a:rPr>
              <a:t>27 NA days  262 days     D          0</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id start stop event transplant</a:t>
            </a:r>
          </a:p>
          <a:p>
            <a:r>
              <a:rPr lang="en-US" sz="1800" dirty="0">
                <a:latin typeface="Courier New" panose="02070309020205020404" pitchFamily="49" charset="0"/>
                <a:cs typeface="Courier New" panose="02070309020205020404" pitchFamily="49" charset="0"/>
              </a:rPr>
              <a:t>27     0  262     1          0</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38</a:t>
            </a:fld>
            <a:endParaRPr lang="en-US"/>
          </a:p>
        </p:txBody>
      </p:sp>
      <p:sp>
        <p:nvSpPr>
          <p:cNvPr id="6" name="Text Placeholder 5"/>
          <p:cNvSpPr>
            <a:spLocks noGrp="1"/>
          </p:cNvSpPr>
          <p:nvPr>
            <p:ph type="body" sz="quarter" idx="12"/>
          </p:nvPr>
        </p:nvSpPr>
        <p:spPr/>
        <p:txBody>
          <a:bodyPr/>
          <a:lstStyle/>
          <a:p>
            <a:r>
              <a:rPr lang="en-US" dirty="0"/>
              <a:t>Patient #27</a:t>
            </a:r>
          </a:p>
        </p:txBody>
      </p:sp>
    </p:spTree>
    <p:extLst>
      <p:ext uri="{BB962C8B-B14F-4D97-AF65-F5344CB8AC3E}">
        <p14:creationId xmlns:p14="http://schemas.microsoft.com/office/powerpoint/2010/main" val="11341187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Stanford transplant data</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id  </a:t>
            </a:r>
            <a:r>
              <a:rPr lang="en-US" sz="1800" dirty="0" err="1">
                <a:latin typeface="Courier New" panose="02070309020205020404" pitchFamily="49" charset="0"/>
                <a:cs typeface="Courier New" panose="02070309020205020404" pitchFamily="49" charset="0"/>
              </a:rPr>
              <a:t>accept.dt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tx.date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fu.date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fustat</a:t>
            </a:r>
            <a:r>
              <a:rPr lang="en-US" sz="1800" dirty="0">
                <a:latin typeface="Courier New" panose="02070309020205020404" pitchFamily="49" charset="0"/>
                <a:cs typeface="Courier New" panose="02070309020205020404" pitchFamily="49" charset="0"/>
              </a:rPr>
              <a:t> transplant</a:t>
            </a:r>
          </a:p>
          <a:p>
            <a:r>
              <a:rPr lang="en-US" sz="1800" dirty="0">
                <a:latin typeface="Courier New" panose="02070309020205020404" pitchFamily="49" charset="0"/>
                <a:cs typeface="Courier New" panose="02070309020205020404" pitchFamily="49" charset="0"/>
              </a:rPr>
              <a:t>28 1969-06-07 1969-08-16 1969-08-17      1          1</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id   time1     time2 event transplant</a:t>
            </a:r>
          </a:p>
          <a:p>
            <a:r>
              <a:rPr lang="en-US" sz="1800" dirty="0">
                <a:latin typeface="Courier New" panose="02070309020205020404" pitchFamily="49" charset="0"/>
                <a:cs typeface="Courier New" panose="02070309020205020404" pitchFamily="49" charset="0"/>
              </a:rPr>
              <a:t>28 70 days   71 days     D          1</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id start stop event transplant</a:t>
            </a:r>
          </a:p>
          <a:p>
            <a:r>
              <a:rPr lang="en-US" sz="1800" dirty="0">
                <a:latin typeface="Courier New" panose="02070309020205020404" pitchFamily="49" charset="0"/>
                <a:cs typeface="Courier New" panose="02070309020205020404" pitchFamily="49" charset="0"/>
              </a:rPr>
              <a:t>28     0   70     0          0</a:t>
            </a:r>
          </a:p>
          <a:p>
            <a:r>
              <a:rPr lang="en-US" sz="1800" dirty="0">
                <a:latin typeface="Courier New" panose="02070309020205020404" pitchFamily="49" charset="0"/>
                <a:cs typeface="Courier New" panose="02070309020205020404" pitchFamily="49" charset="0"/>
              </a:rPr>
              <a:t>28    70   71     1          1</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39</a:t>
            </a:fld>
            <a:endParaRPr lang="en-US"/>
          </a:p>
        </p:txBody>
      </p:sp>
      <p:sp>
        <p:nvSpPr>
          <p:cNvPr id="6" name="Text Placeholder 5"/>
          <p:cNvSpPr>
            <a:spLocks noGrp="1"/>
          </p:cNvSpPr>
          <p:nvPr>
            <p:ph type="body" sz="quarter" idx="12"/>
          </p:nvPr>
        </p:nvSpPr>
        <p:spPr/>
        <p:txBody>
          <a:bodyPr/>
          <a:lstStyle/>
          <a:p>
            <a:r>
              <a:rPr lang="en-US" dirty="0"/>
              <a:t>Patient #28</a:t>
            </a:r>
          </a:p>
        </p:txBody>
      </p:sp>
    </p:spTree>
    <p:extLst>
      <p:ext uri="{BB962C8B-B14F-4D97-AF65-F5344CB8AC3E}">
        <p14:creationId xmlns:p14="http://schemas.microsoft.com/office/powerpoint/2010/main" val="1099184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the proportional hazards assumption</a:t>
            </a:r>
          </a:p>
        </p:txBody>
      </p:sp>
      <p:sp>
        <p:nvSpPr>
          <p:cNvPr id="3" name="Text Placeholder 2"/>
          <p:cNvSpPr>
            <a:spLocks noGrp="1"/>
          </p:cNvSpPr>
          <p:nvPr>
            <p:ph type="body" idx="1"/>
          </p:nvPr>
        </p:nvSpPr>
        <p:spPr/>
        <p:txBody>
          <a:bodyPr/>
          <a:lstStyle/>
          <a:p>
            <a:pPr marL="342900" indent="-342900">
              <a:buFont typeface="+mj-lt"/>
              <a:buAutoNum type="arabicPeriod"/>
            </a:pPr>
            <a:r>
              <a:rPr lang="en-US" sz="1800" dirty="0"/>
              <a:t>Patterns in Kaplan-Meier curves</a:t>
            </a:r>
          </a:p>
          <a:p>
            <a:pPr marL="342900" indent="-342900">
              <a:buFont typeface="+mj-lt"/>
              <a:buAutoNum type="arabicPeriod"/>
            </a:pPr>
            <a:r>
              <a:rPr lang="en-US" sz="1800" dirty="0"/>
              <a:t>Complementary log-log plot</a:t>
            </a:r>
          </a:p>
          <a:p>
            <a:pPr marL="342900" indent="-342900">
              <a:buFont typeface="+mj-lt"/>
              <a:buAutoNum type="arabicPeriod"/>
            </a:pPr>
            <a:r>
              <a:rPr lang="en-US" sz="1800" dirty="0"/>
              <a:t>Schoenfeld Residuals</a:t>
            </a:r>
          </a:p>
          <a:p>
            <a:pPr marL="342900" indent="-342900">
              <a:buFont typeface="+mj-lt"/>
              <a:buAutoNum type="arabicPeriod"/>
            </a:pPr>
            <a:r>
              <a:rPr lang="en-US" sz="1800" dirty="0"/>
              <a:t>Fit time varying covariates</a:t>
            </a:r>
          </a:p>
          <a:p>
            <a:pPr marL="342900" indent="-342900">
              <a:buFont typeface="+mj-lt"/>
              <a:buAutoNum type="arabicPeriod"/>
            </a:pPr>
            <a:endParaRPr lang="en-US" sz="1800" dirty="0"/>
          </a:p>
          <a:p>
            <a:r>
              <a:rPr lang="en-US" sz="1800" dirty="0"/>
              <a:t>Save this for another day</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a:t>
            </a:fld>
            <a:endParaRPr lang="en-US"/>
          </a:p>
        </p:txBody>
      </p:sp>
      <p:sp>
        <p:nvSpPr>
          <p:cNvPr id="6" name="Text Placeholder 5"/>
          <p:cNvSpPr>
            <a:spLocks noGrp="1"/>
          </p:cNvSpPr>
          <p:nvPr>
            <p:ph type="body" sz="quarter" idx="12"/>
          </p:nvPr>
        </p:nvSpPr>
        <p:spPr/>
        <p:txBody>
          <a:bodyPr/>
          <a:lstStyle/>
          <a:p>
            <a:r>
              <a:rPr lang="en-US" dirty="0"/>
              <a:t>Several approaches</a:t>
            </a:r>
          </a:p>
        </p:txBody>
      </p:sp>
    </p:spTree>
    <p:extLst>
      <p:ext uri="{BB962C8B-B14F-4D97-AF65-F5344CB8AC3E}">
        <p14:creationId xmlns:p14="http://schemas.microsoft.com/office/powerpoint/2010/main" val="2692073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Stanford transplant data</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id  </a:t>
            </a:r>
            <a:r>
              <a:rPr lang="en-US" sz="1800" dirty="0" err="1">
                <a:latin typeface="Courier New" panose="02070309020205020404" pitchFamily="49" charset="0"/>
                <a:cs typeface="Courier New" panose="02070309020205020404" pitchFamily="49" charset="0"/>
              </a:rPr>
              <a:t>accept.dt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tx.date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fu.date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fustat</a:t>
            </a:r>
            <a:r>
              <a:rPr lang="en-US" sz="1800" dirty="0">
                <a:latin typeface="Courier New" panose="02070309020205020404" pitchFamily="49" charset="0"/>
                <a:cs typeface="Courier New" panose="02070309020205020404" pitchFamily="49" charset="0"/>
              </a:rPr>
              <a:t> transplant</a:t>
            </a:r>
          </a:p>
          <a:p>
            <a:r>
              <a:rPr lang="en-US" sz="1800" dirty="0">
                <a:latin typeface="Courier New" panose="02070309020205020404" pitchFamily="49" charset="0"/>
                <a:cs typeface="Courier New" panose="02070309020205020404" pitchFamily="49" charset="0"/>
              </a:rPr>
              <a:t>29 1969-07-14       &lt;NA&gt; 1969-08-17      1          0</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id   time1     time2 event transplant</a:t>
            </a:r>
          </a:p>
          <a:p>
            <a:r>
              <a:rPr lang="en-US" sz="1800" dirty="0">
                <a:latin typeface="Courier New" panose="02070309020205020404" pitchFamily="49" charset="0"/>
                <a:cs typeface="Courier New" panose="02070309020205020404" pitchFamily="49" charset="0"/>
              </a:rPr>
              <a:t>29 NA days   34 days     D          0</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id start stop event transplant</a:t>
            </a:r>
          </a:p>
          <a:p>
            <a:r>
              <a:rPr lang="en-US" sz="1800" dirty="0">
                <a:latin typeface="Courier New" panose="02070309020205020404" pitchFamily="49" charset="0"/>
                <a:cs typeface="Courier New" panose="02070309020205020404" pitchFamily="49" charset="0"/>
              </a:rPr>
              <a:t>29     0   34     1          0</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40</a:t>
            </a:fld>
            <a:endParaRPr lang="en-US"/>
          </a:p>
        </p:txBody>
      </p:sp>
      <p:sp>
        <p:nvSpPr>
          <p:cNvPr id="6" name="Text Placeholder 5"/>
          <p:cNvSpPr>
            <a:spLocks noGrp="1"/>
          </p:cNvSpPr>
          <p:nvPr>
            <p:ph type="body" sz="quarter" idx="12"/>
          </p:nvPr>
        </p:nvSpPr>
        <p:spPr/>
        <p:txBody>
          <a:bodyPr/>
          <a:lstStyle/>
          <a:p>
            <a:r>
              <a:rPr lang="en-US" dirty="0"/>
              <a:t>Patient #29</a:t>
            </a:r>
          </a:p>
        </p:txBody>
      </p:sp>
    </p:spTree>
    <p:extLst>
      <p:ext uri="{BB962C8B-B14F-4D97-AF65-F5344CB8AC3E}">
        <p14:creationId xmlns:p14="http://schemas.microsoft.com/office/powerpoint/2010/main" val="2485784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Stanford transplant data</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id  </a:t>
            </a:r>
            <a:r>
              <a:rPr lang="en-US" sz="1800" dirty="0" err="1">
                <a:latin typeface="Courier New" panose="02070309020205020404" pitchFamily="49" charset="0"/>
                <a:cs typeface="Courier New" panose="02070309020205020404" pitchFamily="49" charset="0"/>
              </a:rPr>
              <a:t>accept.dt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tx.date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fu.date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fustat</a:t>
            </a:r>
            <a:r>
              <a:rPr lang="en-US" sz="1800" dirty="0">
                <a:latin typeface="Courier New" panose="02070309020205020404" pitchFamily="49" charset="0"/>
                <a:cs typeface="Courier New" panose="02070309020205020404" pitchFamily="49" charset="0"/>
              </a:rPr>
              <a:t> transplant</a:t>
            </a:r>
          </a:p>
          <a:p>
            <a:r>
              <a:rPr lang="en-US" sz="1800" dirty="0">
                <a:latin typeface="Courier New" panose="02070309020205020404" pitchFamily="49" charset="0"/>
                <a:cs typeface="Courier New" panose="02070309020205020404" pitchFamily="49" charset="0"/>
              </a:rPr>
              <a:t>30 1969-08-19 1969-09-03 1971-12-18      1          1</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id   time1     time2 event transplant</a:t>
            </a:r>
          </a:p>
          <a:p>
            <a:r>
              <a:rPr lang="en-US" sz="1800" dirty="0">
                <a:latin typeface="Courier New" panose="02070309020205020404" pitchFamily="49" charset="0"/>
                <a:cs typeface="Courier New" panose="02070309020205020404" pitchFamily="49" charset="0"/>
              </a:rPr>
              <a:t>30 15 days  851 days     D          1</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id start stop event transplant</a:t>
            </a:r>
          </a:p>
          <a:p>
            <a:r>
              <a:rPr lang="en-US" sz="1800" dirty="0">
                <a:latin typeface="Courier New" panose="02070309020205020404" pitchFamily="49" charset="0"/>
                <a:cs typeface="Courier New" panose="02070309020205020404" pitchFamily="49" charset="0"/>
              </a:rPr>
              <a:t>30     0   15     0          0</a:t>
            </a:r>
          </a:p>
          <a:p>
            <a:r>
              <a:rPr lang="en-US" sz="1800" dirty="0">
                <a:latin typeface="Courier New" panose="02070309020205020404" pitchFamily="49" charset="0"/>
                <a:cs typeface="Courier New" panose="02070309020205020404" pitchFamily="49" charset="0"/>
              </a:rPr>
              <a:t>30    15  851     1          1</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41</a:t>
            </a:fld>
            <a:endParaRPr lang="en-US"/>
          </a:p>
        </p:txBody>
      </p:sp>
      <p:sp>
        <p:nvSpPr>
          <p:cNvPr id="6" name="Text Placeholder 5"/>
          <p:cNvSpPr>
            <a:spLocks noGrp="1"/>
          </p:cNvSpPr>
          <p:nvPr>
            <p:ph type="body" sz="quarter" idx="12"/>
          </p:nvPr>
        </p:nvSpPr>
        <p:spPr/>
        <p:txBody>
          <a:bodyPr/>
          <a:lstStyle/>
          <a:p>
            <a:r>
              <a:rPr lang="en-US" dirty="0"/>
              <a:t>Patient #30</a:t>
            </a:r>
          </a:p>
        </p:txBody>
      </p:sp>
    </p:spTree>
    <p:extLst>
      <p:ext uri="{BB962C8B-B14F-4D97-AF65-F5344CB8AC3E}">
        <p14:creationId xmlns:p14="http://schemas.microsoft.com/office/powerpoint/2010/main" val="4619253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Stanford transplant data, time-varying model</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42</a:t>
            </a:fld>
            <a:endParaRPr lang="en-US"/>
          </a:p>
        </p:txBody>
      </p:sp>
      <p:pic>
        <p:nvPicPr>
          <p:cNvPr id="3" name="Picture 2">
            <a:extLst>
              <a:ext uri="{FF2B5EF4-FFF2-40B4-BE49-F238E27FC236}">
                <a16:creationId xmlns:a16="http://schemas.microsoft.com/office/drawing/2014/main" id="{23E150EA-D399-4620-B8ED-FA79690F2C06}"/>
              </a:ext>
            </a:extLst>
          </p:cNvPr>
          <p:cNvPicPr>
            <a:picLocks noChangeAspect="1"/>
          </p:cNvPicPr>
          <p:nvPr/>
        </p:nvPicPr>
        <p:blipFill>
          <a:blip r:embed="rId2"/>
          <a:stretch>
            <a:fillRect/>
          </a:stretch>
        </p:blipFill>
        <p:spPr>
          <a:xfrm>
            <a:off x="426362" y="1219200"/>
            <a:ext cx="8247619" cy="2095238"/>
          </a:xfrm>
          <a:prstGeom prst="rect">
            <a:avLst/>
          </a:prstGeom>
        </p:spPr>
      </p:pic>
    </p:spTree>
    <p:extLst>
      <p:ext uri="{BB962C8B-B14F-4D97-AF65-F5344CB8AC3E}">
        <p14:creationId xmlns:p14="http://schemas.microsoft.com/office/powerpoint/2010/main" val="25661882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p:txBody>
          <a:bodyPr/>
          <a:lstStyle/>
          <a:p>
            <a:pPr marL="457200" indent="-457200">
              <a:buFont typeface="+mj-lt"/>
              <a:buAutoNum type="arabicPeriod"/>
            </a:pPr>
            <a:r>
              <a:rPr lang="en-US" dirty="0">
                <a:latin typeface="+mj-lt"/>
                <a:cs typeface="Courier New" panose="02070309020205020404" pitchFamily="49" charset="0"/>
              </a:rPr>
              <a:t>The</a:t>
            </a:r>
            <a:endParaRPr lang="en-US" dirty="0">
              <a:latin typeface="+mj-lt"/>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43</a:t>
            </a:fld>
            <a:endParaRPr lang="en-US"/>
          </a:p>
        </p:txBody>
      </p:sp>
      <p:sp>
        <p:nvSpPr>
          <p:cNvPr id="6" name="Text Placeholder 5"/>
          <p:cNvSpPr>
            <a:spLocks noGrp="1"/>
          </p:cNvSpPr>
          <p:nvPr>
            <p:ph type="body" sz="quarter" idx="12"/>
          </p:nvPr>
        </p:nvSpPr>
        <p:spPr/>
        <p:txBody>
          <a:bodyPr/>
          <a:lstStyle/>
          <a:p>
            <a:r>
              <a:rPr lang="en-US" dirty="0"/>
              <a:t>What have you learned today?</a:t>
            </a:r>
          </a:p>
        </p:txBody>
      </p:sp>
    </p:spTree>
    <p:extLst>
      <p:ext uri="{BB962C8B-B14F-4D97-AF65-F5344CB8AC3E}">
        <p14:creationId xmlns:p14="http://schemas.microsoft.com/office/powerpoint/2010/main" val="1691035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in the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a:t>
            </a:fld>
            <a:endParaRPr lang="en-US"/>
          </a:p>
        </p:txBody>
      </p:sp>
      <p:pic>
        <p:nvPicPr>
          <p:cNvPr id="14" name="Picture 13">
            <a:extLst>
              <a:ext uri="{FF2B5EF4-FFF2-40B4-BE49-F238E27FC236}">
                <a16:creationId xmlns:a16="http://schemas.microsoft.com/office/drawing/2014/main" id="{8900260F-BADE-4445-BF83-73A0008195CB}"/>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590533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in the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a:t>
            </a:fld>
            <a:endParaRPr lang="en-US"/>
          </a:p>
        </p:txBody>
      </p:sp>
      <p:pic>
        <p:nvPicPr>
          <p:cNvPr id="3" name="Picture 2">
            <a:extLst>
              <a:ext uri="{FF2B5EF4-FFF2-40B4-BE49-F238E27FC236}">
                <a16:creationId xmlns:a16="http://schemas.microsoft.com/office/drawing/2014/main" id="{80B73433-E03B-4B1C-976E-B3623A32F2F9}"/>
              </a:ext>
            </a:extLst>
          </p:cNvPr>
          <p:cNvPicPr>
            <a:picLocks noChangeAspect="1"/>
          </p:cNvPicPr>
          <p:nvPr/>
        </p:nvPicPr>
        <p:blipFill>
          <a:blip r:embed="rId2"/>
          <a:stretch>
            <a:fillRect/>
          </a:stretch>
        </p:blipFill>
        <p:spPr>
          <a:xfrm>
            <a:off x="457200" y="1330611"/>
            <a:ext cx="8228571" cy="4571429"/>
          </a:xfrm>
          <a:prstGeom prst="rect">
            <a:avLst/>
          </a:prstGeom>
        </p:spPr>
      </p:pic>
    </p:spTree>
    <p:extLst>
      <p:ext uri="{BB962C8B-B14F-4D97-AF65-F5344CB8AC3E}">
        <p14:creationId xmlns:p14="http://schemas.microsoft.com/office/powerpoint/2010/main" val="2120279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in the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a:t>
            </a:fld>
            <a:endParaRPr lang="en-US"/>
          </a:p>
        </p:txBody>
      </p:sp>
      <p:pic>
        <p:nvPicPr>
          <p:cNvPr id="6" name="Picture 5">
            <a:extLst>
              <a:ext uri="{FF2B5EF4-FFF2-40B4-BE49-F238E27FC236}">
                <a16:creationId xmlns:a16="http://schemas.microsoft.com/office/drawing/2014/main" id="{DDC63C5B-AF76-4E9B-8566-B8EB46C9C94B}"/>
              </a:ext>
            </a:extLst>
          </p:cNvPr>
          <p:cNvPicPr>
            <a:picLocks noChangeAspect="1"/>
          </p:cNvPicPr>
          <p:nvPr/>
        </p:nvPicPr>
        <p:blipFill>
          <a:blip r:embed="rId2"/>
          <a:stretch>
            <a:fillRect/>
          </a:stretch>
        </p:blipFill>
        <p:spPr>
          <a:xfrm>
            <a:off x="466165" y="1330611"/>
            <a:ext cx="8228571" cy="4571429"/>
          </a:xfrm>
          <a:prstGeom prst="rect">
            <a:avLst/>
          </a:prstGeom>
        </p:spPr>
      </p:pic>
    </p:spTree>
    <p:extLst>
      <p:ext uri="{BB962C8B-B14F-4D97-AF65-F5344CB8AC3E}">
        <p14:creationId xmlns:p14="http://schemas.microsoft.com/office/powerpoint/2010/main" val="725762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heroin clinic discharge times</a:t>
            </a:r>
          </a:p>
        </p:txBody>
      </p:sp>
      <p:pic>
        <p:nvPicPr>
          <p:cNvPr id="7" name="Picture 6">
            <a:extLst>
              <a:ext uri="{FF2B5EF4-FFF2-40B4-BE49-F238E27FC236}">
                <a16:creationId xmlns:a16="http://schemas.microsoft.com/office/drawing/2014/main" id="{E04D9315-51A5-4568-9062-E2208DB9D4C6}"/>
              </a:ext>
            </a:extLst>
          </p:cNvPr>
          <p:cNvPicPr>
            <a:picLocks noChangeAspect="1"/>
          </p:cNvPicPr>
          <p:nvPr/>
        </p:nvPicPr>
        <p:blipFill>
          <a:blip r:embed="rId2"/>
          <a:stretch>
            <a:fillRect/>
          </a:stretch>
        </p:blipFill>
        <p:spPr>
          <a:xfrm>
            <a:off x="457200" y="1286143"/>
            <a:ext cx="7819048" cy="4285714"/>
          </a:xfrm>
          <a:prstGeom prst="rect">
            <a:avLst/>
          </a:prstGeom>
        </p:spPr>
      </p:pic>
      <p:sp>
        <p:nvSpPr>
          <p:cNvPr id="4" name="Footer Placeholder 3"/>
          <p:cNvSpPr>
            <a:spLocks noGrp="1"/>
          </p:cNvSpPr>
          <p:nvPr>
            <p:ph type="ftr" sz="quarter" idx="10"/>
          </p:nvPr>
        </p:nvSpPr>
        <p:spPr/>
        <p:txBody>
          <a:bodyPr/>
          <a:lstStyle/>
          <a:p>
            <a:pPr>
              <a:defRPr/>
            </a:pPr>
            <a:r>
              <a:rPr lang="en-US" altLang="en-US" dirty="0"/>
              <a:t>Available at http://www.statsci.org/data/oz/heroin.html</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a:t>
            </a:fld>
            <a:endParaRPr lang="en-US"/>
          </a:p>
        </p:txBody>
      </p:sp>
    </p:spTree>
    <p:extLst>
      <p:ext uri="{BB962C8B-B14F-4D97-AF65-F5344CB8AC3E}">
        <p14:creationId xmlns:p14="http://schemas.microsoft.com/office/powerpoint/2010/main" val="219183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heroin data set.</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9</a:t>
            </a:fld>
            <a:endParaRPr lang="en-US"/>
          </a:p>
        </p:txBody>
      </p:sp>
      <p:pic>
        <p:nvPicPr>
          <p:cNvPr id="3" name="Picture 2">
            <a:extLst>
              <a:ext uri="{FF2B5EF4-FFF2-40B4-BE49-F238E27FC236}">
                <a16:creationId xmlns:a16="http://schemas.microsoft.com/office/drawing/2014/main" id="{58BC9812-AB24-4942-ACD3-F219913F8C77}"/>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468895222"/>
      </p:ext>
    </p:extLst>
  </p:cSld>
  <p:clrMapOvr>
    <a:masterClrMapping/>
  </p:clrMapOvr>
</p:sld>
</file>

<file path=ppt/theme/theme1.xml><?xml version="1.0" encoding="utf-8"?>
<a:theme xmlns:a="http://schemas.openxmlformats.org/drawingml/2006/main" name="4_Default Design">
  <a:themeElements>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fontScheme name="4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themeOverride>
</file>

<file path=docProps/app.xml><?xml version="1.0" encoding="utf-8"?>
<Properties xmlns="http://schemas.openxmlformats.org/officeDocument/2006/extended-properties" xmlns:vt="http://schemas.openxmlformats.org/officeDocument/2006/docPropsVTypes">
  <Template/>
  <TotalTime>35523</TotalTime>
  <Words>1264</Words>
  <Application>Microsoft Office PowerPoint</Application>
  <PresentationFormat>On-screen Show (4:3)</PresentationFormat>
  <Paragraphs>297</Paragraphs>
  <Slides>43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Courier New</vt:lpstr>
      <vt:lpstr>4_Default Design</vt:lpstr>
      <vt:lpstr>  Frailty models</vt:lpstr>
      <vt:lpstr>Abstract</vt:lpstr>
      <vt:lpstr>Interval censored data</vt:lpstr>
      <vt:lpstr>Testing the proportional hazards assumption</vt:lpstr>
      <vt:lpstr>Patterns in the Kaplan-Meier curves</vt:lpstr>
      <vt:lpstr>Patterns in the Kaplan-Meier curves</vt:lpstr>
      <vt:lpstr>Patterns in the Kaplan-Meier curves</vt:lpstr>
      <vt:lpstr>Example: heroin clinic discharge times</vt:lpstr>
      <vt:lpstr>Example: heroin data set.</vt:lpstr>
      <vt:lpstr>Example: heroin data set.</vt:lpstr>
      <vt:lpstr>Example: heroin data set.</vt:lpstr>
      <vt:lpstr>Complementary log-log</vt:lpstr>
      <vt:lpstr>Complementary log-log</vt:lpstr>
      <vt:lpstr>Complementary log-log</vt:lpstr>
      <vt:lpstr>Complementary log-log</vt:lpstr>
      <vt:lpstr>Review of likelihood</vt:lpstr>
      <vt:lpstr>Review of likelihood</vt:lpstr>
      <vt:lpstr>Schoenfeld residuals</vt:lpstr>
      <vt:lpstr>Schoenfeld residuals</vt:lpstr>
      <vt:lpstr>Schoenfeld residuals</vt:lpstr>
      <vt:lpstr>Schoenfeld residuals</vt:lpstr>
      <vt:lpstr>Schoenfeld residuals</vt:lpstr>
      <vt:lpstr>Schoenfeld residuals</vt:lpstr>
      <vt:lpstr>Stratified models</vt:lpstr>
      <vt:lpstr>Stratified models</vt:lpstr>
      <vt:lpstr>Clinic 1 survivals: solid line is prison_record=no</vt:lpstr>
      <vt:lpstr>Clinic 2 survivals: solid line is prison_record=no</vt:lpstr>
      <vt:lpstr>Stanford transplant data</vt:lpstr>
      <vt:lpstr>Stanford transplant data</vt:lpstr>
      <vt:lpstr>Stanford transplant data, patients 21-30</vt:lpstr>
      <vt:lpstr>Stanford transplant data, naive analysis</vt:lpstr>
      <vt:lpstr>Stanford transplant data</vt:lpstr>
      <vt:lpstr>Stanford transplant data</vt:lpstr>
      <vt:lpstr>Stanford transplant data</vt:lpstr>
      <vt:lpstr>Stanford transplant data</vt:lpstr>
      <vt:lpstr>Stanford transplant data</vt:lpstr>
      <vt:lpstr>Stanford transplant data</vt:lpstr>
      <vt:lpstr>Stanford transplant data</vt:lpstr>
      <vt:lpstr>Stanford transplant data</vt:lpstr>
      <vt:lpstr>Stanford transplant data</vt:lpstr>
      <vt:lpstr>Stanford transplant data</vt:lpstr>
      <vt:lpstr>Stanford transplant data, time-varying model</vt:lpstr>
      <vt:lpstr>Conclusion</vt:lpstr>
    </vt:vector>
  </TitlesOfParts>
  <Company>The Analysis Factor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Repeated Measures Data</dc:title>
  <dc:creator>Karen Grace-Martin</dc:creator>
  <cp:lastModifiedBy>Stephen Simon</cp:lastModifiedBy>
  <cp:revision>402</cp:revision>
  <dcterms:created xsi:type="dcterms:W3CDTF">2011-03-02T17:54:20Z</dcterms:created>
  <dcterms:modified xsi:type="dcterms:W3CDTF">2018-06-09T23:24:18Z</dcterms:modified>
</cp:coreProperties>
</file>