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385" r:id="rId4"/>
    <p:sldId id="389" r:id="rId5"/>
    <p:sldId id="386" r:id="rId6"/>
    <p:sldId id="387" r:id="rId7"/>
    <p:sldId id="388" r:id="rId8"/>
    <p:sldId id="410" r:id="rId9"/>
    <p:sldId id="405" r:id="rId10"/>
    <p:sldId id="406" r:id="rId11"/>
    <p:sldId id="407" r:id="rId12"/>
    <p:sldId id="390" r:id="rId13"/>
    <p:sldId id="391" r:id="rId14"/>
    <p:sldId id="408" r:id="rId15"/>
    <p:sldId id="409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11" r:id="rId29"/>
    <p:sldId id="412" r:id="rId30"/>
    <p:sldId id="423" r:id="rId31"/>
    <p:sldId id="424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5" r:id="rId43"/>
    <p:sldId id="342" r:id="rId4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21" autoAdjust="0"/>
    <p:restoredTop sz="93954" autoAdjust="0"/>
  </p:normalViewPr>
  <p:slideViewPr>
    <p:cSldViewPr>
      <p:cViewPr varScale="1">
        <p:scale>
          <a:sx n="112" d="100"/>
          <a:sy n="112" d="100"/>
        </p:scale>
        <p:origin x="11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Time varying covariates in a Cox model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E852E-31B8-4D4A-8924-7D97B233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51F00-843A-47D5-A7E8-9A3402A8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872F0-C6DA-40FD-8527-416FFF07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19200"/>
            <a:ext cx="8096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9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5BD5B-4A1D-4EA4-A30D-E4B7732E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5E56-A2A9-4973-BBC3-87E8E3C7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8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A1798-3B00-4514-8FDB-641736AA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39BE1-45AB-454F-8252-1DDB697F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420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862B1-C74B-4A43-94A5-FAB6CD08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295400"/>
            <a:ext cx="785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3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80A8D-0EC4-476B-96EA-BC5AD88A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25550"/>
            <a:ext cx="7896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Normally, the Schoenfeld residuals are standardized.</a:t>
            </a:r>
          </a:p>
          <a:p>
            <a:endParaRPr lang="en-US" dirty="0"/>
          </a:p>
          <a:p>
            <a:r>
              <a:rPr lang="en-US" dirty="0"/>
              <a:t>A time trend is evidence of a violation of the proportional hazards assumption.</a:t>
            </a:r>
          </a:p>
          <a:p>
            <a:endParaRPr lang="en-US" dirty="0"/>
          </a:p>
          <a:p>
            <a:r>
              <a:rPr lang="en-US" dirty="0"/>
              <a:t>Consider this as evidence of an interaction between time and your independent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20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varying covariates allow you to account for non-proportional hazards and can model settings where patients switch from one therapy to another. You will code data for time-varying covariates, fit time-varying models, and interpret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6.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Regions of time where residuals are negative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large.</a:t>
            </a:r>
          </a:p>
          <a:p>
            <a:r>
              <a:rPr lang="en-US" dirty="0"/>
              <a:t>Regions of time where residuals are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small.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0964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D0EB6-FE4C-466B-B65A-ABFD2F40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9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FBCB4-8CC3-4E29-A874-BE892F73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8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A2FEE-8556-4DB8-A241-DB86CA5C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Stratification creates a separate baseline hazard for each level of your strata.</a:t>
            </a:r>
          </a:p>
          <a:p>
            <a:endParaRPr lang="en-US" dirty="0"/>
          </a:p>
          <a:p>
            <a:r>
              <a:rPr lang="en-US" dirty="0"/>
              <a:t>Only helpful when the time-varying covariate is a nuisance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easiest solution for time-varying covariates</a:t>
            </a:r>
          </a:p>
        </p:txBody>
      </p:sp>
    </p:spTree>
    <p:extLst>
      <p:ext uri="{BB962C8B-B14F-4D97-AF65-F5344CB8AC3E}">
        <p14:creationId xmlns:p14="http://schemas.microsoft.com/office/powerpoint/2010/main" val="8266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A693-025E-4107-BEB1-F0966A91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7666667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1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B0AA2-E2D4-44DE-B305-97924F1E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2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01C18-3B02-45D2-8B2D-27BBD559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2DCFEE-1C0B-4C44-9CD8-829EEDCA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" y="1119996"/>
            <a:ext cx="844761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1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31E0B-086B-41C0-93B5-4508FAE2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1029382"/>
            <a:ext cx="4047619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proportional hazards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Patterns in Kaplan-Meier curves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Complementary log-log plot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Schoenfeld Residuals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time varying covariates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1800" dirty="0"/>
              <a:t>Save this for another day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</p:txBody>
      </p:sp>
    </p:spTree>
    <p:extLst>
      <p:ext uri="{BB962C8B-B14F-4D97-AF65-F5344CB8AC3E}">
        <p14:creationId xmlns:p14="http://schemas.microsoft.com/office/powerpoint/2010/main" val="269207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patients 21-30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AD2CF-51EA-4464-B71A-88A55021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9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naive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0137B-2CAD-4C44-9B5F-DD897BAB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3" y="1143000"/>
            <a:ext cx="8238095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4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1969-02-01 1969-02-08 1971-11-29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7 days 1031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21     0    7     0          0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21     7 1031     1          1</a:t>
            </a:r>
          </a:p>
          <a:p>
            <a:pPr marL="342900" indent="-342900">
              <a:buAutoNum type="arabicPlain" startAt="21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#21</a:t>
            </a:r>
          </a:p>
        </p:txBody>
      </p:sp>
    </p:spTree>
    <p:extLst>
      <p:ext uri="{BB962C8B-B14F-4D97-AF65-F5344CB8AC3E}">
        <p14:creationId xmlns:p14="http://schemas.microsoft.com/office/powerpoint/2010/main" val="283079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1969-03-18 1969-03-29 1969-05-07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11 days   50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22     0   11     0          0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22    11   50     1          1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#22</a:t>
            </a:r>
          </a:p>
        </p:txBody>
      </p:sp>
    </p:spTree>
    <p:extLst>
      <p:ext uri="{BB962C8B-B14F-4D97-AF65-F5344CB8AC3E}">
        <p14:creationId xmlns:p14="http://schemas.microsoft.com/office/powerpoint/2010/main" val="245220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1969-04-11 1969-04-13 1971-04-13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2 days  732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23     0    2     0          0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23     2  732     1          1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#23</a:t>
            </a:r>
          </a:p>
        </p:txBody>
      </p:sp>
    </p:spTree>
    <p:extLst>
      <p:ext uri="{BB962C8B-B14F-4D97-AF65-F5344CB8AC3E}">
        <p14:creationId xmlns:p14="http://schemas.microsoft.com/office/powerpoint/2010/main" val="1353099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1969-04-25 1969-07-16 1969-11-29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82 days  218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24     0   82     0          0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24    82  218     1          1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#24</a:t>
            </a:r>
          </a:p>
        </p:txBody>
      </p:sp>
    </p:spTree>
    <p:extLst>
      <p:ext uri="{BB962C8B-B14F-4D97-AF65-F5344CB8AC3E}">
        <p14:creationId xmlns:p14="http://schemas.microsoft.com/office/powerpoint/2010/main" val="1815124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1969-04-28 1969-05-22 1974-04-01      0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24 days 1799 days     C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25     0   24     0          0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25    24 1799     0          1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#25</a:t>
            </a:r>
          </a:p>
        </p:txBody>
      </p:sp>
    </p:spTree>
    <p:extLst>
      <p:ext uri="{BB962C8B-B14F-4D97-AF65-F5344CB8AC3E}">
        <p14:creationId xmlns:p14="http://schemas.microsoft.com/office/powerpoint/2010/main" val="2244761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1969-05-01       &lt;NA&gt; 1973-03-01      0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NA days 1400 days     C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26     0 1400     0          0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#26</a:t>
            </a:r>
          </a:p>
        </p:txBody>
      </p:sp>
    </p:spTree>
    <p:extLst>
      <p:ext uri="{BB962C8B-B14F-4D97-AF65-F5344CB8AC3E}">
        <p14:creationId xmlns:p14="http://schemas.microsoft.com/office/powerpoint/2010/main" val="185560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1969-05-04       &lt;NA&gt; 1970-01-21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NA days  262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27     0  262     1          0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#27</a:t>
            </a:r>
          </a:p>
        </p:txBody>
      </p:sp>
    </p:spTree>
    <p:extLst>
      <p:ext uri="{BB962C8B-B14F-4D97-AF65-F5344CB8AC3E}">
        <p14:creationId xmlns:p14="http://schemas.microsoft.com/office/powerpoint/2010/main" val="1134118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1969-06-07 1969-08-16 1969-08-17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70 days   71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28     0   70     0          0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28    70   71     1          1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#28</a:t>
            </a:r>
          </a:p>
        </p:txBody>
      </p:sp>
    </p:spTree>
    <p:extLst>
      <p:ext uri="{BB962C8B-B14F-4D97-AF65-F5344CB8AC3E}">
        <p14:creationId xmlns:p14="http://schemas.microsoft.com/office/powerpoint/2010/main" val="10991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6C8EF-9310-4C55-A3F6-977177CE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1969-07-14       &lt;NA&gt; 1969-08-17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NA days   34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29     0   34     1          0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#29</a:t>
            </a:r>
          </a:p>
        </p:txBody>
      </p:sp>
    </p:spTree>
    <p:extLst>
      <p:ext uri="{BB962C8B-B14F-4D97-AF65-F5344CB8AC3E}">
        <p14:creationId xmlns:p14="http://schemas.microsoft.com/office/powerpoint/2010/main" val="2485784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1969-08-19 1969-09-03 1971-12-18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15 days  851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30     0   15     0          0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30    15  851     1          1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#30</a:t>
            </a:r>
          </a:p>
        </p:txBody>
      </p:sp>
    </p:spTree>
    <p:extLst>
      <p:ext uri="{BB962C8B-B14F-4D97-AF65-F5344CB8AC3E}">
        <p14:creationId xmlns:p14="http://schemas.microsoft.com/office/powerpoint/2010/main" val="461925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time-varying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150EA-D399-4620-B8ED-FA79690F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2" y="1219200"/>
            <a:ext cx="8247619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8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0260F-BADE-4445-BF83-73A00081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73433-E03B-4B1C-976E-B3623A32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63C5B-AF76-4E9B-8566-B8EB46C9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clinic discharge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D9315-51A5-4568-9062-E2208DB9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7819048" cy="42857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Available at http://www.statsci.org/data/oz/heroin.html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C9812-AB24-4942-ACD3-F219913F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5222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35514</TotalTime>
  <Words>1256</Words>
  <Application>Microsoft Office PowerPoint</Application>
  <PresentationFormat>On-screen Show (4:3)</PresentationFormat>
  <Paragraphs>297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 New</vt:lpstr>
      <vt:lpstr>4_Default Design</vt:lpstr>
      <vt:lpstr>  Time varying covariates in a Cox model</vt:lpstr>
      <vt:lpstr>Abstract</vt:lpstr>
      <vt:lpstr>Testing the proportional hazards assumption</vt:lpstr>
      <vt:lpstr>Patterns in the Kaplan-Meier curves</vt:lpstr>
      <vt:lpstr>Patterns in the Kaplan-Meier curves</vt:lpstr>
      <vt:lpstr>Patterns in the Kaplan-Meier curves</vt:lpstr>
      <vt:lpstr>Patterns in the Kaplan-Meier curves</vt:lpstr>
      <vt:lpstr>Example: heroin clinic discharge times</vt:lpstr>
      <vt:lpstr>Example: heroin data set.</vt:lpstr>
      <vt:lpstr>Example: heroin data set.</vt:lpstr>
      <vt:lpstr>Example: heroin data set.</vt:lpstr>
      <vt:lpstr>Complementary log-log</vt:lpstr>
      <vt:lpstr>Complementary log-log</vt:lpstr>
      <vt:lpstr>Complementary log-log</vt:lpstr>
      <vt:lpstr>Complementary log-log</vt:lpstr>
      <vt:lpstr>Review of likelihood</vt:lpstr>
      <vt:lpstr>Review of likelihood</vt:lpstr>
      <vt:lpstr>Schoenfeld residuals</vt:lpstr>
      <vt:lpstr>Schoenfeld residuals</vt:lpstr>
      <vt:lpstr>Schoenfeld residuals</vt:lpstr>
      <vt:lpstr>Schoenfeld residuals</vt:lpstr>
      <vt:lpstr>Schoenfeld residuals</vt:lpstr>
      <vt:lpstr>Schoenfeld residuals</vt:lpstr>
      <vt:lpstr>Stratified models</vt:lpstr>
      <vt:lpstr>Stratified models</vt:lpstr>
      <vt:lpstr>Clinic 1 survivals: solid line is prison_record=no</vt:lpstr>
      <vt:lpstr>Clinic 2 survivals: solid line is prison_record=no</vt:lpstr>
      <vt:lpstr>Stanford transplant data</vt:lpstr>
      <vt:lpstr>Stanford transplant data</vt:lpstr>
      <vt:lpstr>Stanford transplant data, patients 21-30</vt:lpstr>
      <vt:lpstr>Stanford transplant data, naive analysis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data, time-varying model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400</cp:revision>
  <dcterms:created xsi:type="dcterms:W3CDTF">2011-03-02T17:54:20Z</dcterms:created>
  <dcterms:modified xsi:type="dcterms:W3CDTF">2018-06-02T19:23:29Z</dcterms:modified>
</cp:coreProperties>
</file>