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92"/>
  </p:notesMasterIdLst>
  <p:handoutMasterIdLst>
    <p:handoutMasterId r:id="rId93"/>
  </p:handoutMasterIdLst>
  <p:sldIdLst>
    <p:sldId id="256" r:id="rId2"/>
    <p:sldId id="258" r:id="rId3"/>
    <p:sldId id="46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390" r:id="rId36"/>
    <p:sldId id="392" r:id="rId37"/>
    <p:sldId id="391" r:id="rId38"/>
    <p:sldId id="393" r:id="rId39"/>
    <p:sldId id="394" r:id="rId40"/>
    <p:sldId id="395" r:id="rId41"/>
    <p:sldId id="396" r:id="rId42"/>
    <p:sldId id="397" r:id="rId43"/>
    <p:sldId id="398" r:id="rId44"/>
    <p:sldId id="399" r:id="rId45"/>
    <p:sldId id="400" r:id="rId46"/>
    <p:sldId id="389"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 id="424" r:id="rId71"/>
    <p:sldId id="426" r:id="rId72"/>
    <p:sldId id="427" r:id="rId73"/>
    <p:sldId id="433" r:id="rId74"/>
    <p:sldId id="428" r:id="rId75"/>
    <p:sldId id="429" r:id="rId76"/>
    <p:sldId id="430" r:id="rId77"/>
    <p:sldId id="431" r:id="rId78"/>
    <p:sldId id="432" r:id="rId79"/>
    <p:sldId id="440" r:id="rId80"/>
    <p:sldId id="441" r:id="rId81"/>
    <p:sldId id="442" r:id="rId82"/>
    <p:sldId id="434" r:id="rId83"/>
    <p:sldId id="435" r:id="rId84"/>
    <p:sldId id="436" r:id="rId85"/>
    <p:sldId id="437" r:id="rId86"/>
    <p:sldId id="438" r:id="rId87"/>
    <p:sldId id="439" r:id="rId88"/>
    <p:sldId id="443" r:id="rId89"/>
    <p:sldId id="444" r:id="rId90"/>
    <p:sldId id="342" r:id="rId91"/>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721" autoAdjust="0"/>
    <p:restoredTop sz="93954" autoAdjust="0"/>
  </p:normalViewPr>
  <p:slideViewPr>
    <p:cSldViewPr>
      <p:cViewPr varScale="1">
        <p:scale>
          <a:sx n="76" d="100"/>
          <a:sy n="76" d="100"/>
        </p:scale>
        <p:origin x="96" y="328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7/10/2018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7/10/2018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smtClean="0">
                <a:latin typeface="Calibri" pitchFamily="34" charset="0"/>
                <a:cs typeface="Arial" charset="0"/>
              </a:rPr>
              <a:t>Craft of Statistical Analysis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154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3021266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69900" y="2286000"/>
            <a:ext cx="4940300" cy="3705225"/>
          </a:xfrm>
          <a:prstGeom prst="rect">
            <a:avLst/>
          </a:prstGeom>
        </p:spPr>
      </p:pic>
    </p:spTree>
    <p:extLst>
      <p:ext uri="{BB962C8B-B14F-4D97-AF65-F5344CB8AC3E}">
        <p14:creationId xmlns:p14="http://schemas.microsoft.com/office/powerpoint/2010/main" val="347438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400780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428402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6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67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17</a:t>
            </a:fld>
            <a:endParaRPr lang="en-US"/>
          </a:p>
        </p:txBody>
      </p:sp>
      <p:pic>
        <p:nvPicPr>
          <p:cNvPr id="9" name="Picture 8"/>
          <p:cNvPicPr>
            <a:picLocks noChangeAspect="1"/>
          </p:cNvPicPr>
          <p:nvPr/>
        </p:nvPicPr>
        <p:blipFill>
          <a:blip r:embed="rId2"/>
          <a:stretch>
            <a:fillRect/>
          </a:stretch>
        </p:blipFill>
        <p:spPr>
          <a:xfrm>
            <a:off x="1543428" y="424238"/>
            <a:ext cx="6057143" cy="6009524"/>
          </a:xfrm>
          <a:prstGeom prst="rect">
            <a:avLst/>
          </a:prstGeom>
        </p:spPr>
      </p:pic>
    </p:spTree>
    <p:extLst>
      <p:ext uri="{BB962C8B-B14F-4D97-AF65-F5344CB8AC3E}">
        <p14:creationId xmlns:p14="http://schemas.microsoft.com/office/powerpoint/2010/main" val="3792777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1867238" y="714714"/>
            <a:ext cx="5409524" cy="5428571"/>
          </a:xfrm>
          <a:prstGeom prst="rect">
            <a:avLst/>
          </a:prstGeom>
        </p:spPr>
      </p:pic>
    </p:spTree>
    <p:extLst>
      <p:ext uri="{BB962C8B-B14F-4D97-AF65-F5344CB8AC3E}">
        <p14:creationId xmlns:p14="http://schemas.microsoft.com/office/powerpoint/2010/main" val="3496040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19</a:t>
            </a:fld>
            <a:endParaRPr lang="en-US"/>
          </a:p>
        </p:txBody>
      </p:sp>
      <p:pic>
        <p:nvPicPr>
          <p:cNvPr id="3" name="Picture 2"/>
          <p:cNvPicPr>
            <a:picLocks noChangeAspect="1"/>
          </p:cNvPicPr>
          <p:nvPr/>
        </p:nvPicPr>
        <p:blipFill>
          <a:blip r:embed="rId2"/>
          <a:stretch>
            <a:fillRect/>
          </a:stretch>
        </p:blipFill>
        <p:spPr>
          <a:xfrm>
            <a:off x="1248190" y="462333"/>
            <a:ext cx="6647619" cy="5933333"/>
          </a:xfrm>
          <a:prstGeom prst="rect">
            <a:avLst/>
          </a:prstGeom>
        </p:spPr>
      </p:pic>
    </p:spTree>
    <p:extLst>
      <p:ext uri="{BB962C8B-B14F-4D97-AF65-F5344CB8AC3E}">
        <p14:creationId xmlns:p14="http://schemas.microsoft.com/office/powerpoint/2010/main" val="258894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sz="1400" dirty="0"/>
              <a:t>Survival analysis is a collection of statistical tools that were developed to assist with mortality studies. A common feature of these survival analysis tools is the ability to include censored data, data from people who drop out during the study. These tools allow you to use the information from these censored observations to help estimate survival probabilities up to and including the day that they dropped out. Although survival models were originally developed for mortality events, you can adapt them to many other outcomes, such as customer churn, restaurant closings, defoliation of plants, and metal fatigue. The outcomes do not necessarily have to be “bad” events. Survival analysis is also useful for successful completion of training for guide dogs and time to pregnancy in couples with fertility problems</a:t>
            </a:r>
            <a:r>
              <a:rPr lang="en-US" sz="1400" dirty="0" smtClean="0"/>
              <a:t>.</a:t>
            </a:r>
          </a:p>
          <a:p>
            <a:endParaRPr lang="en-US" sz="1400" dirty="0"/>
          </a:p>
          <a:p>
            <a:r>
              <a:rPr lang="en-US" sz="1400" dirty="0"/>
              <a:t>In this talk you will see a variety of Kaplan-Meier curves, the fundamental graphical display for survival data and learn how to interpret these curves. You’ll also see the underlying calculations of a Kaplan-Meier curve and an advanced application of competing risks analysis using a Political Science example of duration of leadership in the world’s countries</a:t>
            </a:r>
            <a:r>
              <a:rPr lang="en-US" sz="1400" dirty="0" smtClean="0"/>
              <a:t>.</a:t>
            </a:r>
            <a:endParaRPr lang="en-US" sz="1400" dirty="0"/>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smtClean="0"/>
              <a:t>Craft of Statistical Analysis</a:t>
            </a:r>
            <a:endParaRPr lang="en-US" dirty="0"/>
          </a:p>
        </p:txBody>
      </p:sp>
    </p:spTree>
    <p:extLst>
      <p:ext uri="{BB962C8B-B14F-4D97-AF65-F5344CB8AC3E}">
        <p14:creationId xmlns:p14="http://schemas.microsoft.com/office/powerpoint/2010/main" val="309185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20</a:t>
            </a:fld>
            <a:endParaRPr lang="en-US"/>
          </a:p>
        </p:txBody>
      </p:sp>
      <p:pic>
        <p:nvPicPr>
          <p:cNvPr id="4" name="Picture 3"/>
          <p:cNvPicPr>
            <a:picLocks noChangeAspect="1"/>
          </p:cNvPicPr>
          <p:nvPr/>
        </p:nvPicPr>
        <p:blipFill>
          <a:blip r:embed="rId2"/>
          <a:stretch>
            <a:fillRect/>
          </a:stretch>
        </p:blipFill>
        <p:spPr>
          <a:xfrm>
            <a:off x="1743428" y="495666"/>
            <a:ext cx="5657143" cy="5866667"/>
          </a:xfrm>
          <a:prstGeom prst="rect">
            <a:avLst/>
          </a:prstGeom>
        </p:spPr>
      </p:pic>
    </p:spTree>
    <p:extLst>
      <p:ext uri="{BB962C8B-B14F-4D97-AF65-F5344CB8AC3E}">
        <p14:creationId xmlns:p14="http://schemas.microsoft.com/office/powerpoint/2010/main" val="417938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21</a:t>
            </a:fld>
            <a:endParaRPr lang="en-US"/>
          </a:p>
        </p:txBody>
      </p:sp>
      <p:pic>
        <p:nvPicPr>
          <p:cNvPr id="2" name="Picture 1"/>
          <p:cNvPicPr>
            <a:picLocks noChangeAspect="1"/>
          </p:cNvPicPr>
          <p:nvPr/>
        </p:nvPicPr>
        <p:blipFill>
          <a:blip r:embed="rId2"/>
          <a:stretch>
            <a:fillRect/>
          </a:stretch>
        </p:blipFill>
        <p:spPr>
          <a:xfrm>
            <a:off x="1052952" y="419476"/>
            <a:ext cx="7038095" cy="6019048"/>
          </a:xfrm>
          <a:prstGeom prst="rect">
            <a:avLst/>
          </a:prstGeom>
        </p:spPr>
      </p:pic>
    </p:spTree>
    <p:extLst>
      <p:ext uri="{BB962C8B-B14F-4D97-AF65-F5344CB8AC3E}">
        <p14:creationId xmlns:p14="http://schemas.microsoft.com/office/powerpoint/2010/main" val="285582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22</a:t>
            </a:fld>
            <a:endParaRPr lang="en-US"/>
          </a:p>
        </p:txBody>
      </p:sp>
      <p:pic>
        <p:nvPicPr>
          <p:cNvPr id="3" name="Picture 2"/>
          <p:cNvPicPr>
            <a:picLocks noChangeAspect="1"/>
          </p:cNvPicPr>
          <p:nvPr/>
        </p:nvPicPr>
        <p:blipFill>
          <a:blip r:embed="rId2"/>
          <a:stretch>
            <a:fillRect/>
          </a:stretch>
        </p:blipFill>
        <p:spPr>
          <a:xfrm>
            <a:off x="1462476" y="1952809"/>
            <a:ext cx="6219048" cy="2952381"/>
          </a:xfrm>
          <a:prstGeom prst="rect">
            <a:avLst/>
          </a:prstGeom>
        </p:spPr>
      </p:pic>
    </p:spTree>
    <p:extLst>
      <p:ext uri="{BB962C8B-B14F-4D97-AF65-F5344CB8AC3E}">
        <p14:creationId xmlns:p14="http://schemas.microsoft.com/office/powerpoint/2010/main" val="696612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23</a:t>
            </a:fld>
            <a:endParaRPr lang="en-US"/>
          </a:p>
        </p:txBody>
      </p:sp>
      <p:pic>
        <p:nvPicPr>
          <p:cNvPr id="2" name="Picture 1"/>
          <p:cNvPicPr>
            <a:picLocks noChangeAspect="1"/>
          </p:cNvPicPr>
          <p:nvPr/>
        </p:nvPicPr>
        <p:blipFill>
          <a:blip r:embed="rId2"/>
          <a:stretch>
            <a:fillRect/>
          </a:stretch>
        </p:blipFill>
        <p:spPr>
          <a:xfrm>
            <a:off x="1557714" y="595666"/>
            <a:ext cx="6028571" cy="5666667"/>
          </a:xfrm>
          <a:prstGeom prst="rect">
            <a:avLst/>
          </a:prstGeom>
        </p:spPr>
      </p:pic>
    </p:spTree>
    <p:extLst>
      <p:ext uri="{BB962C8B-B14F-4D97-AF65-F5344CB8AC3E}">
        <p14:creationId xmlns:p14="http://schemas.microsoft.com/office/powerpoint/2010/main" val="4115380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24</a:t>
            </a:fld>
            <a:endParaRPr lang="en-US"/>
          </a:p>
        </p:txBody>
      </p:sp>
      <p:pic>
        <p:nvPicPr>
          <p:cNvPr id="3" name="Picture 2"/>
          <p:cNvPicPr>
            <a:picLocks noChangeAspect="1"/>
          </p:cNvPicPr>
          <p:nvPr/>
        </p:nvPicPr>
        <p:blipFill>
          <a:blip r:embed="rId2"/>
          <a:stretch>
            <a:fillRect/>
          </a:stretch>
        </p:blipFill>
        <p:spPr>
          <a:xfrm>
            <a:off x="1633905" y="1686143"/>
            <a:ext cx="5876190" cy="3485714"/>
          </a:xfrm>
          <a:prstGeom prst="rect">
            <a:avLst/>
          </a:prstGeom>
        </p:spPr>
      </p:pic>
    </p:spTree>
    <p:extLst>
      <p:ext uri="{BB962C8B-B14F-4D97-AF65-F5344CB8AC3E}">
        <p14:creationId xmlns:p14="http://schemas.microsoft.com/office/powerpoint/2010/main" val="4229347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210095" y="1395666"/>
            <a:ext cx="6723809" cy="4066667"/>
          </a:xfrm>
          <a:prstGeom prst="rect">
            <a:avLst/>
          </a:prstGeom>
        </p:spPr>
      </p:pic>
    </p:spTree>
    <p:extLst>
      <p:ext uri="{BB962C8B-B14F-4D97-AF65-F5344CB8AC3E}">
        <p14:creationId xmlns:p14="http://schemas.microsoft.com/office/powerpoint/2010/main" val="63511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26</a:t>
            </a:fld>
            <a:endParaRPr lang="en-US"/>
          </a:p>
        </p:txBody>
      </p:sp>
      <p:pic>
        <p:nvPicPr>
          <p:cNvPr id="4" name="Picture 3"/>
          <p:cNvPicPr>
            <a:picLocks noChangeAspect="1"/>
          </p:cNvPicPr>
          <p:nvPr/>
        </p:nvPicPr>
        <p:blipFill>
          <a:blip r:embed="rId2"/>
          <a:stretch>
            <a:fillRect/>
          </a:stretch>
        </p:blipFill>
        <p:spPr>
          <a:xfrm>
            <a:off x="1838666" y="405190"/>
            <a:ext cx="5466667" cy="6047619"/>
          </a:xfrm>
          <a:prstGeom prst="rect">
            <a:avLst/>
          </a:prstGeom>
        </p:spPr>
      </p:pic>
    </p:spTree>
    <p:extLst>
      <p:ext uri="{BB962C8B-B14F-4D97-AF65-F5344CB8AC3E}">
        <p14:creationId xmlns:p14="http://schemas.microsoft.com/office/powerpoint/2010/main" val="996532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27</a:t>
            </a:fld>
            <a:endParaRPr lang="en-US"/>
          </a:p>
        </p:txBody>
      </p:sp>
      <p:pic>
        <p:nvPicPr>
          <p:cNvPr id="2" name="Picture 1"/>
          <p:cNvPicPr>
            <a:picLocks noChangeAspect="1"/>
          </p:cNvPicPr>
          <p:nvPr/>
        </p:nvPicPr>
        <p:blipFill>
          <a:blip r:embed="rId2"/>
          <a:stretch>
            <a:fillRect/>
          </a:stretch>
        </p:blipFill>
        <p:spPr>
          <a:xfrm>
            <a:off x="1272000" y="433762"/>
            <a:ext cx="6600000" cy="5990476"/>
          </a:xfrm>
          <a:prstGeom prst="rect">
            <a:avLst/>
          </a:prstGeom>
        </p:spPr>
      </p:pic>
    </p:spTree>
    <p:extLst>
      <p:ext uri="{BB962C8B-B14F-4D97-AF65-F5344CB8AC3E}">
        <p14:creationId xmlns:p14="http://schemas.microsoft.com/office/powerpoint/2010/main" val="928219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28</a:t>
            </a:fld>
            <a:endParaRPr lang="en-US"/>
          </a:p>
        </p:txBody>
      </p:sp>
      <p:pic>
        <p:nvPicPr>
          <p:cNvPr id="3" name="Picture 2"/>
          <p:cNvPicPr>
            <a:picLocks noChangeAspect="1"/>
          </p:cNvPicPr>
          <p:nvPr/>
        </p:nvPicPr>
        <p:blipFill>
          <a:blip r:embed="rId2"/>
          <a:stretch>
            <a:fillRect/>
          </a:stretch>
        </p:blipFill>
        <p:spPr>
          <a:xfrm>
            <a:off x="1324381" y="1462333"/>
            <a:ext cx="6495238" cy="3933333"/>
          </a:xfrm>
          <a:prstGeom prst="rect">
            <a:avLst/>
          </a:prstGeom>
        </p:spPr>
      </p:pic>
    </p:spTree>
    <p:extLst>
      <p:ext uri="{BB962C8B-B14F-4D97-AF65-F5344CB8AC3E}">
        <p14:creationId xmlns:p14="http://schemas.microsoft.com/office/powerpoint/2010/main" val="2196407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29</a:t>
            </a:fld>
            <a:endParaRPr lang="en-US"/>
          </a:p>
        </p:txBody>
      </p:sp>
      <p:pic>
        <p:nvPicPr>
          <p:cNvPr id="2" name="Picture 1"/>
          <p:cNvPicPr>
            <a:picLocks noChangeAspect="1"/>
          </p:cNvPicPr>
          <p:nvPr/>
        </p:nvPicPr>
        <p:blipFill>
          <a:blip r:embed="rId2"/>
          <a:stretch>
            <a:fillRect/>
          </a:stretch>
        </p:blipFill>
        <p:spPr>
          <a:xfrm>
            <a:off x="1172000" y="271857"/>
            <a:ext cx="6800000" cy="6314286"/>
          </a:xfrm>
          <a:prstGeom prst="rect">
            <a:avLst/>
          </a:prstGeom>
        </p:spPr>
      </p:pic>
    </p:spTree>
    <p:extLst>
      <p:ext uri="{BB962C8B-B14F-4D97-AF65-F5344CB8AC3E}">
        <p14:creationId xmlns:p14="http://schemas.microsoft.com/office/powerpoint/2010/main" val="199138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806170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30</a:t>
            </a:fld>
            <a:endParaRPr lang="en-US"/>
          </a:p>
        </p:txBody>
      </p:sp>
      <p:pic>
        <p:nvPicPr>
          <p:cNvPr id="3" name="Picture 2"/>
          <p:cNvPicPr>
            <a:picLocks noChangeAspect="1"/>
          </p:cNvPicPr>
          <p:nvPr/>
        </p:nvPicPr>
        <p:blipFill>
          <a:blip r:embed="rId2"/>
          <a:stretch>
            <a:fillRect/>
          </a:stretch>
        </p:blipFill>
        <p:spPr>
          <a:xfrm>
            <a:off x="1467238" y="1957571"/>
            <a:ext cx="6209524" cy="2942857"/>
          </a:xfrm>
          <a:prstGeom prst="rect">
            <a:avLst/>
          </a:prstGeom>
        </p:spPr>
      </p:pic>
    </p:spTree>
    <p:extLst>
      <p:ext uri="{BB962C8B-B14F-4D97-AF65-F5344CB8AC3E}">
        <p14:creationId xmlns:p14="http://schemas.microsoft.com/office/powerpoint/2010/main" val="560581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31</a:t>
            </a:fld>
            <a:endParaRPr lang="en-US"/>
          </a:p>
        </p:txBody>
      </p:sp>
      <p:pic>
        <p:nvPicPr>
          <p:cNvPr id="2" name="Picture 1"/>
          <p:cNvPicPr>
            <a:picLocks noChangeAspect="1"/>
          </p:cNvPicPr>
          <p:nvPr/>
        </p:nvPicPr>
        <p:blipFill>
          <a:blip r:embed="rId2"/>
          <a:stretch>
            <a:fillRect/>
          </a:stretch>
        </p:blipFill>
        <p:spPr>
          <a:xfrm>
            <a:off x="1457714" y="338524"/>
            <a:ext cx="6228571" cy="6180952"/>
          </a:xfrm>
          <a:prstGeom prst="rect">
            <a:avLst/>
          </a:prstGeom>
        </p:spPr>
      </p:pic>
    </p:spTree>
    <p:extLst>
      <p:ext uri="{BB962C8B-B14F-4D97-AF65-F5344CB8AC3E}">
        <p14:creationId xmlns:p14="http://schemas.microsoft.com/office/powerpoint/2010/main" val="244380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32</a:t>
            </a:fld>
            <a:endParaRPr lang="en-US"/>
          </a:p>
        </p:txBody>
      </p:sp>
      <p:pic>
        <p:nvPicPr>
          <p:cNvPr id="3" name="Picture 2"/>
          <p:cNvPicPr>
            <a:picLocks noChangeAspect="1"/>
          </p:cNvPicPr>
          <p:nvPr/>
        </p:nvPicPr>
        <p:blipFill>
          <a:blip r:embed="rId2"/>
          <a:stretch>
            <a:fillRect/>
          </a:stretch>
        </p:blipFill>
        <p:spPr>
          <a:xfrm>
            <a:off x="1610095" y="2209952"/>
            <a:ext cx="5923809" cy="2438095"/>
          </a:xfrm>
          <a:prstGeom prst="rect">
            <a:avLst/>
          </a:prstGeom>
        </p:spPr>
      </p:pic>
    </p:spTree>
    <p:extLst>
      <p:ext uri="{BB962C8B-B14F-4D97-AF65-F5344CB8AC3E}">
        <p14:creationId xmlns:p14="http://schemas.microsoft.com/office/powerpoint/2010/main" val="2945343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33</a:t>
            </a:fld>
            <a:endParaRPr lang="en-US"/>
          </a:p>
        </p:txBody>
      </p:sp>
      <p:pic>
        <p:nvPicPr>
          <p:cNvPr id="2" name="Picture 1"/>
          <p:cNvPicPr>
            <a:picLocks noChangeAspect="1"/>
          </p:cNvPicPr>
          <p:nvPr/>
        </p:nvPicPr>
        <p:blipFill>
          <a:blip r:embed="rId2"/>
          <a:stretch>
            <a:fillRect/>
          </a:stretch>
        </p:blipFill>
        <p:spPr>
          <a:xfrm>
            <a:off x="1195809" y="367095"/>
            <a:ext cx="6752381" cy="6123809"/>
          </a:xfrm>
          <a:prstGeom prst="rect">
            <a:avLst/>
          </a:prstGeom>
        </p:spPr>
      </p:pic>
    </p:spTree>
    <p:extLst>
      <p:ext uri="{BB962C8B-B14F-4D97-AF65-F5344CB8AC3E}">
        <p14:creationId xmlns:p14="http://schemas.microsoft.com/office/powerpoint/2010/main" val="2368357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34</a:t>
            </a:fld>
            <a:endParaRPr lang="en-US"/>
          </a:p>
        </p:txBody>
      </p:sp>
      <p:pic>
        <p:nvPicPr>
          <p:cNvPr id="3" name="Picture 2"/>
          <p:cNvPicPr>
            <a:picLocks noChangeAspect="1"/>
          </p:cNvPicPr>
          <p:nvPr/>
        </p:nvPicPr>
        <p:blipFill>
          <a:blip r:embed="rId2"/>
          <a:stretch>
            <a:fillRect/>
          </a:stretch>
        </p:blipFill>
        <p:spPr>
          <a:xfrm>
            <a:off x="1038666" y="1195666"/>
            <a:ext cx="7066667" cy="4466667"/>
          </a:xfrm>
          <a:prstGeom prst="rect">
            <a:avLst/>
          </a:prstGeom>
        </p:spPr>
      </p:pic>
    </p:spTree>
    <p:extLst>
      <p:ext uri="{BB962C8B-B14F-4D97-AF65-F5344CB8AC3E}">
        <p14:creationId xmlns:p14="http://schemas.microsoft.com/office/powerpoint/2010/main" val="243487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1502281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years   Min. 1st Qu.  Median    Mean 3rd Qu.    Max. </a:t>
            </a:r>
          </a:p>
          <a:p>
            <a:r>
              <a:rPr lang="en-US" dirty="0">
                <a:latin typeface="Courier New" panose="02070309020205020404" pitchFamily="49" charset="0"/>
                <a:cs typeface="Courier New" panose="02070309020205020404" pitchFamily="49" charset="0"/>
              </a:rPr>
              <a:t>       0.000   1.000   3.000   5.114   7.000  27.000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lost    still in power    constitutional exit</a:t>
            </a:r>
          </a:p>
          <a:p>
            <a:r>
              <a:rPr lang="en-US" dirty="0">
                <a:latin typeface="Courier New" panose="02070309020205020404" pitchFamily="49" charset="0"/>
                <a:cs typeface="Courier New" panose="02070309020205020404" pitchFamily="49" charset="0"/>
              </a:rPr>
              <a:t>                   111                    146</a:t>
            </a:r>
          </a:p>
          <a:p>
            <a:r>
              <a:rPr lang="en-US" dirty="0">
                <a:latin typeface="Courier New" panose="02070309020205020404" pitchFamily="49" charset="0"/>
                <a:cs typeface="Courier New" panose="02070309020205020404" pitchFamily="49" charset="0"/>
              </a:rPr>
              <a:t>         natural death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exit</a:t>
            </a:r>
          </a:p>
          <a:p>
            <a:r>
              <a:rPr lang="en-US" dirty="0">
                <a:latin typeface="Courier New" panose="02070309020205020404" pitchFamily="49" charset="0"/>
                <a:cs typeface="Courier New" panose="02070309020205020404" pitchFamily="49" charset="0"/>
              </a:rPr>
              <a:t>                    27                    154</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4286704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constitutional ascent</a:t>
            </a:r>
          </a:p>
          <a:p>
            <a:r>
              <a:rPr lang="en-US" dirty="0">
                <a:latin typeface="Courier New" panose="02070309020205020404" pitchFamily="49" charset="0"/>
                <a:cs typeface="Courier New" panose="02070309020205020404" pitchFamily="49" charset="0"/>
              </a:rPr>
              <a:t>                             280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a:t>
            </a:r>
          </a:p>
          <a:p>
            <a:r>
              <a:rPr lang="en-US" dirty="0">
                <a:latin typeface="Courier New" panose="02070309020205020404" pitchFamily="49" charset="0"/>
                <a:cs typeface="Courier New" panose="02070309020205020404" pitchFamily="49" charset="0"/>
              </a:rPr>
              <a:t>                             158</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start Min. 1st Qu.  Median    Mean 3rd Qu.    Max. </a:t>
            </a:r>
          </a:p>
          <a:p>
            <a:r>
              <a:rPr lang="en-US" dirty="0">
                <a:latin typeface="Courier New" panose="02070309020205020404" pitchFamily="49" charset="0"/>
                <a:cs typeface="Courier New" panose="02070309020205020404" pitchFamily="49" charset="0"/>
              </a:rPr>
              <a:t>      1960    1965    1973    1973    1979    1987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no yes </a:t>
            </a:r>
          </a:p>
          <a:p>
            <a:r>
              <a:rPr lang="en-US" dirty="0">
                <a:latin typeface="Courier New" panose="02070309020205020404" pitchFamily="49" charset="0"/>
                <a:cs typeface="Courier New" panose="02070309020205020404" pitchFamily="49" charset="0"/>
              </a:rPr>
              <a:t>          294 144</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616100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age    Min. 1st Qu.  Median    Mean 3rd Qu.    Max. </a:t>
            </a:r>
          </a:p>
          <a:p>
            <a:r>
              <a:rPr lang="en-US" dirty="0">
                <a:latin typeface="Courier New" panose="02070309020205020404" pitchFamily="49" charset="0"/>
                <a:cs typeface="Courier New" panose="02070309020205020404" pitchFamily="49" charset="0"/>
              </a:rPr>
              <a:t>      17.00   41.00   50.00   49.39   56.75   81.00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conflict    low conflict medium/high conflict </a:t>
            </a:r>
          </a:p>
          <a:p>
            <a:r>
              <a:rPr lang="en-US" dirty="0">
                <a:latin typeface="Courier New" panose="02070309020205020404" pitchFamily="49" charset="0"/>
                <a:cs typeface="Courier New" panose="02070309020205020404" pitchFamily="49" charset="0"/>
              </a:rPr>
              <a:t>                     166                  272</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Min. 1st Qu.  Median    Mean 3rd Qu.    Max. </a:t>
            </a:r>
          </a:p>
          <a:p>
            <a:r>
              <a:rPr lang="en-US" dirty="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973903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growth  Min. 1st Qu.  Median    Mean 3rd Qu.    Max. </a:t>
            </a:r>
          </a:p>
          <a:p>
            <a:r>
              <a:rPr lang="en-US" dirty="0">
                <a:latin typeface="Courier New" panose="02070309020205020404" pitchFamily="49" charset="0"/>
                <a:cs typeface="Courier New" panose="02070309020205020404" pitchFamily="49" charset="0"/>
              </a:rPr>
              <a:t>       -7.00    0.50    1.50    1.63    3.40    8.50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pop Min. 1st Qu. Median   Mean  3rd Qu.     Max.</a:t>
            </a:r>
          </a:p>
          <a:p>
            <a:r>
              <a:rPr lang="en-US" dirty="0">
                <a:latin typeface="Courier New" panose="02070309020205020404" pitchFamily="49" charset="0"/>
                <a:cs typeface="Courier New" panose="02070309020205020404" pitchFamily="49" charset="0"/>
              </a:rPr>
              <a:t>   0.008  2.600   7.000 35.780   24.000 1088.000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Land Min. 1st Qu.  Median    Mean 3rd Qu.    Max. </a:t>
            </a:r>
          </a:p>
          <a:p>
            <a:r>
              <a:rPr lang="en-US" dirty="0">
                <a:latin typeface="Courier New" panose="02070309020205020404" pitchFamily="49" charset="0"/>
                <a:cs typeface="Courier New" panose="02070309020205020404" pitchFamily="49" charset="0"/>
              </a:rPr>
              <a:t>   0.02   49.00  238.00  739.97  912.00 9596.00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83457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958186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literacy Min. 1st Qu.  Median    Mean 3rd Qu.   Max. </a:t>
            </a:r>
          </a:p>
          <a:p>
            <a:r>
              <a:rPr lang="en-US" dirty="0">
                <a:latin typeface="Courier New" panose="02070309020205020404" pitchFamily="49" charset="0"/>
                <a:cs typeface="Courier New" panose="02070309020205020404" pitchFamily="49" charset="0"/>
              </a:rPr>
              <a:t>            5      32      65   59.41   85    99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middle east          </a:t>
            </a:r>
            <a:r>
              <a:rPr lang="en-US" dirty="0" err="1">
                <a:latin typeface="Courier New" panose="02070309020205020404" pitchFamily="49" charset="0"/>
                <a:cs typeface="Courier New" panose="02070309020205020404" pitchFamily="49" charset="0"/>
              </a:rPr>
              <a:t>africa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60             132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91             155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2034942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0   1</a:t>
            </a:r>
          </a:p>
          <a:p>
            <a:r>
              <a:rPr lang="en-US" dirty="0">
                <a:latin typeface="Courier New" panose="02070309020205020404" pitchFamily="49" charset="0"/>
                <a:cs typeface="Courier New" panose="02070309020205020404" pitchFamily="49" charset="0"/>
              </a:rPr>
              <a:t>  constitutional ascent     70 210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  41 117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0   1</a:t>
            </a:r>
          </a:p>
          <a:p>
            <a:r>
              <a:rPr lang="en-US" dirty="0">
                <a:latin typeface="Courier New" panose="02070309020205020404" pitchFamily="49" charset="0"/>
                <a:cs typeface="Courier New" panose="02070309020205020404" pitchFamily="49" charset="0"/>
              </a:rPr>
              <a:t>    no   70 224</a:t>
            </a:r>
          </a:p>
          <a:p>
            <a:r>
              <a:rPr lang="en-US" dirty="0">
                <a:latin typeface="Courier New" panose="02070309020205020404" pitchFamily="49" charset="0"/>
                <a:cs typeface="Courier New" panose="02070309020205020404" pitchFamily="49" charset="0"/>
              </a:rPr>
              <a:t>    yes  41 103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240235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conflict                 0   1</a:t>
            </a:r>
          </a:p>
          <a:p>
            <a:r>
              <a:rPr lang="en-US" dirty="0">
                <a:latin typeface="Courier New" panose="02070309020205020404" pitchFamily="49" charset="0"/>
                <a:cs typeface="Courier New" panose="02070309020205020404" pitchFamily="49" charset="0"/>
              </a:rPr>
              <a:t>  low conflict          42 124</a:t>
            </a:r>
          </a:p>
          <a:p>
            <a:r>
              <a:rPr lang="en-US" dirty="0">
                <a:latin typeface="Courier New" panose="02070309020205020404" pitchFamily="49" charset="0"/>
                <a:cs typeface="Courier New" panose="02070309020205020404" pitchFamily="49" charset="0"/>
              </a:rPr>
              <a:t>  medium/high conflict  69 203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0   1</a:t>
            </a:r>
          </a:p>
          <a:p>
            <a:r>
              <a:rPr lang="en-US" dirty="0">
                <a:latin typeface="Courier New" panose="02070309020205020404" pitchFamily="49" charset="0"/>
                <a:cs typeface="Courier New" panose="02070309020205020404" pitchFamily="49" charset="0"/>
              </a:rPr>
              <a:t>  middle east    18  42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africa</a:t>
            </a:r>
            <a:r>
              <a:rPr lang="en-US" dirty="0">
                <a:latin typeface="Courier New" panose="02070309020205020404" pitchFamily="49" charset="0"/>
                <a:cs typeface="Courier New" panose="02070309020205020404" pitchFamily="49" charset="0"/>
              </a:rPr>
              <a:t>         42  90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26  65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183093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start_c</a:t>
            </a:r>
            <a:r>
              <a:rPr lang="en-US" dirty="0">
                <a:latin typeface="Courier New" panose="02070309020205020404" pitchFamily="49" charset="0"/>
                <a:cs typeface="Courier New" panose="02070309020205020404" pitchFamily="49" charset="0"/>
              </a:rPr>
              <a:t>  60s 70s 80s </a:t>
            </a:r>
          </a:p>
          <a:p>
            <a:r>
              <a:rPr lang="en-US" dirty="0">
                <a:latin typeface="Courier New" panose="02070309020205020404" pitchFamily="49" charset="0"/>
                <a:cs typeface="Courier New" panose="02070309020205020404" pitchFamily="49" charset="0"/>
              </a:rPr>
              <a:t>         176 159 103</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age_c</a:t>
            </a:r>
            <a:r>
              <a:rPr lang="en-US" dirty="0">
                <a:latin typeface="Courier New" panose="02070309020205020404" pitchFamily="49" charset="0"/>
                <a:cs typeface="Courier New" panose="02070309020205020404" pitchFamily="49" charset="0"/>
              </a:rPr>
              <a:t>  0-39 40-59   60+ </a:t>
            </a:r>
          </a:p>
          <a:p>
            <a:r>
              <a:rPr lang="en-US" dirty="0">
                <a:latin typeface="Courier New" panose="02070309020205020404" pitchFamily="49" charset="0"/>
                <a:cs typeface="Courier New" panose="02070309020205020404" pitchFamily="49" charset="0"/>
              </a:rPr>
              <a:t>         89   265    84</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loginc_c</a:t>
            </a:r>
            <a:r>
              <a:rPr lang="en-US" dirty="0">
                <a:latin typeface="Courier New" panose="02070309020205020404" pitchFamily="49" charset="0"/>
                <a:cs typeface="Courier New" panose="02070309020205020404" pitchFamily="49" charset="0"/>
              </a:rPr>
              <a:t>  $0-200 $200-500    $500+ </a:t>
            </a:r>
          </a:p>
          <a:p>
            <a:r>
              <a:rPr lang="en-US" dirty="0">
                <a:latin typeface="Courier New" panose="02070309020205020404" pitchFamily="49" charset="0"/>
                <a:cs typeface="Courier New" panose="02070309020205020404" pitchFamily="49" charset="0"/>
              </a:rPr>
              <a:t>             130      149      159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1354410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growth_c</a:t>
            </a:r>
            <a:r>
              <a:rPr lang="en-US" dirty="0">
                <a:latin typeface="Courier New" panose="02070309020205020404" pitchFamily="49" charset="0"/>
                <a:cs typeface="Courier New" panose="02070309020205020404" pitchFamily="49" charset="0"/>
              </a:rPr>
              <a:t>   neg 0-3.9%    4%+ </a:t>
            </a:r>
          </a:p>
          <a:p>
            <a:r>
              <a:rPr lang="en-US" dirty="0">
                <a:latin typeface="Courier New" panose="02070309020205020404" pitchFamily="49" charset="0"/>
                <a:cs typeface="Courier New" panose="02070309020205020404" pitchFamily="49" charset="0"/>
              </a:rPr>
              <a:t>            85    275     78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pop_c</a:t>
            </a:r>
            <a:r>
              <a:rPr lang="en-US" dirty="0">
                <a:latin typeface="Courier New" panose="02070309020205020404" pitchFamily="49" charset="0"/>
                <a:cs typeface="Courier New" panose="02070309020205020404" pitchFamily="49" charset="0"/>
              </a:rPr>
              <a:t>  under 1m    1-10m     10m+ </a:t>
            </a:r>
          </a:p>
          <a:p>
            <a:r>
              <a:rPr lang="en-US" dirty="0">
                <a:latin typeface="Courier New" panose="02070309020205020404" pitchFamily="49" charset="0"/>
                <a:cs typeface="Courier New" panose="02070309020205020404" pitchFamily="49" charset="0"/>
              </a:rPr>
              <a:t>             70      189      179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211173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land_c</a:t>
            </a:r>
            <a:r>
              <a:rPr lang="en-US" dirty="0">
                <a:latin typeface="Courier New" panose="02070309020205020404" pitchFamily="49" charset="0"/>
                <a:cs typeface="Courier New" panose="02070309020205020404" pitchFamily="49" charset="0"/>
              </a:rPr>
              <a:t>  under 100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98</a:t>
            </a:r>
          </a:p>
          <a:p>
            <a:r>
              <a:rPr lang="en-US" dirty="0">
                <a:latin typeface="Courier New" panose="02070309020205020404" pitchFamily="49" charset="0"/>
                <a:cs typeface="Courier New" panose="02070309020205020404" pitchFamily="49" charset="0"/>
              </a:rPr>
              <a:t>        100-1,000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142</a:t>
            </a:r>
          </a:p>
          <a:p>
            <a:r>
              <a:rPr lang="en-US" dirty="0">
                <a:latin typeface="Courier New" panose="02070309020205020404" pitchFamily="49" charset="0"/>
                <a:cs typeface="Courier New" panose="02070309020205020404" pitchFamily="49" charset="0"/>
              </a:rPr>
              <a:t>     1,000-10,000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198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literacy_c</a:t>
            </a:r>
            <a:r>
              <a:rPr lang="en-US" dirty="0">
                <a:latin typeface="Courier New" panose="02070309020205020404" pitchFamily="49" charset="0"/>
                <a:cs typeface="Courier New" panose="02070309020205020404" pitchFamily="49" charset="0"/>
              </a:rPr>
              <a:t>  0-50%  50-75% 75-100% </a:t>
            </a:r>
          </a:p>
          <a:p>
            <a:r>
              <a:rPr lang="en-US" dirty="0">
                <a:latin typeface="Courier New" panose="02070309020205020404" pitchFamily="49" charset="0"/>
                <a:cs typeface="Courier New" panose="02070309020205020404" pitchFamily="49" charset="0"/>
              </a:rPr>
              <a:t>              163     103     172</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3194825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pic>
        <p:nvPicPr>
          <p:cNvPr id="3" name="Picture 2">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060898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pic>
        <p:nvPicPr>
          <p:cNvPr id="6" name="Picture 5">
            <a:extLst>
              <a:ext uri="{FF2B5EF4-FFF2-40B4-BE49-F238E27FC236}">
                <a16:creationId xmlns:a16="http://schemas.microsoft.com/office/drawing/2014/main" id="{F527B51A-1129-4DB6-A410-324A793F475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327264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pic>
        <p:nvPicPr>
          <p:cNvPr id="3" name="Picture 2">
            <a:extLst>
              <a:ext uri="{FF2B5EF4-FFF2-40B4-BE49-F238E27FC236}">
                <a16:creationId xmlns:a16="http://schemas.microsoft.com/office/drawing/2014/main" id="{E2089F60-5D02-4601-AC89-1AB3A76C4EA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6435555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pic>
        <p:nvPicPr>
          <p:cNvPr id="6" name="Picture 5">
            <a:extLst>
              <a:ext uri="{FF2B5EF4-FFF2-40B4-BE49-F238E27FC236}">
                <a16:creationId xmlns:a16="http://schemas.microsoft.com/office/drawing/2014/main" id="{9B6203ED-9C15-4727-BD78-FF3BE540DB8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898602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355850"/>
            <a:ext cx="5181600" cy="3886200"/>
          </a:xfrm>
          <a:prstGeom prst="rect">
            <a:avLst/>
          </a:prstGeom>
        </p:spPr>
      </p:pic>
    </p:spTree>
    <p:extLst>
      <p:ext uri="{BB962C8B-B14F-4D97-AF65-F5344CB8AC3E}">
        <p14:creationId xmlns:p14="http://schemas.microsoft.com/office/powerpoint/2010/main" val="1001239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pic>
        <p:nvPicPr>
          <p:cNvPr id="3" name="Picture 2">
            <a:extLst>
              <a:ext uri="{FF2B5EF4-FFF2-40B4-BE49-F238E27FC236}">
                <a16:creationId xmlns:a16="http://schemas.microsoft.com/office/drawing/2014/main" id="{CD628ECF-CD16-4FDD-A465-827BF1925E55}"/>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164239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pic>
        <p:nvPicPr>
          <p:cNvPr id="6" name="Picture 5">
            <a:extLst>
              <a:ext uri="{FF2B5EF4-FFF2-40B4-BE49-F238E27FC236}">
                <a16:creationId xmlns:a16="http://schemas.microsoft.com/office/drawing/2014/main" id="{C61AD8D9-4393-43C4-9617-249EA4DA2B2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5226009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pic>
        <p:nvPicPr>
          <p:cNvPr id="3" name="Picture 2">
            <a:extLst>
              <a:ext uri="{FF2B5EF4-FFF2-40B4-BE49-F238E27FC236}">
                <a16:creationId xmlns:a16="http://schemas.microsoft.com/office/drawing/2014/main" id="{B256F4EB-927C-4AF2-B9AE-C52A78ECC1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5340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pic>
        <p:nvPicPr>
          <p:cNvPr id="6" name="Picture 5">
            <a:extLst>
              <a:ext uri="{FF2B5EF4-FFF2-40B4-BE49-F238E27FC236}">
                <a16:creationId xmlns:a16="http://schemas.microsoft.com/office/drawing/2014/main" id="{BA686C76-6993-476B-9F80-84500E5414B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108710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pic>
        <p:nvPicPr>
          <p:cNvPr id="3" name="Picture 2">
            <a:extLst>
              <a:ext uri="{FF2B5EF4-FFF2-40B4-BE49-F238E27FC236}">
                <a16:creationId xmlns:a16="http://schemas.microsoft.com/office/drawing/2014/main" id="{91102AAE-0C6F-45A5-A920-DA388D9D3F6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136295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pic>
        <p:nvPicPr>
          <p:cNvPr id="6" name="Picture 5">
            <a:extLst>
              <a:ext uri="{FF2B5EF4-FFF2-40B4-BE49-F238E27FC236}">
                <a16:creationId xmlns:a16="http://schemas.microsoft.com/office/drawing/2014/main" id="{3DA2C669-CD87-4C1D-8E41-634297F436D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484030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pic>
        <p:nvPicPr>
          <p:cNvPr id="3" name="Picture 2">
            <a:extLst>
              <a:ext uri="{FF2B5EF4-FFF2-40B4-BE49-F238E27FC236}">
                <a16:creationId xmlns:a16="http://schemas.microsoft.com/office/drawing/2014/main" id="{ACD8EAA6-9CAC-4BA7-96BC-8DD5C5DFC01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42142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manner    0.138     1.148    0.116    1.19 0.23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military -0.00827   0.99176  0.11949 -0.07 0.94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age       0.02170   1.02194  0.00482  4.51 6.6e-06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sp>
        <p:nvSpPr>
          <p:cNvPr id="6" name="Text Placeholder 5"/>
          <p:cNvSpPr>
            <a:spLocks noGrp="1"/>
          </p:cNvSpPr>
          <p:nvPr>
            <p:ph type="body" sz="quarter" idx="12"/>
          </p:nvPr>
        </p:nvSpPr>
        <p:spPr/>
        <p:txBody>
          <a:bodyPr/>
          <a:lstStyle/>
          <a:p>
            <a:r>
              <a:rPr lang="en-US" dirty="0"/>
              <a:t>Run univariate Cox models</a:t>
            </a:r>
          </a:p>
        </p:txBody>
      </p:sp>
    </p:spTree>
    <p:extLst>
      <p:ext uri="{BB962C8B-B14F-4D97-AF65-F5344CB8AC3E}">
        <p14:creationId xmlns:p14="http://schemas.microsoft.com/office/powerpoint/2010/main" val="4029859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fr-FR" dirty="0">
                <a:latin typeface="Courier New" panose="02070309020205020404" pitchFamily="49" charset="0"/>
                <a:cs typeface="Courier New" panose="02070309020205020404" pitchFamily="49" charset="0"/>
              </a:rPr>
              <a:t>              coef </a:t>
            </a:r>
            <a:r>
              <a:rPr lang="fr-FR" dirty="0" err="1">
                <a:latin typeface="Courier New" panose="02070309020205020404" pitchFamily="49" charset="0"/>
                <a:cs typeface="Courier New" panose="02070309020205020404" pitchFamily="49" charset="0"/>
              </a:rPr>
              <a:t>exp</a:t>
            </a:r>
            <a:r>
              <a:rPr lang="fr-FR" dirty="0">
                <a:latin typeface="Courier New" panose="02070309020205020404" pitchFamily="49" charset="0"/>
                <a:cs typeface="Courier New" panose="02070309020205020404" pitchFamily="49" charset="0"/>
              </a:rPr>
              <a:t>(coef)  se(coef)      z    p-v</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manner    0.359963  1.433277  0.153237  2.349 0.0188</a:t>
            </a:r>
          </a:p>
          <a:p>
            <a:r>
              <a:rPr lang="en-US" dirty="0">
                <a:latin typeface="Courier New" panose="02070309020205020404" pitchFamily="49" charset="0"/>
                <a:cs typeface="Courier New" panose="02070309020205020404" pitchFamily="49" charset="0"/>
              </a:rPr>
              <a:t>military -0.128457  0.879451  0.157289 -0.817 0.4141</a:t>
            </a:r>
          </a:p>
          <a:p>
            <a:r>
              <a:rPr lang="en-US" dirty="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sp>
        <p:nvSpPr>
          <p:cNvPr id="6" name="Text Placeholder 5"/>
          <p:cNvSpPr>
            <a:spLocks noGrp="1"/>
          </p:cNvSpPr>
          <p:nvPr>
            <p:ph type="body" sz="quarter" idx="12"/>
          </p:nvPr>
        </p:nvSpPr>
        <p:spPr/>
        <p:txBody>
          <a:bodyPr/>
          <a:lstStyle/>
          <a:p>
            <a:r>
              <a:rPr lang="en-US" dirty="0"/>
              <a:t>Run a multivariate Cox model</a:t>
            </a:r>
          </a:p>
        </p:txBody>
      </p:sp>
    </p:spTree>
    <p:extLst>
      <p:ext uri="{BB962C8B-B14F-4D97-AF65-F5344CB8AC3E}">
        <p14:creationId xmlns:p14="http://schemas.microsoft.com/office/powerpoint/2010/main" val="10318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pic>
        <p:nvPicPr>
          <p:cNvPr id="7" name="Picture 6">
            <a:extLst>
              <a:ext uri="{FF2B5EF4-FFF2-40B4-BE49-F238E27FC236}">
                <a16:creationId xmlns:a16="http://schemas.microsoft.com/office/drawing/2014/main" id="{17277B5D-3970-4638-99F2-6A93186B5C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06589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458290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pic>
        <p:nvPicPr>
          <p:cNvPr id="6" name="Picture 5">
            <a:extLst>
              <a:ext uri="{FF2B5EF4-FFF2-40B4-BE49-F238E27FC236}">
                <a16:creationId xmlns:a16="http://schemas.microsoft.com/office/drawing/2014/main" id="{E4674BCF-C202-4574-B6EC-ADE04C769E2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764702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pic>
        <p:nvPicPr>
          <p:cNvPr id="3" name="Picture 2">
            <a:extLst>
              <a:ext uri="{FF2B5EF4-FFF2-40B4-BE49-F238E27FC236}">
                <a16:creationId xmlns:a16="http://schemas.microsoft.com/office/drawing/2014/main" id="{5830D3DF-F202-4648-8022-E596D7651EF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676443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pic>
        <p:nvPicPr>
          <p:cNvPr id="3" name="Picture 2">
            <a:extLst>
              <a:ext uri="{FF2B5EF4-FFF2-40B4-BE49-F238E27FC236}">
                <a16:creationId xmlns:a16="http://schemas.microsoft.com/office/drawing/2014/main" id="{FBA8459B-9D9C-49F4-B499-EA2452C05F1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9071862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63</a:t>
            </a:fld>
            <a:endParaRPr lang="en-US"/>
          </a:p>
        </p:txBody>
      </p:sp>
      <p:pic>
        <p:nvPicPr>
          <p:cNvPr id="3" name="Picture 2">
            <a:extLst>
              <a:ext uri="{FF2B5EF4-FFF2-40B4-BE49-F238E27FC236}">
                <a16:creationId xmlns:a16="http://schemas.microsoft.com/office/drawing/2014/main" id="{AFE65B1F-EE42-4A51-A8ED-7AC7B4A70A9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4147124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64</a:t>
            </a:fld>
            <a:endParaRPr lang="en-US"/>
          </a:p>
        </p:txBody>
      </p:sp>
      <p:pic>
        <p:nvPicPr>
          <p:cNvPr id="3" name="Picture 2">
            <a:extLst>
              <a:ext uri="{FF2B5EF4-FFF2-40B4-BE49-F238E27FC236}">
                <a16:creationId xmlns:a16="http://schemas.microsoft.com/office/drawing/2014/main" id="{3F184D0B-0591-47FE-B597-BD5F895F421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235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65</a:t>
            </a:fld>
            <a:endParaRPr lang="en-US"/>
          </a:p>
        </p:txBody>
      </p:sp>
      <p:pic>
        <p:nvPicPr>
          <p:cNvPr id="3" name="Picture 2">
            <a:extLst>
              <a:ext uri="{FF2B5EF4-FFF2-40B4-BE49-F238E27FC236}">
                <a16:creationId xmlns:a16="http://schemas.microsoft.com/office/drawing/2014/main" id="{A1FD7139-116F-4436-B59B-F25C6A4FF17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671852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66</a:t>
            </a:fld>
            <a:endParaRPr lang="en-US"/>
          </a:p>
        </p:txBody>
      </p:sp>
      <p:pic>
        <p:nvPicPr>
          <p:cNvPr id="3" name="Picture 2">
            <a:extLst>
              <a:ext uri="{FF2B5EF4-FFF2-40B4-BE49-F238E27FC236}">
                <a16:creationId xmlns:a16="http://schemas.microsoft.com/office/drawing/2014/main" id="{8C8FDB09-AB81-4E6A-8EA7-1320C36A6BB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8027111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67</a:t>
            </a:fld>
            <a:endParaRPr lang="en-US"/>
          </a:p>
        </p:txBody>
      </p:sp>
      <p:pic>
        <p:nvPicPr>
          <p:cNvPr id="3" name="Picture 2">
            <a:extLst>
              <a:ext uri="{FF2B5EF4-FFF2-40B4-BE49-F238E27FC236}">
                <a16:creationId xmlns:a16="http://schemas.microsoft.com/office/drawing/2014/main" id="{1D02A177-FF45-498F-BFBD-A209D36EE3B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75369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68</a:t>
            </a:fld>
            <a:endParaRPr lang="en-US"/>
          </a:p>
        </p:txBody>
      </p:sp>
      <p:pic>
        <p:nvPicPr>
          <p:cNvPr id="3" name="Picture 2">
            <a:extLst>
              <a:ext uri="{FF2B5EF4-FFF2-40B4-BE49-F238E27FC236}">
                <a16:creationId xmlns:a16="http://schemas.microsoft.com/office/drawing/2014/main" id="{C5E0E4ED-736B-40E5-B654-E15340C4E33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852783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69</a:t>
            </a:fld>
            <a:endParaRPr lang="en-US"/>
          </a:p>
        </p:txBody>
      </p:sp>
      <p:pic>
        <p:nvPicPr>
          <p:cNvPr id="6" name="Picture 5">
            <a:extLst>
              <a:ext uri="{FF2B5EF4-FFF2-40B4-BE49-F238E27FC236}">
                <a16:creationId xmlns:a16="http://schemas.microsoft.com/office/drawing/2014/main" id="{0BA62A34-C5DB-4540-BC20-5649470979A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112547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891234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70</a:t>
            </a:fld>
            <a:endParaRPr lang="en-US"/>
          </a:p>
        </p:txBody>
      </p:sp>
      <p:pic>
        <p:nvPicPr>
          <p:cNvPr id="6" name="Picture 5">
            <a:extLst>
              <a:ext uri="{FF2B5EF4-FFF2-40B4-BE49-F238E27FC236}">
                <a16:creationId xmlns:a16="http://schemas.microsoft.com/office/drawing/2014/main" id="{EEC2D34A-C096-465D-84B6-E210A19A29F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19014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(&gt;|z|)</a:t>
            </a:r>
          </a:p>
          <a:p>
            <a:r>
              <a:rPr lang="en-US" dirty="0">
                <a:latin typeface="Courier New" panose="02070309020205020404" pitchFamily="49" charset="0"/>
                <a:cs typeface="Courier New" panose="02070309020205020404" pitchFamily="49" charset="0"/>
              </a:rPr>
              <a:t>manner    0.34961   1.41851  0.15279  2.288  0.02213</a:t>
            </a:r>
          </a:p>
          <a:p>
            <a:r>
              <a:rPr lang="en-US" dirty="0">
                <a:latin typeface="Courier New" panose="02070309020205020404" pitchFamily="49" charset="0"/>
                <a:cs typeface="Courier New" panose="02070309020205020404" pitchFamily="49" charset="0"/>
              </a:rPr>
              <a:t>military -0.20673   0.81324  0.15670 -1.319  0.18706</a:t>
            </a:r>
          </a:p>
          <a:p>
            <a:r>
              <a:rPr lang="en-US" dirty="0">
                <a:latin typeface="Courier New" panose="02070309020205020404" pitchFamily="49" charset="0"/>
                <a:cs typeface="Courier New" panose="02070309020205020404" pitchFamily="49" charset="0"/>
              </a:rPr>
              <a:t>age       0.02230   1.02255  0.00514  4.339 1.43e-05</a:t>
            </a: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-0.18795   0.82866  0.07040 -2.670  0.00759</a:t>
            </a:r>
          </a:p>
          <a:p>
            <a:r>
              <a:rPr lang="en-US" dirty="0" err="1">
                <a:latin typeface="Courier New" panose="02070309020205020404" pitchFamily="49" charset="0"/>
                <a:cs typeface="Courier New" panose="02070309020205020404" pitchFamily="49" charset="0"/>
              </a:rPr>
              <a:t>i_africa</a:t>
            </a:r>
            <a:r>
              <a:rPr lang="en-US" dirty="0">
                <a:latin typeface="Courier New" panose="02070309020205020404" pitchFamily="49" charset="0"/>
                <a:cs typeface="Courier New" panose="02070309020205020404" pitchFamily="49" charset="0"/>
              </a:rPr>
              <a:t> -0.37780   0.68537  0.21571 -1.751  0.07986</a:t>
            </a:r>
          </a:p>
          <a:p>
            <a:r>
              <a:rPr lang="en-US" dirty="0" err="1">
                <a:latin typeface="Courier New" panose="02070309020205020404" pitchFamily="49" charset="0"/>
                <a:cs typeface="Courier New" panose="02070309020205020404" pitchFamily="49" charset="0"/>
              </a:rPr>
              <a:t>i_asia</a:t>
            </a:r>
            <a:r>
              <a:rPr lang="en-US" dirty="0">
                <a:latin typeface="Courier New" panose="02070309020205020404" pitchFamily="49" charset="0"/>
                <a:cs typeface="Courier New" panose="02070309020205020404" pitchFamily="49" charset="0"/>
              </a:rPr>
              <a:t>   -0.21214   0.80885  0.22368 -0.948  0.34292</a:t>
            </a:r>
          </a:p>
          <a:p>
            <a:r>
              <a:rPr lang="en-US" dirty="0" err="1">
                <a:latin typeface="Courier New" panose="02070309020205020404" pitchFamily="49" charset="0"/>
                <a:cs typeface="Courier New" panose="02070309020205020404" pitchFamily="49" charset="0"/>
              </a:rPr>
              <a:t>i_lat_am</a:t>
            </a:r>
            <a:r>
              <a:rPr lang="en-US" dirty="0">
                <a:latin typeface="Courier New" panose="02070309020205020404" pitchFamily="49" charset="0"/>
                <a:cs typeface="Courier New" panose="02070309020205020404" pitchFamily="49" charset="0"/>
              </a:rPr>
              <a:t>  0.51930   1.68085  0.18143  2.862  0.00421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71</a:t>
            </a:fld>
            <a:endParaRPr lang="en-US"/>
          </a:p>
        </p:txBody>
      </p:sp>
      <p:sp>
        <p:nvSpPr>
          <p:cNvPr id="6" name="Text Placeholder 5"/>
          <p:cNvSpPr>
            <a:spLocks noGrp="1"/>
          </p:cNvSpPr>
          <p:nvPr>
            <p:ph type="body" sz="quarter" idx="12"/>
          </p:nvPr>
        </p:nvSpPr>
        <p:spPr/>
        <p:txBody>
          <a:bodyPr/>
          <a:lstStyle/>
          <a:p>
            <a:r>
              <a:rPr lang="en-US" dirty="0"/>
              <a:t>Revise your multivariate Cox model</a:t>
            </a:r>
          </a:p>
        </p:txBody>
      </p:sp>
    </p:spTree>
    <p:extLst>
      <p:ext uri="{BB962C8B-B14F-4D97-AF65-F5344CB8AC3E}">
        <p14:creationId xmlns:p14="http://schemas.microsoft.com/office/powerpoint/2010/main" val="1986132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72</a:t>
            </a:fld>
            <a:endParaRPr lang="en-US"/>
          </a:p>
        </p:txBody>
      </p:sp>
      <p:pic>
        <p:nvPicPr>
          <p:cNvPr id="7" name="Picture 6">
            <a:extLst>
              <a:ext uri="{FF2B5EF4-FFF2-40B4-BE49-F238E27FC236}">
                <a16:creationId xmlns:a16="http://schemas.microsoft.com/office/drawing/2014/main" id="{7B14F3F4-03B3-44EA-8083-BC59C212FA8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99777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73</a:t>
            </a:fld>
            <a:endParaRPr lang="en-US"/>
          </a:p>
        </p:txBody>
      </p:sp>
      <p:pic>
        <p:nvPicPr>
          <p:cNvPr id="3" name="Picture 2">
            <a:extLst>
              <a:ext uri="{FF2B5EF4-FFF2-40B4-BE49-F238E27FC236}">
                <a16:creationId xmlns:a16="http://schemas.microsoft.com/office/drawing/2014/main" id="{549FF670-218B-45A6-80EE-99528BC1F42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8914726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74</a:t>
            </a:fld>
            <a:endParaRPr lang="en-US"/>
          </a:p>
        </p:txBody>
      </p:sp>
      <p:pic>
        <p:nvPicPr>
          <p:cNvPr id="6" name="Picture 5">
            <a:extLst>
              <a:ext uri="{FF2B5EF4-FFF2-40B4-BE49-F238E27FC236}">
                <a16:creationId xmlns:a16="http://schemas.microsoft.com/office/drawing/2014/main" id="{D406178B-2DB6-4C83-A48D-5C6675DD2D4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4343312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75</a:t>
            </a:fld>
            <a:endParaRPr lang="en-US"/>
          </a:p>
        </p:txBody>
      </p:sp>
      <p:pic>
        <p:nvPicPr>
          <p:cNvPr id="3" name="Picture 2">
            <a:extLst>
              <a:ext uri="{FF2B5EF4-FFF2-40B4-BE49-F238E27FC236}">
                <a16:creationId xmlns:a16="http://schemas.microsoft.com/office/drawing/2014/main" id="{E750ED05-9D31-4E87-A292-2C8C532046B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4011743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76</a:t>
            </a:fld>
            <a:endParaRPr lang="en-US"/>
          </a:p>
        </p:txBody>
      </p:sp>
      <p:pic>
        <p:nvPicPr>
          <p:cNvPr id="3" name="Picture 2">
            <a:extLst>
              <a:ext uri="{FF2B5EF4-FFF2-40B4-BE49-F238E27FC236}">
                <a16:creationId xmlns:a16="http://schemas.microsoft.com/office/drawing/2014/main" id="{D9851A17-72B2-4474-8430-544A5DD7B16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085704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77</a:t>
            </a:fld>
            <a:endParaRPr lang="en-US"/>
          </a:p>
        </p:txBody>
      </p:sp>
      <p:pic>
        <p:nvPicPr>
          <p:cNvPr id="3" name="Picture 2">
            <a:extLst>
              <a:ext uri="{FF2B5EF4-FFF2-40B4-BE49-F238E27FC236}">
                <a16:creationId xmlns:a16="http://schemas.microsoft.com/office/drawing/2014/main" id="{D4D7FD2D-E68C-44EE-AFEB-76528C6F2CD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58663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78</a:t>
            </a:fld>
            <a:endParaRPr lang="en-US"/>
          </a:p>
        </p:txBody>
      </p:sp>
      <p:pic>
        <p:nvPicPr>
          <p:cNvPr id="3" name="Picture 2">
            <a:extLst>
              <a:ext uri="{FF2B5EF4-FFF2-40B4-BE49-F238E27FC236}">
                <a16:creationId xmlns:a16="http://schemas.microsoft.com/office/drawing/2014/main" id="{5F07DFEB-DCBA-46E6-90C4-E104224B50C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266339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79</a:t>
            </a:fld>
            <a:endParaRPr lang="en-US"/>
          </a:p>
        </p:txBody>
      </p:sp>
      <p:pic>
        <p:nvPicPr>
          <p:cNvPr id="3" name="Picture 2">
            <a:extLst>
              <a:ext uri="{FF2B5EF4-FFF2-40B4-BE49-F238E27FC236}">
                <a16:creationId xmlns:a16="http://schemas.microsoft.com/office/drawing/2014/main" id="{E32B5531-E311-4305-BC6A-2EC9F7252340}"/>
              </a:ext>
            </a:extLst>
          </p:cNvPr>
          <p:cNvPicPr>
            <a:picLocks noChangeAspect="1"/>
          </p:cNvPicPr>
          <p:nvPr/>
        </p:nvPicPr>
        <p:blipFill>
          <a:blip r:embed="rId2"/>
          <a:stretch>
            <a:fillRect/>
          </a:stretch>
        </p:blipFill>
        <p:spPr>
          <a:xfrm>
            <a:off x="533400" y="1219200"/>
            <a:ext cx="8285714" cy="2961905"/>
          </a:xfrm>
          <a:prstGeom prst="rect">
            <a:avLst/>
          </a:prstGeom>
        </p:spPr>
      </p:pic>
    </p:spTree>
    <p:extLst>
      <p:ext uri="{BB962C8B-B14F-4D97-AF65-F5344CB8AC3E}">
        <p14:creationId xmlns:p14="http://schemas.microsoft.com/office/powerpoint/2010/main" val="486885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57200" y="2286000"/>
            <a:ext cx="5029200" cy="3771900"/>
          </a:xfrm>
          <a:prstGeom prst="rect">
            <a:avLst/>
          </a:prstGeom>
        </p:spPr>
      </p:pic>
    </p:spTree>
    <p:extLst>
      <p:ext uri="{BB962C8B-B14F-4D97-AF65-F5344CB8AC3E}">
        <p14:creationId xmlns:p14="http://schemas.microsoft.com/office/powerpoint/2010/main" val="24725303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80</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a:blip r:embed="rId2"/>
          <a:stretch>
            <a:fillRect/>
          </a:stretch>
        </p:blipFill>
        <p:spPr>
          <a:xfrm>
            <a:off x="532016" y="1143000"/>
            <a:ext cx="8161905" cy="2819048"/>
          </a:xfrm>
          <a:prstGeom prst="rect">
            <a:avLst/>
          </a:prstGeom>
        </p:spPr>
      </p:pic>
    </p:spTree>
    <p:extLst>
      <p:ext uri="{BB962C8B-B14F-4D97-AF65-F5344CB8AC3E}">
        <p14:creationId xmlns:p14="http://schemas.microsoft.com/office/powerpoint/2010/main" val="15725890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81</a:t>
            </a:fld>
            <a:endParaRPr lang="en-US"/>
          </a:p>
        </p:txBody>
      </p:sp>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a:blip r:embed="rId2"/>
          <a:stretch>
            <a:fillRect/>
          </a:stretch>
        </p:blipFill>
        <p:spPr>
          <a:xfrm>
            <a:off x="500571" y="1197277"/>
            <a:ext cx="8142857" cy="2419048"/>
          </a:xfrm>
          <a:prstGeom prst="rect">
            <a:avLst/>
          </a:prstGeom>
        </p:spPr>
      </p:pic>
    </p:spTree>
    <p:extLst>
      <p:ext uri="{BB962C8B-B14F-4D97-AF65-F5344CB8AC3E}">
        <p14:creationId xmlns:p14="http://schemas.microsoft.com/office/powerpoint/2010/main" val="3680718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constitutional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82</a:t>
            </a:fld>
            <a:endParaRPr lang="en-US"/>
          </a:p>
        </p:txBody>
      </p:sp>
      <p:pic>
        <p:nvPicPr>
          <p:cNvPr id="6" name="Picture 5">
            <a:extLst>
              <a:ext uri="{FF2B5EF4-FFF2-40B4-BE49-F238E27FC236}">
                <a16:creationId xmlns:a16="http://schemas.microsoft.com/office/drawing/2014/main" id="{F4AA2DD1-93D1-4A30-9486-509320EAEE9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5840326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natural death</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83</a:t>
            </a:fld>
            <a:endParaRPr lang="en-US"/>
          </a:p>
        </p:txBody>
      </p:sp>
      <p:pic>
        <p:nvPicPr>
          <p:cNvPr id="3" name="Picture 2">
            <a:extLst>
              <a:ext uri="{FF2B5EF4-FFF2-40B4-BE49-F238E27FC236}">
                <a16:creationId xmlns:a16="http://schemas.microsoft.com/office/drawing/2014/main" id="{B7218409-D0AA-4CF0-917D-277D8C7376C0}"/>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2005844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a:t>
            </a:r>
            <a:r>
              <a:rPr lang="en-US" dirty="0" err="1"/>
              <a:t>nonconstitutional</a:t>
            </a:r>
            <a:r>
              <a:rPr lang="en-US" dirty="0"/>
              <a:t>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84</a:t>
            </a:fld>
            <a:endParaRPr lang="en-US"/>
          </a:p>
        </p:txBody>
      </p:sp>
      <p:pic>
        <p:nvPicPr>
          <p:cNvPr id="6" name="Picture 5">
            <a:extLst>
              <a:ext uri="{FF2B5EF4-FFF2-40B4-BE49-F238E27FC236}">
                <a16:creationId xmlns:a16="http://schemas.microsoft.com/office/drawing/2014/main" id="{555A9BFA-3138-4802-BD64-2549C38A41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6639265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probability of no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85</a:t>
            </a:fld>
            <a:endParaRPr lang="en-US"/>
          </a:p>
        </p:txBody>
      </p:sp>
      <p:pic>
        <p:nvPicPr>
          <p:cNvPr id="3" name="Picture 2">
            <a:extLst>
              <a:ext uri="{FF2B5EF4-FFF2-40B4-BE49-F238E27FC236}">
                <a16:creationId xmlns:a16="http://schemas.microsoft.com/office/drawing/2014/main" id="{BA5D0A12-594F-4B75-9CD9-D7B3F2016AF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6979142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no exit matches overall survival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86</a:t>
            </a:fld>
            <a:endParaRPr lang="en-US"/>
          </a:p>
        </p:txBody>
      </p:sp>
      <p:pic>
        <p:nvPicPr>
          <p:cNvPr id="6" name="Picture 5">
            <a:extLst>
              <a:ext uri="{FF2B5EF4-FFF2-40B4-BE49-F238E27FC236}">
                <a16:creationId xmlns:a16="http://schemas.microsoft.com/office/drawing/2014/main" id="{4586BBFE-DDEC-4F8B-81BD-77DBC98DA4C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316454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87</a:t>
            </a:fld>
            <a:endParaRPr lang="en-US"/>
          </a:p>
        </p:txBody>
      </p:sp>
      <p:pic>
        <p:nvPicPr>
          <p:cNvPr id="6" name="Picture 5">
            <a:extLst>
              <a:ext uri="{FF2B5EF4-FFF2-40B4-BE49-F238E27FC236}">
                <a16:creationId xmlns:a16="http://schemas.microsoft.com/office/drawing/2014/main" id="{ECCE54DF-4C6E-4A07-8F18-0E28E0E1DA3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2294686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88</a:t>
            </a:fld>
            <a:endParaRPr lang="en-US"/>
          </a:p>
        </p:txBody>
      </p:sp>
      <p:pic>
        <p:nvPicPr>
          <p:cNvPr id="6" name="Picture 5">
            <a:extLst>
              <a:ext uri="{FF2B5EF4-FFF2-40B4-BE49-F238E27FC236}">
                <a16:creationId xmlns:a16="http://schemas.microsoft.com/office/drawing/2014/main" id="{C6C00904-3DCC-44D5-A584-CFAC210CB3F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477586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89</a:t>
            </a:fld>
            <a:endParaRPr lang="en-US"/>
          </a:p>
        </p:txBody>
      </p:sp>
      <p:pic>
        <p:nvPicPr>
          <p:cNvPr id="3" name="Picture 2">
            <a:extLst>
              <a:ext uri="{FF2B5EF4-FFF2-40B4-BE49-F238E27FC236}">
                <a16:creationId xmlns:a16="http://schemas.microsoft.com/office/drawing/2014/main" id="{202D81FF-1DAF-4475-8D72-CE7056EECC6E}"/>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51612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869974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rPr>
              <a:t>Steps in a typical survival model</a:t>
            </a:r>
          </a:p>
          <a:p>
            <a:pPr marL="914400" lvl="1" indent="-457200">
              <a:buFont typeface="+mj-lt"/>
              <a:buAutoNum type="alphaLcPeriod"/>
            </a:pPr>
            <a:r>
              <a:rPr lang="en-US" dirty="0">
                <a:latin typeface="+mj-lt"/>
              </a:rPr>
              <a:t>Descriptive statistics</a:t>
            </a:r>
          </a:p>
          <a:p>
            <a:pPr marL="914400" lvl="1" indent="-457200">
              <a:buFont typeface="+mj-lt"/>
              <a:buAutoNum type="alphaLcPeriod"/>
            </a:pPr>
            <a:r>
              <a:rPr lang="en-US" dirty="0">
                <a:latin typeface="+mj-lt"/>
              </a:rPr>
              <a:t>Counts</a:t>
            </a:r>
          </a:p>
          <a:p>
            <a:pPr marL="914400" lvl="1" indent="-457200">
              <a:buFont typeface="+mj-lt"/>
              <a:buAutoNum type="alphaLcPeriod"/>
            </a:pPr>
            <a:r>
              <a:rPr lang="en-US" dirty="0">
                <a:latin typeface="+mj-lt"/>
              </a:rPr>
              <a:t>Simple Kaplan-Meier curves</a:t>
            </a:r>
          </a:p>
          <a:p>
            <a:pPr marL="914400" lvl="1" indent="-457200">
              <a:buFont typeface="+mj-lt"/>
              <a:buAutoNum type="alphaLcPeriod"/>
            </a:pPr>
            <a:r>
              <a:rPr lang="en-US" dirty="0">
                <a:latin typeface="+mj-lt"/>
              </a:rPr>
              <a:t>Univariate Cox models</a:t>
            </a:r>
          </a:p>
          <a:p>
            <a:pPr marL="914400" lvl="1" indent="-457200">
              <a:buFont typeface="+mj-lt"/>
              <a:buAutoNum type="alphaLcPeriod"/>
            </a:pPr>
            <a:r>
              <a:rPr lang="en-US" dirty="0">
                <a:latin typeface="+mj-lt"/>
              </a:rPr>
              <a:t>Multivariate Cox models</a:t>
            </a:r>
          </a:p>
          <a:p>
            <a:pPr marL="914400" lvl="1" indent="-457200">
              <a:buFont typeface="+mj-lt"/>
              <a:buAutoNum type="alphaLcPeriod"/>
            </a:pPr>
            <a:r>
              <a:rPr lang="en-US" dirty="0">
                <a:latin typeface="+mj-lt"/>
              </a:rPr>
              <a:t>Martingale residuals</a:t>
            </a:r>
          </a:p>
          <a:p>
            <a:pPr marL="914400" lvl="1" indent="-457200">
              <a:buFont typeface="+mj-lt"/>
              <a:buAutoNum type="alphaLcPeriod"/>
            </a:pPr>
            <a:r>
              <a:rPr lang="en-US" dirty="0">
                <a:latin typeface="+mj-lt"/>
              </a:rPr>
              <a:t>Schoenfeld residuals</a:t>
            </a:r>
          </a:p>
          <a:p>
            <a:pPr marL="457200" indent="-457200">
              <a:buFont typeface="+mj-lt"/>
              <a:buAutoNum type="arabicPeriod"/>
            </a:pPr>
            <a:r>
              <a:rPr lang="en-US" dirty="0">
                <a:latin typeface="+mj-lt"/>
              </a:rPr>
              <a:t>Competing </a:t>
            </a:r>
            <a:r>
              <a:rPr lang="en-US">
                <a:latin typeface="+mj-lt"/>
              </a:rPr>
              <a:t>risk analysis</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90</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38751</TotalTime>
  <Words>2472</Words>
  <Application>Microsoft Office PowerPoint</Application>
  <PresentationFormat>On-screen Show (4:3)</PresentationFormat>
  <Paragraphs>484</Paragraphs>
  <Slides>90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Courier New</vt:lpstr>
      <vt:lpstr>4_Default Design</vt:lpstr>
      <vt:lpstr>  Craft of Statistical Analysis</vt:lpstr>
      <vt:lpstr>Abstract</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vt:lpstr>
      <vt:lpstr>The leader data set</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competing risks model</vt:lpstr>
      <vt:lpstr>The competing risks model</vt:lpstr>
      <vt:lpstr>The competing risks model</vt:lpstr>
      <vt:lpstr>Competing risks, constitutional exit</vt:lpstr>
      <vt:lpstr>Competing risks, natural death</vt:lpstr>
      <vt:lpstr>Competing risks, nonconstitutional exit</vt:lpstr>
      <vt:lpstr>Competing risks, probability of no exit</vt:lpstr>
      <vt:lpstr>Probability of no exit matches overall survival</vt:lpstr>
      <vt:lpstr>The leader data set, competing risks</vt:lpstr>
      <vt:lpstr>The leader data set, competing risks</vt:lpstr>
      <vt:lpstr>Subgroup nonconstitutional ascent</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Simon, Stephen D.</cp:lastModifiedBy>
  <cp:revision>469</cp:revision>
  <dcterms:created xsi:type="dcterms:W3CDTF">2011-03-02T17:54:20Z</dcterms:created>
  <dcterms:modified xsi:type="dcterms:W3CDTF">2018-07-10T21:08:13Z</dcterms:modified>
</cp:coreProperties>
</file>