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4"/>
  </p:notesMasterIdLst>
  <p:handoutMasterIdLst>
    <p:handoutMasterId r:id="rId65"/>
  </p:handoutMasterIdLst>
  <p:sldIdLst>
    <p:sldId id="256" r:id="rId2"/>
    <p:sldId id="258" r:id="rId3"/>
    <p:sldId id="259" r:id="rId4"/>
    <p:sldId id="260" r:id="rId5"/>
    <p:sldId id="261" r:id="rId6"/>
    <p:sldId id="266" r:id="rId7"/>
    <p:sldId id="283" r:id="rId8"/>
    <p:sldId id="264" r:id="rId9"/>
    <p:sldId id="265" r:id="rId10"/>
    <p:sldId id="267" r:id="rId11"/>
    <p:sldId id="268" r:id="rId12"/>
    <p:sldId id="269" r:id="rId13"/>
    <p:sldId id="270" r:id="rId14"/>
    <p:sldId id="271" r:id="rId15"/>
    <p:sldId id="272" r:id="rId16"/>
    <p:sldId id="274" r:id="rId17"/>
    <p:sldId id="275" r:id="rId18"/>
    <p:sldId id="276" r:id="rId19"/>
    <p:sldId id="277" r:id="rId20"/>
    <p:sldId id="290" r:id="rId21"/>
    <p:sldId id="289" r:id="rId22"/>
    <p:sldId id="281" r:id="rId23"/>
    <p:sldId id="285" r:id="rId24"/>
    <p:sldId id="295" r:id="rId25"/>
    <p:sldId id="263" r:id="rId26"/>
    <p:sldId id="284" r:id="rId27"/>
    <p:sldId id="308" r:id="rId28"/>
    <p:sldId id="294" r:id="rId29"/>
    <p:sldId id="297" r:id="rId30"/>
    <p:sldId id="309" r:id="rId31"/>
    <p:sldId id="293" r:id="rId32"/>
    <p:sldId id="313" r:id="rId33"/>
    <p:sldId id="298" r:id="rId34"/>
    <p:sldId id="296" r:id="rId35"/>
    <p:sldId id="310" r:id="rId36"/>
    <p:sldId id="311" r:id="rId37"/>
    <p:sldId id="292" r:id="rId38"/>
    <p:sldId id="314" r:id="rId39"/>
    <p:sldId id="315" r:id="rId40"/>
    <p:sldId id="312" r:id="rId41"/>
    <p:sldId id="318" r:id="rId42"/>
    <p:sldId id="316" r:id="rId43"/>
    <p:sldId id="319" r:id="rId44"/>
    <p:sldId id="317" r:id="rId45"/>
    <p:sldId id="291" r:id="rId46"/>
    <p:sldId id="286" r:id="rId47"/>
    <p:sldId id="287" r:id="rId48"/>
    <p:sldId id="288" r:id="rId49"/>
    <p:sldId id="301" r:id="rId50"/>
    <p:sldId id="300" r:id="rId51"/>
    <p:sldId id="320" r:id="rId52"/>
    <p:sldId id="302" r:id="rId53"/>
    <p:sldId id="321" r:id="rId54"/>
    <p:sldId id="306" r:id="rId55"/>
    <p:sldId id="322" r:id="rId56"/>
    <p:sldId id="307" r:id="rId57"/>
    <p:sldId id="304" r:id="rId58"/>
    <p:sldId id="323" r:id="rId59"/>
    <p:sldId id="324" r:id="rId60"/>
    <p:sldId id="325" r:id="rId61"/>
    <p:sldId id="305" r:id="rId62"/>
    <p:sldId id="303" r:id="rId63"/>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80995" autoAdjust="0"/>
  </p:normalViewPr>
  <p:slideViewPr>
    <p:cSldViewPr>
      <p:cViewPr varScale="1">
        <p:scale>
          <a:sx n="93" d="100"/>
          <a:sy n="93" d="100"/>
        </p:scale>
        <p:origin x="172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86"/>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4/10/2018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2016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4/10/2018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a:t>©2016 [Instructor Name]    http://TheAnalysisFactor.com</a:t>
            </a:r>
            <a:endParaRPr lang="en-US" altLang="en-US" dirty="0"/>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dirty="0"/>
              <a:t>An Introduction to Kaplan-Meier Curves</a:t>
            </a:r>
            <a:br>
              <a:rPr lang="en-US" altLang="en-US" dirty="0">
                <a:latin typeface="Calibri" pitchFamily="34" charset="0"/>
                <a:cs typeface="Arial" charset="0"/>
              </a:rPr>
            </a:b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cs typeface="Arial" charset="0"/>
              </a:rPr>
              <a:t>Steve Simon</a:t>
            </a:r>
            <a:r>
              <a:rPr lang="en-US" altLang="en-US" sz="2400" dirty="0">
                <a:solidFill>
                  <a:srgbClr val="A2B525"/>
                </a:solidFill>
                <a:latin typeface="Calibri" pitchFamily="34" charset="0"/>
                <a:cs typeface="Arial" charset="0"/>
              </a:rPr>
              <a:t>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635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080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5750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074" name="Picture 2" descr="http://www.pmean.com/08/images/Simpl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427" y="2425921"/>
            <a:ext cx="4947745" cy="352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5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177023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200865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6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3" name="Text Placeholder 2"/>
          <p:cNvSpPr>
            <a:spLocks noGrp="1"/>
          </p:cNvSpPr>
          <p:nvPr>
            <p:ph type="body" idx="1"/>
          </p:nvPr>
        </p:nvSpPr>
        <p:spPr/>
        <p:txBody>
          <a:bodyPr numCol="1"/>
          <a:lstStyle/>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Table 2.1 of Hosmer, </a:t>
            </a:r>
            <a:r>
              <a:rPr lang="en-US" dirty="0" err="1"/>
              <a:t>Lemeshow</a:t>
            </a:r>
            <a:r>
              <a:rPr lang="en-US" dirty="0"/>
              <a:t>, and May</a:t>
            </a:r>
          </a:p>
        </p:txBody>
      </p:sp>
      <p:pic>
        <p:nvPicPr>
          <p:cNvPr id="8" name="Picture 7">
            <a:extLst>
              <a:ext uri="{FF2B5EF4-FFF2-40B4-BE49-F238E27FC236}">
                <a16:creationId xmlns:a16="http://schemas.microsoft.com/office/drawing/2014/main" id="{148AF32C-92B2-4BB1-9F06-73AC1F9D7E28}"/>
              </a:ext>
            </a:extLst>
          </p:cNvPr>
          <p:cNvPicPr>
            <a:picLocks noChangeAspect="1"/>
          </p:cNvPicPr>
          <p:nvPr/>
        </p:nvPicPr>
        <p:blipFill>
          <a:blip r:embed="rId2"/>
          <a:stretch>
            <a:fillRect/>
          </a:stretch>
        </p:blipFill>
        <p:spPr>
          <a:xfrm>
            <a:off x="488879" y="2514600"/>
            <a:ext cx="2552700" cy="2667000"/>
          </a:xfrm>
          <a:prstGeom prst="rect">
            <a:avLst/>
          </a:prstGeom>
        </p:spPr>
      </p:pic>
    </p:spTree>
    <p:extLst>
      <p:ext uri="{BB962C8B-B14F-4D97-AF65-F5344CB8AC3E}">
        <p14:creationId xmlns:p14="http://schemas.microsoft.com/office/powerpoint/2010/main" val="92049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Calculate number at risk (</a:t>
            </a:r>
            <a:r>
              <a:rPr lang="en-US" dirty="0" err="1"/>
              <a:t>ni</a:t>
            </a:r>
            <a:r>
              <a:rPr lang="en-US" dirty="0"/>
              <a:t>) and deaths (di) at time=</a:t>
            </a:r>
            <a:r>
              <a:rPr lang="en-US" dirty="0" err="1"/>
              <a:t>i</a:t>
            </a:r>
            <a:r>
              <a:rPr lang="en-US" dirty="0"/>
              <a:t>. </a:t>
            </a:r>
          </a:p>
        </p:txBody>
      </p:sp>
      <p:pic>
        <p:nvPicPr>
          <p:cNvPr id="8" name="Picture 7">
            <a:extLst>
              <a:ext uri="{FF2B5EF4-FFF2-40B4-BE49-F238E27FC236}">
                <a16:creationId xmlns:a16="http://schemas.microsoft.com/office/drawing/2014/main" id="{997F2816-8DDE-4679-9177-6ADBB26C9F6C}"/>
              </a:ext>
            </a:extLst>
          </p:cNvPr>
          <p:cNvPicPr>
            <a:picLocks noChangeAspect="1"/>
          </p:cNvPicPr>
          <p:nvPr/>
        </p:nvPicPr>
        <p:blipFill>
          <a:blip r:embed="rId2"/>
          <a:stretch>
            <a:fillRect/>
          </a:stretch>
        </p:blipFill>
        <p:spPr>
          <a:xfrm>
            <a:off x="477748" y="2505075"/>
            <a:ext cx="4000500" cy="2752725"/>
          </a:xfrm>
          <a:prstGeom prst="rect">
            <a:avLst/>
          </a:prstGeom>
        </p:spPr>
      </p:pic>
    </p:spTree>
    <p:extLst>
      <p:ext uri="{BB962C8B-B14F-4D97-AF65-F5344CB8AC3E}">
        <p14:creationId xmlns:p14="http://schemas.microsoft.com/office/powerpoint/2010/main" val="297384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 Often patients are lost to follow-up prior to death, but you can still use the information about them while they were in your study to better estimate the survival probability over time.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Abstract</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Calculate the conditional probability of survival. </a:t>
            </a:r>
          </a:p>
        </p:txBody>
      </p:sp>
      <p:pic>
        <p:nvPicPr>
          <p:cNvPr id="3" name="Picture 2">
            <a:extLst>
              <a:ext uri="{FF2B5EF4-FFF2-40B4-BE49-F238E27FC236}">
                <a16:creationId xmlns:a16="http://schemas.microsoft.com/office/drawing/2014/main" id="{7B71AA63-BB8F-42DF-BFD7-2A6C4B265B1A}"/>
              </a:ext>
            </a:extLst>
          </p:cNvPr>
          <p:cNvPicPr>
            <a:picLocks noChangeAspect="1"/>
          </p:cNvPicPr>
          <p:nvPr/>
        </p:nvPicPr>
        <p:blipFill>
          <a:blip r:embed="rId2"/>
          <a:stretch>
            <a:fillRect/>
          </a:stretch>
        </p:blipFill>
        <p:spPr>
          <a:xfrm>
            <a:off x="457200" y="2476500"/>
            <a:ext cx="5372100" cy="2781300"/>
          </a:xfrm>
          <a:prstGeom prst="rect">
            <a:avLst/>
          </a:prstGeom>
        </p:spPr>
      </p:pic>
    </p:spTree>
    <p:extLst>
      <p:ext uri="{BB962C8B-B14F-4D97-AF65-F5344CB8AC3E}">
        <p14:creationId xmlns:p14="http://schemas.microsoft.com/office/powerpoint/2010/main" val="203986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Compute the cumulative product. </a:t>
            </a:r>
          </a:p>
        </p:txBody>
      </p:sp>
      <p:pic>
        <p:nvPicPr>
          <p:cNvPr id="11" name="Picture 10">
            <a:extLst>
              <a:ext uri="{FF2B5EF4-FFF2-40B4-BE49-F238E27FC236}">
                <a16:creationId xmlns:a16="http://schemas.microsoft.com/office/drawing/2014/main" id="{9E885AC8-7B7E-4DB5-B014-D4E7136ABB96}"/>
              </a:ext>
            </a:extLst>
          </p:cNvPr>
          <p:cNvPicPr>
            <a:picLocks noChangeAspect="1"/>
          </p:cNvPicPr>
          <p:nvPr/>
        </p:nvPicPr>
        <p:blipFill>
          <a:blip r:embed="rId2"/>
          <a:stretch>
            <a:fillRect/>
          </a:stretch>
        </p:blipFill>
        <p:spPr>
          <a:xfrm>
            <a:off x="533400" y="2494480"/>
            <a:ext cx="8248650" cy="2781300"/>
          </a:xfrm>
          <a:prstGeom prst="rect">
            <a:avLst/>
          </a:prstGeom>
        </p:spPr>
      </p:pic>
    </p:spTree>
    <p:extLst>
      <p:ext uri="{BB962C8B-B14F-4D97-AF65-F5344CB8AC3E}">
        <p14:creationId xmlns:p14="http://schemas.microsoft.com/office/powerpoint/2010/main" val="17182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Here’s a Kaplan-Meier graph, similar to Figure 2.2</a:t>
            </a:r>
          </a:p>
        </p:txBody>
      </p:sp>
      <p:sp>
        <p:nvSpPr>
          <p:cNvPr id="3" name="AutoShape 2" descr="data:image/png;base64,iVBORw0KGgoAAAANSUhEUgAABUAAAAPACAMAAADDuCPrAAAAwFBMVEUAAAAAADoAAGYAOjoAOmYAOpAAZrY6AAA6OgA6Ojo6OmY6ZmY6ZpA6ZrY6kLY6kNtmAABmOgBmOjpmZjpmZmZmZpBmkLZmkNtmtttmtv+QOgCQOjqQZjqQZmaQkDqQkLaQtraQttuQtv+Q2/+2ZgC2Zjq2kDq2kGa2tpC2tra2ttu227a229u22/+2///bkDrbkGbbtmbbtpDbtrbb25Db27bb29vb2//b////tmb/25D/27b/29v//7b//9v///9BX8b9AAAACXBIWXMAAB2HAAAdhwGP5fFlAAAgAElEQVR4nO3dfXsT172oYTklOLT0AK1KIZueQ06cEmVDXMLGwRik7/+t9ozkl7HNeDILrZn1ct//gHXFmt9Slh8kayQtNgAEWcw9AECu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SjugC4C92X+i9n6NezT3rQ2UZe+N2vcV3rQ+ebdarX45+RDwvRH+wQCqlVtA37/otP/h67HfLqDA/uQV0LMnN+4+3/tx3BUIKLA/WQX09LCN5oPlznftFwfPR12DgAL7k1NAPz9ugvlD54LfmqB+8+uYqxBQYH9yCujxrVy2SX005ioEFNifjAK6/n6xuPmA/XSx+HbMs/ECCuxPRgFt7m7eerz+pcvuIqDA/ggoQKCMAto8hD+4edaSh/DAfDIK6OboVi3bX4veH3MVAgrsT04B/XjYFPRN54Kzpp+37pTeSUCB/ckpoO15TE0xly9XrZ93Z9KPOotJQIE9yiqgm7eHN17KefBs3BUIKLA/eQV0s37VTejB07HvyCSgwP5kFtDG+v3q1XK5fLp6HfB+dgIK7E9+Af0qAgrsj4ACBBJQgEACChAo84De/Vr4/X541CgT3gbAXARUQIFARQf0tonKJqBQhcwDuvl08vuY/1xAgf3JPaAjCSiwPwKa8WGAeQloxocB5iWgGR8GmJeAZnwYYF4CmvFhgHkJaMaHAeYloBkfBphXRgH9/PiLL5r0SiRgJgIag4BCFTIK6ObsiYACCckpoJv192M/xvgmAQX2J6uAbgv6/GuuQECB/ckroKPfvu4mAQX2J7OAbk6/7kG8gAL7k1tAmwfxX3MXVECB/cktoJuPy+X/D/9uAQX2J7uAfh0BBfZH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PKN6Dr97/8PvqbBBTYn9wC+m61etP+efZk0Tj458hvF1Bgf/IK6NvDNpvffticbv+y+/sYAgrsT1YBPT6v5v3Pj5t7n8vld+3fR12DgAL7k1NAPzZ3O++9/Ll58P73xeJRe0lb1OdjrkJAgf3JKaBHu0fs6++v7ngejbwLKqDA/mQU0Dac27ubp83j9x93lzV3Skf9FlRAgf3JKKCfHy+++fXaX6799Q8RUGB/BDQGAYUqZBTQ5iH87pF787jdQ3hgfhkF9PIZo+bP3ZPw26fhPYkEzCSngJ424fzryclPi8WDq/uiTmMC5pJTQLd3PbcvP/qfJpwPV6sXo1+KJKDA/mQV0PVP23429z4vXpM07ikkAQX2KauAbjbv//Xgz0/b+5z/2b0Y/uG4l8ILKLBHmQX0yvrdv5YvR7+fnYAC+5NtQMMIKLA/AprxYYB5CWjGhwHmJaAZHwaYV+YBvfu18IsvmGSsLx14JpOsFyoloDFMXck7TLJeqFTRAb2ttqDUtl6YVuYB3Xw6GXUuaG1BqW29MK3cAzpSbUGpbb0wLQEtWm3rhWkJaNFqWy9MK8OArk/erVarX05Gvo/IVm1BqW29MK3cAvr+RecUnYevx357bUGpbb0wrbwCevbkxlmO934cdwW1BaW29cK0sgro6fZNQB8sd75rvzgY9Yke1QWltvXCtHIK6OfHTTB/6Fzw2+HYt6SvLSi1rRemlVNAj2/lsk3qozFXUVtQalsvTCujgK6/v/0RnKcjP1WutqDUtl6YVkYB/dLr3r0W/m61rRemJaBFq229MK2MAto8hD+4edaSh/B3q229MK2MAro5ulXL9tei98dcRW1BqW29MK2cAvrxsCnom84FZ00/b90pvVNtQaltvTCtnALansfUFHP5ctX6eXcm/aizmKoLSm3rhWllFdDN28MbL+U8eDbuCmoLSm3rhWnlFdDN+lU3oQdPx74jU21BqW29MK3MAtpYv1+9Wi6XT1evA97Prrag1LZemFZ+Af0qtQWl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CvbgH56t3r9YfR31RaU2tYL08osoO//9s2vzR/rV4eL1r0fRn5/bUGpbb0wrawCun6xWLQBXX+/uPDXcfdCawtKbeuFaeUU0G03m4Bu/zxYLpft3dD7o66itqDUtl6YVk4BPW16+X8+7P581F6w/ncT0h/HXEVtQaltvTCtnAJ6dN7No6v7nUcj74LWFpTa1gvTyiignx/v7m5e/Nn6eLj4dsxvQWsLSm3rhWnlFdDtU/AXf25u/P2PqC0ota0XppVhQNffC+gfVdt6YVoZBbR98v15+5ejq4fwpwsP4e9S23phWhkFdHO8Owu0/cXn+TNHbVMfjbmK2oJS23phWjkFtHm8vrj3ZrMt6e40pp+cxnS32tYL08opoJvT9sz5P788Ofl3U9KnP784XIy8A1pdUGpbL0wrq4C2D95vGNfP6oJS23phWnkF9PJdRM55M5EBta0XppVZQBuffl7+7UHjz/946e3shtS2XphWfgH9KrUFpbb1wrQEtGi1rRemJaBFq229MC0BLVpt64VpZR7Qu18Lf/Ocp9aEwyXgS7cAlZl7ExZNQIs29c8qCZp7Exat6IDeZjdRGVs+qswDuvl08vuY/9xuojK2fFS5B3Qku4nK2PJRCSiUzJaPSkChZLZ8VBkGdH3ybrVa/XIy/pXwdhPVseWjyi2g7190zs94+Hrst9tNVMaWjyqvgJ49uXGK271R70dvN1EdWz6qrAK6fUf6xYPlznftFwfPR12D3URlbPmocgpo+5lIB923UP7tcDHuPHq7idrY8lHlFNDjW7lsk+pTOaGfLR9VRgG9/Fz4Dp8LD3ey5aPKKKBfet2718LDnWz5qAQUSmbLR5VRQJuH8Ac3z1ryEB7uZMtHlVFAN0e3atn+WvT+mKuwm6iMLR9VTgH9eNgU9E3ngrOmn7fulN7JbqIytnxUOQW0PY+pKeby5ar18+5M+lFnMdlN1MaWjyqrgG7eHt54KefBs3FXYDdRGVs+qrwCulm/6ib04OnYd2Sym6iMLR9VZgFtrN+vXi2Xy6er1wHvZ2c3URlbPqr8AvpV7CYqY8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T5BnT9bvXLh7HfZDdRGVs+qnwD+vnx4ptfx36T3URlbPmoBBRKZstHlVNAP510vW8C+rr58/cxV2E3URlbPqqMAtrc5fySUXdD7SYqY8tHJaBQMls+qowCunl7uFgcLC/8/XBx8Jfmz3+MeSrebqIytnxUOQV0c/b9YnHvzfkXnkSCYbZ8VFkFdLP5T3O385+7vwooDLPlo8osoJuzJ4vFt9s7oQIKw2z5qHIL6Gb978Xi4NlGQOGPsOWjyi6gm83H5k7oww8CCn+ALR9VhgHdrH9q7oT+IKAwzJaPKseA7k5o+suhgMIQWz6qPAO6PaFp5Dn0W3YTlbHlo8o0oNsTmgQUhtjyUWUb0M3Zv8a9CGnLbqIytnxU+QY0iN1EZWz5qAQUSmbLRyWgUDJbPqrMA3r3yaBfeve7CYeD+dnyUQkolMyWj6rogN5mN1EZWz6qzAO6+eQzkeAOtnxUuQd0JLuJytjyUQkolMyWj0pAoWS2fFQZBnR98m61Wv1yMvp1nBu7ierY8lHlFtD3LzqnJD18Pfbb7SYqY8tHlVdA209Euubej+OuwG6iMrZ8VFkF9PSwjeaD8w+G/6794uD5qGuwm6iMLR9VTgH9/Lj9KI/OBb+Nfk9Qu4nK2PJR5RTQ41u5bJP6aMxV2E1UxpaPKqOArr9fLG4+YD9dLL4d82y83URlbPmoMgrol1737rXwcCdbPioBhZLZ8lFlFNDmIfzBzbOWPISHO9nyUWUU0M3RrVq2vxa9P+Yq7CYqY8tHlVNAPx42BX3TuaD9dPhbd0rvZDdRGVs+qpwC2p7H1BRz+XLV+nl3Jv2os5jsJmpjy0eVVUA3bw9vvJTz4Nm4K7CbqIwtH1VeAd2sX3UTevB07Dsy2U1UxpaPKrOANtbvV6+Wy+XT1euA97Ozm6iMLR9VfgH9KnYTlbHloxJQKJktH5WAQsls+agEFEpmy0cloFAyWz4qAYWS2fJRCSiUzJaPSkChZLZ8VAIKJbPloxJQKJktH5WAQsls+agEFEpmy0cloFAyWz4qAYWS2fJRCSiUzJaPSkChZLZ8VAIKJbPloxJQKJktH5WAQsls+agEFEpmy0cloFAyWz4qAYWS2fJRCSiUzJaPSkChZLZ8VAIKJbPloxJQKJktH5WAQsls+agEFEpmy0cloFAyWz4qAYWS2fJRCSiUzJaPSkChZLZ8VAIKJbPloxJQKJktH5WAQskWBBhx8+79f9i+r3CfBJTKzJ2iPI24eff+P2zfV7hPAgoMENA+AgoMENA+AgoMENA+AgoMENA+AgoMENA+AgoMENA+AgoMENA+AgoMENA+AgoMENA+AgoMENA+AgoMENA+AgoMENA+AgoMENA+AgoMENA+AgoMENA+AgoMENA+AgoMENA+AgoMENA+AgoMENA+AgoMENA+AgoMENA+AgoMENA+AgoMENA+AgoMENA+AgoMENA+AgoMENA+AgoMENA+AgoMENA+AgoMENA+AgoMENA+AgoMENA+AgoMENA+AgoMENA+AgoMENA+AgoMKDeg61d/e/CX//fh8uvPjxff/Dri+wUUGFBsQP9zuGgdPL1IqIACe1ZqQI8XF749L6iAAntWaEA/Nvc/7/1wcvJT++cumwIK7FmhAT2+uOd59uSioAIK7FmZAV1/v1g8v/rrtqUCCuxZmQHtxrIt6P2NgAJ7V35A2y8WjwQU2LsKAto+o3Two4AC+1ZmQDu/A22dLhbfvBFQYM/KDGj7LPz9619+898CCuxXoQFtzwN9+PvV10fbc+oFFNinQgO6fSVSt5c/CSiwb6UGdPP28Hovm68FFNirYgO6Wf/2jw/Xvv7pUECBfSo3oF9LQIEBAtpHQIEBAtpHQIEBAtpHQIEB9QT07lciLb5gwuGAHAnojoACowloHwEFBtQT0M2nk9+H/6MrAgoMqCigIwkoMEBA+wgoMEBA+wgoMKDsgK5P3q1Wq19OPgz/p7cIKDCg4IC+f9E5Jenh67HfLqDAgGID2n4g/DX3fhx3BQIKDCg1oKeHbTQfLHe+a784eD78bR0CCgwoNKDtRxkf/NC54Lex76csoMCQQgN6fCuX558O/8cJKDCgzIDe+FjjrdPF4tsxz8YLKDCgzIB+6XXvXgsP7JmA9hFQYECZAW0ewh/cPGvJQ3hgz8oM6OboVi3bX4veH3MVAgoMKDSgHw+bgr7pXHDW9PPWndI7CSgwoNCAtucxNcVcvly1ft6dST/qLCYBBYaUGtDN28MbL+U8eDbuCgQUGFBsQDfrV92EHjwd+45MAgoMKDegjfX71avlcvl09Trg/ewEFBhQdEC/io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8oO6Prk3Wq1+uXkQ8D3CigwoOCAvn+xuPLw9dhvF1BgQLEBPXuyuO7ej+OuQECBAaUG9PSwjeaD5c537RcHz0ddg4ACAwoN6OfHTTB/6FzwWxPUb34dcxUCCgwoNKDHt3LZJvXRmKsQUGBAmQFdf79Y3HzAfrpYfDvm2XgBBQaUGdDm7uatx+tfuuwuAgoMENA+AgoMKDOgzUP4g5tnLXkID+xZmQHdHN2qZftr0ftjrkJAgQGFBvTjYVPQN50Lzpp+3rpTeicBBQYUGtD2PKammMuXq9bPuzPpR53FJKDAkFIDunl7eOOlnAfPxl2BgAIDig3oZv2qm9CDp2PfkUlAgQHlBrSxfr96tVwun65eB7yfnYACA4oO6FcRUGCAgPYRUGCAgPYRUGCAgPYRUGBAPQG9+7Xwiy+YcDggRwK6I6DAaALaR0CB/ck8oJtPJ7+P+c8FFNif3AM6koAC+yOgAIEEFCBQhgFdn7xbrVa/nAS8FF5AgT3KLaDvX3ROSXr4euy3CyiwP3kF9OzJjbM67416P3oBBfYpq4Cebt8M9MFyZ/uG9Ac3Pyn+bgIK7E9OAf38uAnmD50LfmuCOuo8egEF9iingB7fymWb1FEfiiSgwP5kFND2M4xvPmD3ufDAfDIK6Jde9+618MB8BBQgUEYBbR7CH9w8a8lDeGA+GQV0c3Srlu2vRe+PuQoBBfYnp4B+PGwK+qZzwVnTz1t3Su8koMD+5BTQ9jymppjLl6vWz7sz6UedxSSgwB5lFdDN28MbL+U8eDbuCgQU2J+8ArpZv+om9ODp2HdkElBgfzILaGP9fvVquVw+Xb0OeD87AQX2J7+AfpUvfU4nQKi9N2rfV7hPc9/YQFn23qh9X+E+ZfQQPqNRc5o1o1HNGkfioyY9XeK3XVdGo+Y0a0ajmjWOxEdNerrEb7uujEbNadaMRjVrHImPmvR0id92XRmNmtOsGY1q1jgSHzXp6RK/7boyGjWnWTMa1axxJD5q0tMlftt1ZTRqTrNmNKpZ40h81KSnS/y268po1JxmzWhUs8aR+KhJT5f4bdeV0ag5zZrRqGaNI/FRk54u8duuK6NRc5o1o1HNGkfioyY9XeK3XVdGo+Y0a0ajmjWOxEdNerrEb7uujEbNadaMRjVrHImPmvR0id92XRmNmtOsGY1q1jgSHzXp6RK/7boyGjWnWTMa1axxJD5q0tMlftt1ZTRqTrNmNKpZ40h81KSnS/y268po1JxmzWhUs8aR+KhJT5f4bdeV0ag5zZrRqGaNI/FRk54u8duuK6NRc5o1o1HNGkfioyY9XeK3XVdGo+Y0a0ajmjWOxEdNerrEb7uujEbNadaMRjVrHImPmvZ0AAkTUIBAAgoQSEABAgkoQCABBQgkoACBBBQgkIACBBJQgEACChBIQAECCShAIAEFCCSgAIEEFCCQgAIEElCAQAIKEEhAAQIJKEAgAQUIJKAAgQQUIJCAAgQSUIBAAgoQKN2Anr04XCwOHr6Ze467fX78za9XXyU78/rVg8Vi8afuZMnO+tvf2lGffri6JNlRdz4eLp5ffpHqrOvvF5cupk111s36bbtdHzy72gPJjppsQN8e7v5nH/xz7knu0mzLTkCTnflisMXirzcvSm3Wyx/0g8sopTrquc+Pr5KU7qztlDcCmuysHy+2672Ln61kR002oKe3/71M0Ppo0QlosjN3Blvcv3VRUrN+4Y5SqqNeOOoMlu6s3T3w/OYlac162c/F4tvdfdBkR002oO2/l/ea++vvn3QLlZrtT/vleMnOvB3s9WY32cGPlxelOOtxM2H76P1/nlz89CQ76rnTzo91wrMe32xPsrO2gx08a3/t1IT00cUlSY66STagxxc/Pm2jHs09TY/ftv9SXv4fTXbm08v7ne1k27+mOmszzq7w7Q/N7m+pjnpu99D4vE0Jz3p0Mz3Jznp8+TN1ej5isqNuUg3o1c9Re3/+2w93/9fzOGv+OVw8fHK5L9Od+ejqzsf5ZMnO2kxz3vqLu0zJjrrT/hL8/17cvgnP2ox2fZ5kZ+0Mdv7XZEdtpRnQ5p/1i9upc+ulpX2w+azzJFIOM18MmcOs59lPfNQ285ePjhOetRnt/s0L0py182/ouWRHbaUZ0KsHndfuPyXl+OCvH7rPwucw88VezGDWZtLtLZv2qM1P+6OrXy8mPGsz2vOz9vywP/9weUGas57eepSe7KitZAN6eSPe+u13Ij61/yheD2jyM1/sxeRn3T6BsB0r6VF3D4y7AU111uPFwd/Pn8d+uL03l+ys22G2p33+6dnukmRHbaUZ0O7NdPtfpIR0AprDzBfPzCQ+69H2lL/dj0/Sox5tb87LEROe9ahzFtPFEzNpztrepsfXzgNNdtSWgH6VvALanrZ68SR8yrNuf9r/tHsdSsqjns+TQUDbp6+3p4edvVjcGHqT2KxHV/eVz5+OT3bUloB+lawCenXaf9qzrv/rwd8Ok7+ndPXkRgYBvTwp7PIsoVRn3b2Son3N5qefzl/3keqoWwL6VXIK6PZeyO6nKPlZd2eJJf7Tc3Tzn3UgCPsAAAPfSURBVKOEZ73SboPn6c66Dej5NKeL678i2aQ16paAfpWMAnp2+TKk9Gdtnd9pSnfU291Md9au4+1kyc56tLg61fMo6dZvpRnQpJ9368rnWfj27Rgu35sh8Vl3dj/oyY56db5iDs/Cd5ymfbsedQZLfNRWsgFN98yvrmzOA22f1/zr5Ws40p713OVPT5qjHi+uS3nWa9K/XW8HNM1RW2kGNOnXHnTl8kqknxbXHvokPeuF3U9PsqN+IaDJznrN7k5csrN2c3mc/s2aZkCTfvVrVyegKc98vLi+75KdtXv3Y3dnI+VRbwY02Vm7t+v575aTnbWZ5vJtTxLfAq00A5r0+690dd9QOd2Zm3/Uv7n+Xt6pztr8gNw43SbZUa9c/V4u2VmvqtQ9FzjNWdsBd5F8m8EWSDSgF29hmeI7AHZ1A5rszJ2TADsXJTnr9lSrZ90TvpMd9cpVQJOd9fJ2vfGWsCnO2r6fcjvYp59y2AKJBjTl96DuuvaRHqnOfP3B5u7HJ9VZzzqfPJH4m+df6jwznOysnXd575xlmeasnf3qHemD/SfZT0Hpuv6ZSGnO3P2UjMuAJjrr+dusbl2eNJDqqBe6p9YkO+vHi9v1arJkZ70Y7Px9TzYJj5puQNP9HL6u6wFNc+bux4ldBTTNWVu7T+XM4gNEd66dm5jsrOvzTzv9/eqiZGf99Oq7ZrA/v766JNlR0w0oQOI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L9L6VEyS9hppU1AAAAAElFTkSuQmCC">
            <a:extLst>
              <a:ext uri="{FF2B5EF4-FFF2-40B4-BE49-F238E27FC236}">
                <a16:creationId xmlns:a16="http://schemas.microsoft.com/office/drawing/2014/main" id="{3EDB870F-4CF5-4028-8001-943E0DEF12DC}"/>
              </a:ext>
            </a:extLst>
          </p:cNvPr>
          <p:cNvSpPr>
            <a:spLocks noChangeAspect="1" noChangeArrowheads="1"/>
          </p:cNvSpPr>
          <p:nvPr/>
        </p:nvSpPr>
        <p:spPr bwMode="auto">
          <a:xfrm>
            <a:off x="1371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A55E7F-30F9-428C-82BE-459076D117D9}"/>
              </a:ext>
            </a:extLst>
          </p:cNvPr>
          <p:cNvPicPr>
            <a:picLocks noChangeAspect="1"/>
          </p:cNvPicPr>
          <p:nvPr/>
        </p:nvPicPr>
        <p:blipFill>
          <a:blip r:embed="rId2"/>
          <a:stretch>
            <a:fillRect/>
          </a:stretch>
        </p:blipFill>
        <p:spPr>
          <a:xfrm>
            <a:off x="838200" y="2122712"/>
            <a:ext cx="5562600" cy="3973287"/>
          </a:xfrm>
          <a:prstGeom prst="rect">
            <a:avLst/>
          </a:prstGeom>
        </p:spPr>
      </p:pic>
    </p:spTree>
    <p:extLst>
      <p:ext uri="{BB962C8B-B14F-4D97-AF65-F5344CB8AC3E}">
        <p14:creationId xmlns:p14="http://schemas.microsoft.com/office/powerpoint/2010/main" val="11902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WHAS100 data, first six rows</a:t>
            </a:r>
          </a:p>
        </p:txBody>
      </p:sp>
      <p:sp>
        <p:nvSpPr>
          <p:cNvPr id="7" name="Rectangle 1">
            <a:extLst>
              <a:ext uri="{FF2B5EF4-FFF2-40B4-BE49-F238E27FC236}">
                <a16:creationId xmlns:a16="http://schemas.microsoft.com/office/drawing/2014/main" id="{400B2F56-8097-4823-8EF9-08861A6E262D}"/>
              </a:ext>
            </a:extLst>
          </p:cNvPr>
          <p:cNvSpPr>
            <a:spLocks noGrp="1" noChangeArrowheads="1"/>
          </p:cNvSpPr>
          <p:nvPr>
            <p:ph type="body" idx="1"/>
          </p:nvPr>
        </p:nvSpPr>
        <p:spPr bwMode="auto">
          <a:xfrm>
            <a:off x="457200" y="2801878"/>
            <a:ext cx="765273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id  </a:t>
            </a:r>
            <a:r>
              <a:rPr kumimoji="0" lang="en-US" altLang="en-US" sz="1600" b="0" i="0" u="none" strike="noStrike" cap="none" normalizeH="0" baseline="0" dirty="0" err="1">
                <a:ln>
                  <a:noFill/>
                </a:ln>
                <a:solidFill>
                  <a:srgbClr val="333333"/>
                </a:solidFill>
                <a:effectLst/>
                <a:latin typeface="Courier New" panose="02070309020205020404" pitchFamily="49" charset="0"/>
              </a:rPr>
              <a:t>admitdate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foldate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los</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lenfol</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fstat</a:t>
            </a:r>
            <a:r>
              <a:rPr kumimoji="0" lang="en-US" altLang="en-US" sz="1600" b="0" i="0" u="none" strike="noStrike" cap="none" normalizeH="0" baseline="0" dirty="0">
                <a:ln>
                  <a:noFill/>
                </a:ln>
                <a:solidFill>
                  <a:srgbClr val="333333"/>
                </a:solidFill>
                <a:effectLst/>
                <a:latin typeface="Courier New" panose="02070309020205020404" pitchFamily="49" charset="0"/>
              </a:rPr>
              <a:t> age gender      </a:t>
            </a:r>
            <a:r>
              <a:rPr kumimoji="0" lang="en-US" altLang="en-US" sz="1600" b="0" i="0" u="none" strike="noStrike" cap="none" normalizeH="0" baseline="0" dirty="0" err="1">
                <a:ln>
                  <a:noFill/>
                </a:ln>
                <a:solidFill>
                  <a:srgbClr val="333333"/>
                </a:solidFill>
                <a:effectLst/>
                <a:latin typeface="Courier New" panose="02070309020205020404" pitchFamily="49" charset="0"/>
              </a:rPr>
              <a:t>bmi</a:t>
            </a:r>
            <a:endParaRPr kumimoji="0" lang="en-US" altLang="en-US" sz="1600" b="0" i="0" u="none" strike="noStrike" cap="none" normalizeH="0" baseline="0" dirty="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1 03/13/1995 03/19/1995   4      6     1  65      0 31.38134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2 01/14/1995 01/23/1996   5    374     1  88      1 22.65790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3 02/17/1995 10/04/2001   5   2421     1  77      0 27.87892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4 04/07/1995 07/14/1995   9     98     1  81      1 21.47878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5 02/09/1995 05/29/1998   4   1205     1  78      0 30.70601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6 01/16/1995 09/11/2000   7   2065     1  82      1 26.45294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Data dictionary for WHAS100</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This is a tab delimited file with 100 rows and 9 columns of data.</a:t>
            </a:r>
          </a:p>
          <a:p>
            <a:endParaRPr lang="en-US" dirty="0"/>
          </a:p>
          <a:p>
            <a:r>
              <a:rPr lang="en-US" dirty="0"/>
              <a:t>id, a sequential code from 1 to 100</a:t>
            </a:r>
          </a:p>
          <a:p>
            <a:r>
              <a:rPr lang="en-US" dirty="0" err="1"/>
              <a:t>admitdate</a:t>
            </a:r>
            <a:r>
              <a:rPr lang="en-US" dirty="0"/>
              <a:t>, Admission Date, formatted as mm/</a:t>
            </a:r>
            <a:r>
              <a:rPr lang="en-US" dirty="0" err="1"/>
              <a:t>dd</a:t>
            </a:r>
            <a:r>
              <a:rPr lang="en-US" dirty="0"/>
              <a:t>/</a:t>
            </a:r>
            <a:r>
              <a:rPr lang="en-US" dirty="0" err="1"/>
              <a:t>yyyy</a:t>
            </a:r>
            <a:endParaRPr lang="en-US" dirty="0"/>
          </a:p>
          <a:p>
            <a:r>
              <a:rPr lang="en-US" dirty="0" err="1"/>
              <a:t>foldate</a:t>
            </a:r>
            <a:r>
              <a:rPr lang="en-US" dirty="0"/>
              <a:t>, Follow Up Date, formatted as mm/</a:t>
            </a:r>
            <a:r>
              <a:rPr lang="en-US" dirty="0" err="1"/>
              <a:t>dd</a:t>
            </a:r>
            <a:r>
              <a:rPr lang="en-US" dirty="0"/>
              <a:t>/</a:t>
            </a:r>
            <a:r>
              <a:rPr lang="en-US" dirty="0" err="1"/>
              <a:t>yyyy</a:t>
            </a:r>
            <a:endParaRPr lang="en-US" dirty="0"/>
          </a:p>
          <a:p>
            <a:r>
              <a:rPr lang="en-US" dirty="0" err="1"/>
              <a:t>los</a:t>
            </a:r>
            <a:r>
              <a:rPr lang="en-US" dirty="0"/>
              <a:t>, Length of Hospital Stay in Days</a:t>
            </a:r>
          </a:p>
          <a:p>
            <a:r>
              <a:rPr lang="en-US" dirty="0" err="1"/>
              <a:t>lenfol</a:t>
            </a:r>
            <a:r>
              <a:rPr lang="en-US" dirty="0"/>
              <a:t>, Follow Up Time in Days</a:t>
            </a:r>
          </a:p>
          <a:p>
            <a:r>
              <a:rPr lang="en-US" dirty="0" err="1"/>
              <a:t>fstat</a:t>
            </a:r>
            <a:r>
              <a:rPr lang="en-US" dirty="0"/>
              <a:t>, Vital </a:t>
            </a:r>
            <a:r>
              <a:rPr lang="en-US" dirty="0" err="1"/>
              <a:t>Satus</a:t>
            </a:r>
            <a:r>
              <a:rPr lang="en-US" dirty="0"/>
              <a:t>, 1 = Dead, 0 = Alive</a:t>
            </a:r>
          </a:p>
          <a:p>
            <a:r>
              <a:rPr lang="en-US" dirty="0"/>
              <a:t>age, Age at Admission in years</a:t>
            </a:r>
          </a:p>
          <a:p>
            <a:r>
              <a:rPr lang="en-US" dirty="0"/>
              <a:t>gender, 0 = Male, 1 = Female</a:t>
            </a:r>
          </a:p>
          <a:p>
            <a:r>
              <a:rPr lang="en-US" dirty="0" err="1"/>
              <a:t>bmi</a:t>
            </a:r>
            <a:r>
              <a:rPr lang="en-US" dirty="0"/>
              <a:t>, Body Mass Index, kg/m^2</a:t>
            </a:r>
          </a:p>
        </p:txBody>
      </p:sp>
    </p:spTree>
    <p:extLst>
      <p:ext uri="{BB962C8B-B14F-4D97-AF65-F5344CB8AC3E}">
        <p14:creationId xmlns:p14="http://schemas.microsoft.com/office/powerpoint/2010/main" val="418989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numCol="1"/>
          <a:lstStyle/>
          <a:p>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lifetest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plots=survival</a:t>
            </a:r>
          </a:p>
          <a:p>
            <a:r>
              <a:rPr lang="en-US" dirty="0">
                <a:latin typeface="Courier New" panose="02070309020205020404" pitchFamily="49" charset="0"/>
                <a:cs typeface="Courier New" panose="02070309020205020404" pitchFamily="49" charset="0"/>
              </a:rPr>
              <a:t>  data=survival.fly1;</a:t>
            </a:r>
          </a:p>
          <a:p>
            <a:r>
              <a:rPr lang="en-US" dirty="0">
                <a:latin typeface="Courier New" panose="02070309020205020404" pitchFamily="49" charset="0"/>
                <a:cs typeface="Courier New" panose="02070309020205020404" pitchFamily="49" charset="0"/>
              </a:rPr>
              <a:t>  time time*censor(0);</a:t>
            </a:r>
          </a:p>
          <a:p>
            <a:r>
              <a:rPr lang="en-US" dirty="0">
                <a:latin typeface="Courier New" panose="02070309020205020404" pitchFamily="49" charset="0"/>
                <a:cs typeface="Courier New" panose="02070309020205020404" pitchFamily="49" charset="0"/>
              </a:rPr>
              <a:t>run;</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t>SAS code</a:t>
            </a:r>
          </a:p>
        </p:txBody>
      </p:sp>
    </p:spTree>
    <p:extLst>
      <p:ext uri="{BB962C8B-B14F-4D97-AF65-F5344CB8AC3E}">
        <p14:creationId xmlns:p14="http://schemas.microsoft.com/office/powerpoint/2010/main" val="20425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numCol="1"/>
          <a:lstStyle/>
          <a:p>
            <a:r>
              <a:rPr lang="en-US" dirty="0">
                <a:latin typeface="Courier New" panose="02070309020205020404" pitchFamily="49" charset="0"/>
                <a:cs typeface="Courier New" panose="02070309020205020404" pitchFamily="49" charset="0"/>
              </a:rPr>
              <a:t>fly1_surv &lt;- </a:t>
            </a:r>
            <a:r>
              <a:rPr lang="en-US" dirty="0" err="1">
                <a:latin typeface="Courier New" panose="02070309020205020404" pitchFamily="49" charset="0"/>
                <a:cs typeface="Courier New" panose="02070309020205020404" pitchFamily="49" charset="0"/>
              </a:rPr>
              <a:t>Surv</a:t>
            </a:r>
            <a:r>
              <a:rPr lang="en-US" dirty="0">
                <a:latin typeface="Courier New" panose="02070309020205020404" pitchFamily="49" charset="0"/>
                <a:cs typeface="Courier New" panose="02070309020205020404" pitchFamily="49" charset="0"/>
              </a:rPr>
              <a:t>(fly1$time, fly1$censor)</a:t>
            </a:r>
          </a:p>
          <a:p>
            <a:r>
              <a:rPr lang="en-US" dirty="0">
                <a:latin typeface="Courier New" panose="02070309020205020404" pitchFamily="49" charset="0"/>
                <a:cs typeface="Courier New" panose="02070309020205020404" pitchFamily="49" charset="0"/>
              </a:rPr>
              <a:t>fly1_km &lt;- </a:t>
            </a:r>
            <a:r>
              <a:rPr lang="en-US" dirty="0" err="1">
                <a:latin typeface="Courier New" panose="02070309020205020404" pitchFamily="49" charset="0"/>
                <a:cs typeface="Courier New" panose="02070309020205020404" pitchFamily="49" charset="0"/>
              </a:rPr>
              <a:t>survfit</a:t>
            </a:r>
            <a:r>
              <a:rPr lang="en-US" dirty="0">
                <a:latin typeface="Courier New" panose="02070309020205020404" pitchFamily="49" charset="0"/>
                <a:cs typeface="Courier New" panose="02070309020205020404" pitchFamily="49" charset="0"/>
              </a:rPr>
              <a:t>(fly1_surv~1)</a:t>
            </a:r>
          </a:p>
          <a:p>
            <a:r>
              <a:rPr lang="en-US" dirty="0">
                <a:latin typeface="Courier New" panose="02070309020205020404" pitchFamily="49" charset="0"/>
                <a:cs typeface="Courier New" panose="02070309020205020404" pitchFamily="49" charset="0"/>
              </a:rPr>
              <a:t>plot(fly1_km, conf.int=FALSE)</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r>
              <a:rPr lang="en-US" dirty="0"/>
              <a:t>R code</a:t>
            </a:r>
          </a:p>
        </p:txBody>
      </p:sp>
    </p:spTree>
    <p:extLst>
      <p:ext uri="{BB962C8B-B14F-4D97-AF65-F5344CB8AC3E}">
        <p14:creationId xmlns:p14="http://schemas.microsoft.com/office/powerpoint/2010/main" val="3967057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6" name="Text Placeholder 5"/>
          <p:cNvSpPr>
            <a:spLocks noGrp="1"/>
          </p:cNvSpPr>
          <p:nvPr>
            <p:ph type="body" sz="quarter" idx="12"/>
          </p:nvPr>
        </p:nvSpPr>
        <p:spPr/>
        <p:txBody>
          <a:bodyPr/>
          <a:lstStyle/>
          <a:p>
            <a:r>
              <a:rPr lang="en-US" dirty="0"/>
              <a:t>The overall Kaplan-Meier curve (R)</a:t>
            </a:r>
          </a:p>
        </p:txBody>
      </p:sp>
      <p:pic>
        <p:nvPicPr>
          <p:cNvPr id="15" name="Picture 14">
            <a:extLst>
              <a:ext uri="{FF2B5EF4-FFF2-40B4-BE49-F238E27FC236}">
                <a16:creationId xmlns:a16="http://schemas.microsoft.com/office/drawing/2014/main" id="{F82CAB8A-BD4D-4F07-A8C7-A7E521792D04}"/>
              </a:ext>
            </a:extLst>
          </p:cNvPr>
          <p:cNvPicPr>
            <a:picLocks noChangeAspect="1"/>
          </p:cNvPicPr>
          <p:nvPr/>
        </p:nvPicPr>
        <p:blipFill>
          <a:blip r:embed="rId2"/>
          <a:stretch>
            <a:fillRect/>
          </a:stretch>
        </p:blipFill>
        <p:spPr>
          <a:xfrm>
            <a:off x="444357" y="2359025"/>
            <a:ext cx="8229600" cy="3657600"/>
          </a:xfrm>
          <a:prstGeom prst="rect">
            <a:avLst/>
          </a:prstGeom>
        </p:spPr>
      </p:pic>
    </p:spTree>
    <p:extLst>
      <p:ext uri="{BB962C8B-B14F-4D97-AF65-F5344CB8AC3E}">
        <p14:creationId xmlns:p14="http://schemas.microsoft.com/office/powerpoint/2010/main" val="260497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The overall Kaplan-Meier curve (SAS)</a:t>
            </a:r>
          </a:p>
        </p:txBody>
      </p:sp>
      <p:pic>
        <p:nvPicPr>
          <p:cNvPr id="8" name="Picture 7">
            <a:extLst>
              <a:ext uri="{FF2B5EF4-FFF2-40B4-BE49-F238E27FC236}">
                <a16:creationId xmlns:a16="http://schemas.microsoft.com/office/drawing/2014/main" id="{612D5714-FCF6-4FA2-969E-CC1F863C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12375"/>
            <a:ext cx="4648200" cy="3486150"/>
          </a:xfrm>
          <a:prstGeom prst="rect">
            <a:avLst/>
          </a:prstGeom>
        </p:spPr>
      </p:pic>
    </p:spTree>
    <p:extLst>
      <p:ext uri="{BB962C8B-B14F-4D97-AF65-F5344CB8AC3E}">
        <p14:creationId xmlns:p14="http://schemas.microsoft.com/office/powerpoint/2010/main" val="100189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Formula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Since the Kaplan-Meier curve is a product of conditional probabilities, you can, with relative ease, compute the variance on a log scale and then transform back to the original scale.</a:t>
            </a:r>
          </a:p>
          <a:p>
            <a:endParaRPr lang="en-US" dirty="0"/>
          </a:p>
          <a:p>
            <a:endParaRPr lang="en-US" dirty="0"/>
          </a:p>
          <a:p>
            <a:endParaRPr lang="en-US" dirty="0"/>
          </a:p>
          <a:p>
            <a:endParaRPr lang="en-US" dirty="0"/>
          </a:p>
          <a:p>
            <a:r>
              <a:rPr lang="en-US" dirty="0"/>
              <a:t>The full derivation requires knowledge of change of variable methods that you might have learned in your mathematical statistics class. Details are on pages 28-29 of Hosmer, </a:t>
            </a:r>
            <a:r>
              <a:rPr lang="en-US" dirty="0" err="1"/>
              <a:t>Lemeshow</a:t>
            </a:r>
            <a:r>
              <a:rPr lang="en-US" dirty="0"/>
              <a:t>, and May. There are other formulas for calculating confidence limits, but the limits based on the variance shown above works well in practice.</a:t>
            </a:r>
          </a:p>
        </p:txBody>
      </p:sp>
      <p:pic>
        <p:nvPicPr>
          <p:cNvPr id="3" name="Picture 2">
            <a:extLst>
              <a:ext uri="{FF2B5EF4-FFF2-40B4-BE49-F238E27FC236}">
                <a16:creationId xmlns:a16="http://schemas.microsoft.com/office/drawing/2014/main" id="{7511FA4E-228A-46F6-9E4A-7736453C73FB}"/>
              </a:ext>
            </a:extLst>
          </p:cNvPr>
          <p:cNvPicPr>
            <a:picLocks noChangeAspect="1"/>
          </p:cNvPicPr>
          <p:nvPr/>
        </p:nvPicPr>
        <p:blipFill>
          <a:blip r:embed="rId2"/>
          <a:stretch>
            <a:fillRect/>
          </a:stretch>
        </p:blipFill>
        <p:spPr>
          <a:xfrm>
            <a:off x="457200" y="3733800"/>
            <a:ext cx="2447925" cy="409575"/>
          </a:xfrm>
          <a:prstGeom prst="rect">
            <a:avLst/>
          </a:prstGeom>
        </p:spPr>
      </p:pic>
    </p:spTree>
    <p:extLst>
      <p:ext uri="{BB962C8B-B14F-4D97-AF65-F5344CB8AC3E}">
        <p14:creationId xmlns:p14="http://schemas.microsoft.com/office/powerpoint/2010/main" val="122696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This is done using the Kaplan-Meier curve, an approach developed by Edward Kaplan and Paul Meier in 1958. In this talk, you will see a simple example using fruit fly data and learn how to interpret the Kaplan-Meier curve to estimate survival probabilities and survival percentiles.</a:t>
            </a:r>
          </a:p>
          <a:p>
            <a:endParaRPr lang="en-US" dirty="0"/>
          </a:p>
          <a:p>
            <a:r>
              <a:rPr lang="en-US" dirty="0"/>
              <a:t>Most of this talk is based on a web page I wrote in 2008: </a:t>
            </a:r>
            <a:br>
              <a:rPr lang="en-US" dirty="0"/>
            </a:br>
            <a:r>
              <a:rPr lang="en-US" dirty="0"/>
              <a:t>    http://www.pmean.com/08/SimpleKm.html</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Abstract (continued)</a:t>
            </a:r>
          </a:p>
        </p:txBody>
      </p:sp>
    </p:spTree>
    <p:extLst>
      <p:ext uri="{BB962C8B-B14F-4D97-AF65-F5344CB8AC3E}">
        <p14:creationId xmlns:p14="http://schemas.microsoft.com/office/powerpoint/2010/main" val="320696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Code in SAS/R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477328"/>
          </a:xfrm>
          <a:prstGeom prst="rect">
            <a:avLst/>
          </a:prstGeom>
        </p:spPr>
        <p:txBody>
          <a:bodyPr wrap="square">
            <a:spAutoFit/>
          </a:bodyPr>
          <a:lstStyle/>
          <a:p>
            <a:r>
              <a:rPr lang="en-US" dirty="0"/>
              <a:t>R</a:t>
            </a:r>
          </a:p>
          <a:p>
            <a:r>
              <a:rPr lang="en-US" dirty="0">
                <a:latin typeface="Courier New" panose="02070309020205020404" pitchFamily="49" charset="0"/>
                <a:cs typeface="Courier New" panose="02070309020205020404" pitchFamily="49" charset="0"/>
              </a:rPr>
              <a:t>  plot(fly1_km, conf.int=TRUE)</a:t>
            </a:r>
            <a:endParaRPr lang="en-US" dirty="0"/>
          </a:p>
          <a:p>
            <a:endParaRPr lang="en-US" dirty="0"/>
          </a:p>
          <a:p>
            <a:r>
              <a:rPr lang="en-US" dirty="0"/>
              <a:t>SAS</a:t>
            </a:r>
          </a:p>
          <a:p>
            <a:r>
              <a:rPr lang="en-US" dirty="0">
                <a:latin typeface="Courier New" panose="02070309020205020404" pitchFamily="49" charset="0"/>
                <a:cs typeface="Courier New" panose="02070309020205020404" pitchFamily="49" charset="0"/>
              </a:rPr>
              <a:t>  plots=survival(cl)</a:t>
            </a:r>
            <a:endParaRPr lang="en-US" dirty="0"/>
          </a:p>
        </p:txBody>
      </p:sp>
    </p:spTree>
    <p:extLst>
      <p:ext uri="{BB962C8B-B14F-4D97-AF65-F5344CB8AC3E}">
        <p14:creationId xmlns:p14="http://schemas.microsoft.com/office/powerpoint/2010/main" val="421875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Confidence limits (R)</a:t>
            </a:r>
          </a:p>
        </p:txBody>
      </p:sp>
      <p:pic>
        <p:nvPicPr>
          <p:cNvPr id="11" name="Picture 10">
            <a:extLst>
              <a:ext uri="{FF2B5EF4-FFF2-40B4-BE49-F238E27FC236}">
                <a16:creationId xmlns:a16="http://schemas.microsoft.com/office/drawing/2014/main" id="{E4B40CE2-2359-4851-8581-483BBC471B35}"/>
              </a:ext>
            </a:extLst>
          </p:cNvPr>
          <p:cNvPicPr>
            <a:picLocks noChangeAspect="1"/>
          </p:cNvPicPr>
          <p:nvPr/>
        </p:nvPicPr>
        <p:blipFill>
          <a:blip r:embed="rId2"/>
          <a:stretch>
            <a:fillRect/>
          </a:stretch>
        </p:blipFill>
        <p:spPr>
          <a:xfrm>
            <a:off x="457200" y="2359025"/>
            <a:ext cx="8229600" cy="3657600"/>
          </a:xfrm>
          <a:prstGeom prst="rect">
            <a:avLst/>
          </a:prstGeom>
        </p:spPr>
      </p:pic>
    </p:spTree>
    <p:extLst>
      <p:ext uri="{BB962C8B-B14F-4D97-AF65-F5344CB8AC3E}">
        <p14:creationId xmlns:p14="http://schemas.microsoft.com/office/powerpoint/2010/main" val="3906627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t>Confidence limits (SAS)</a:t>
            </a:r>
          </a:p>
        </p:txBody>
      </p:sp>
      <p:pic>
        <p:nvPicPr>
          <p:cNvPr id="8" name="Picture 7">
            <a:extLst>
              <a:ext uri="{FF2B5EF4-FFF2-40B4-BE49-F238E27FC236}">
                <a16:creationId xmlns:a16="http://schemas.microsoft.com/office/drawing/2014/main" id="{A34FCB99-A62D-4A54-BF44-740C78B3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31" y="2485486"/>
            <a:ext cx="4408470" cy="3306352"/>
          </a:xfrm>
          <a:prstGeom prst="rect">
            <a:avLst/>
          </a:prstGeom>
        </p:spPr>
      </p:pic>
    </p:spTree>
    <p:extLst>
      <p:ext uri="{BB962C8B-B14F-4D97-AF65-F5344CB8AC3E}">
        <p14:creationId xmlns:p14="http://schemas.microsoft.com/office/powerpoint/2010/main" val="369419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754326"/>
          </a:xfrm>
          <a:prstGeom prst="rect">
            <a:avLst/>
          </a:prstGeom>
        </p:spPr>
        <p:txBody>
          <a:bodyPr wrap="square">
            <a:spAutoFit/>
          </a:bodyPr>
          <a:lstStyle/>
          <a:p>
            <a:r>
              <a:rPr lang="en-US" dirty="0"/>
              <a:t>You can get confidence limits for the median survival time, the quartiles or any other survival percentile by extrapolating horizontally along the confidence limits of the Kaplan-Meier curve.</a:t>
            </a:r>
          </a:p>
          <a:p>
            <a:endParaRPr lang="en-US" dirty="0"/>
          </a:p>
          <a:p>
            <a:r>
              <a:rPr lang="en-US" dirty="0"/>
              <a:t>For some percentiles, the horizontal line may not ever cross the upper confidence limit. In that case, you can set the upper confidence limit to plus infinity.</a:t>
            </a:r>
          </a:p>
        </p:txBody>
      </p:sp>
    </p:spTree>
    <p:extLst>
      <p:ext uri="{BB962C8B-B14F-4D97-AF65-F5344CB8AC3E}">
        <p14:creationId xmlns:p14="http://schemas.microsoft.com/office/powerpoint/2010/main" val="142758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How you can visualize quartile confidence limits.</a:t>
            </a:r>
          </a:p>
        </p:txBody>
      </p:sp>
      <p:pic>
        <p:nvPicPr>
          <p:cNvPr id="9" name="Picture 8">
            <a:extLst>
              <a:ext uri="{FF2B5EF4-FFF2-40B4-BE49-F238E27FC236}">
                <a16:creationId xmlns:a16="http://schemas.microsoft.com/office/drawing/2014/main" id="{47766570-B06A-4366-BFA1-9616339ADCE7}"/>
              </a:ext>
            </a:extLst>
          </p:cNvPr>
          <p:cNvPicPr>
            <a:picLocks noChangeAspect="1"/>
          </p:cNvPicPr>
          <p:nvPr/>
        </p:nvPicPr>
        <p:blipFill>
          <a:blip r:embed="rId2"/>
          <a:stretch>
            <a:fillRect/>
          </a:stretch>
        </p:blipFill>
        <p:spPr>
          <a:xfrm>
            <a:off x="477748" y="2286000"/>
            <a:ext cx="8229600" cy="3657600"/>
          </a:xfrm>
          <a:prstGeom prst="rect">
            <a:avLst/>
          </a:prstGeom>
        </p:spPr>
      </p:pic>
    </p:spTree>
    <p:extLst>
      <p:ext uri="{BB962C8B-B14F-4D97-AF65-F5344CB8AC3E}">
        <p14:creationId xmlns:p14="http://schemas.microsoft.com/office/powerpoint/2010/main" val="98727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Quartile confidence limits (SAS)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646331"/>
          </a:xfrm>
          <a:prstGeom prst="rect">
            <a:avLst/>
          </a:prstGeom>
        </p:spPr>
        <p:txBody>
          <a:bodyPr wrap="square">
            <a:spAutoFit/>
          </a:bodyPr>
          <a:lstStyle/>
          <a:p>
            <a:r>
              <a:rPr lang="en-US" dirty="0"/>
              <a:t>SAS produces quartile confidence limits and estimated mean by default. The mean estimate is biased if the last observation is censored.</a:t>
            </a:r>
          </a:p>
        </p:txBody>
      </p:sp>
      <p:pic>
        <p:nvPicPr>
          <p:cNvPr id="3" name="Picture 2">
            <a:extLst>
              <a:ext uri="{FF2B5EF4-FFF2-40B4-BE49-F238E27FC236}">
                <a16:creationId xmlns:a16="http://schemas.microsoft.com/office/drawing/2014/main" id="{7792EF6A-678D-4BD8-8E21-A7BB52A2CEA3}"/>
              </a:ext>
            </a:extLst>
          </p:cNvPr>
          <p:cNvPicPr>
            <a:picLocks noChangeAspect="1"/>
          </p:cNvPicPr>
          <p:nvPr/>
        </p:nvPicPr>
        <p:blipFill>
          <a:blip r:embed="rId2"/>
          <a:stretch>
            <a:fillRect/>
          </a:stretch>
        </p:blipFill>
        <p:spPr>
          <a:xfrm>
            <a:off x="446926" y="3364051"/>
            <a:ext cx="3019425" cy="2571750"/>
          </a:xfrm>
          <a:prstGeom prst="rect">
            <a:avLst/>
          </a:prstGeom>
        </p:spPr>
      </p:pic>
    </p:spTree>
    <p:extLst>
      <p:ext uri="{BB962C8B-B14F-4D97-AF65-F5344CB8AC3E}">
        <p14:creationId xmlns:p14="http://schemas.microsoft.com/office/powerpoint/2010/main" val="2785267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Quartile confidence limits (R)</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416320"/>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&gt; quantile(whas100_km)</a:t>
            </a:r>
          </a:p>
          <a:p>
            <a:r>
              <a:rPr lang="en-US" dirty="0">
                <a:latin typeface="Courier New" panose="02070309020205020404" pitchFamily="49" charset="0"/>
                <a:cs typeface="Courier New" panose="02070309020205020404" pitchFamily="49" charset="0"/>
              </a:rPr>
              <a:t>$quantile</a:t>
            </a:r>
          </a:p>
          <a:p>
            <a:r>
              <a:rPr lang="en-US" dirty="0">
                <a:latin typeface="Courier New" panose="02070309020205020404" pitchFamily="49" charset="0"/>
                <a:cs typeface="Courier New" panose="02070309020205020404" pitchFamily="49" charset="0"/>
              </a:rPr>
              <a:t>      25       50       75 </a:t>
            </a:r>
          </a:p>
          <a:p>
            <a:r>
              <a:rPr lang="en-US" dirty="0">
                <a:latin typeface="Courier New" panose="02070309020205020404" pitchFamily="49" charset="0"/>
                <a:cs typeface="Courier New" panose="02070309020205020404" pitchFamily="49" charset="0"/>
              </a:rPr>
              <a:t>1.796030 6.026010 7.419576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$lower</a:t>
            </a:r>
          </a:p>
          <a:p>
            <a:r>
              <a:rPr lang="en-US" dirty="0">
                <a:latin typeface="Courier New" panose="02070309020205020404" pitchFamily="49" charset="0"/>
                <a:cs typeface="Courier New" panose="02070309020205020404" pitchFamily="49" charset="0"/>
              </a:rPr>
              <a:t>       25        50        75 </a:t>
            </a:r>
          </a:p>
          <a:p>
            <a:r>
              <a:rPr lang="en-US" dirty="0">
                <a:latin typeface="Courier New" panose="02070309020205020404" pitchFamily="49" charset="0"/>
                <a:cs typeface="Courier New" panose="02070309020205020404" pitchFamily="49" charset="0"/>
              </a:rPr>
              <a:t>0.7501711 4.9445585 7.1841205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$upper</a:t>
            </a:r>
          </a:p>
          <a:p>
            <a:r>
              <a:rPr lang="en-US" dirty="0">
                <a:latin typeface="Courier New" panose="02070309020205020404" pitchFamily="49" charset="0"/>
                <a:cs typeface="Courier New" panose="02070309020205020404" pitchFamily="49" charset="0"/>
              </a:rPr>
              <a:t>      25       50       75 </a:t>
            </a:r>
          </a:p>
          <a:p>
            <a:r>
              <a:rPr lang="en-US" dirty="0">
                <a:latin typeface="Courier New" panose="02070309020205020404" pitchFamily="49" charset="0"/>
                <a:cs typeface="Courier New" panose="02070309020205020404" pitchFamily="49" charset="0"/>
              </a:rPr>
              <a:t>3.835729       NA       </a:t>
            </a:r>
            <a:r>
              <a:rPr lang="en-US" dirty="0" err="1">
                <a:latin typeface="Courier New" panose="02070309020205020404" pitchFamily="49" charset="0"/>
                <a:cs typeface="Courier New" panose="02070309020205020404" pitchFamily="49" charset="0"/>
              </a:rPr>
              <a:t>NA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6817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t>If you want to compare the survival curves for two subgroups, you should first draw the two subgroup Kaplan-Meier curves on the same graph.</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spTree>
    <p:extLst>
      <p:ext uri="{BB962C8B-B14F-4D97-AF65-F5344CB8AC3E}">
        <p14:creationId xmlns:p14="http://schemas.microsoft.com/office/powerpoint/2010/main" val="1472225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lifetest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notable</a:t>
            </a:r>
          </a:p>
          <a:p>
            <a:r>
              <a:rPr lang="en-US" dirty="0">
                <a:latin typeface="Courier New" panose="02070309020205020404" pitchFamily="49" charset="0"/>
                <a:cs typeface="Courier New" panose="02070309020205020404" pitchFamily="49" charset="0"/>
              </a:rPr>
              <a:t>    plots=survival</a:t>
            </a:r>
          </a:p>
          <a:p>
            <a:r>
              <a:rPr lang="en-US" dirty="0">
                <a:latin typeface="Courier New" panose="02070309020205020404" pitchFamily="49" charset="0"/>
                <a:cs typeface="Courier New" panose="02070309020205020404" pitchFamily="49" charset="0"/>
              </a:rPr>
              <a:t>    data=survival.whas100;</a:t>
            </a:r>
          </a:p>
          <a:p>
            <a:r>
              <a:rPr lang="en-US" dirty="0">
                <a:latin typeface="Courier New" panose="02070309020205020404" pitchFamily="49" charset="0"/>
                <a:cs typeface="Courier New" panose="02070309020205020404" pitchFamily="49" charset="0"/>
              </a:rPr>
              <a:t>  time </a:t>
            </a:r>
            <a:r>
              <a:rPr lang="en-US" dirty="0" err="1">
                <a:latin typeface="Courier New" panose="02070309020205020404" pitchFamily="49" charset="0"/>
                <a:cs typeface="Courier New" panose="02070309020205020404" pitchFamily="49" charset="0"/>
              </a:rPr>
              <a:t>time_yrs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fstat</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  strata gender;</a:t>
            </a:r>
          </a:p>
          <a:p>
            <a:r>
              <a:rPr lang="en-US" dirty="0">
                <a:latin typeface="Courier New" panose="02070309020205020404" pitchFamily="49" charset="0"/>
                <a:cs typeface="Courier New" panose="02070309020205020404" pitchFamily="49" charset="0"/>
              </a:rPr>
              <a:t>  title "Comparison of survival for gender for WHAS100 data";</a:t>
            </a:r>
          </a:p>
          <a:p>
            <a:r>
              <a:rPr lang="en-US" dirty="0">
                <a:latin typeface="Courier New" panose="02070309020205020404" pitchFamily="49" charset="0"/>
                <a:cs typeface="Courier New" panose="02070309020205020404" pitchFamily="49" charset="0"/>
              </a:rPr>
              <a:t>run;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Comparing two or more Kaplan-Meier curves (SAS)</a:t>
            </a:r>
          </a:p>
        </p:txBody>
      </p:sp>
    </p:spTree>
    <p:extLst>
      <p:ext uri="{BB962C8B-B14F-4D97-AF65-F5344CB8AC3E}">
        <p14:creationId xmlns:p14="http://schemas.microsoft.com/office/powerpoint/2010/main" val="3486554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whas100_km_by_gender &lt;-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survfit</a:t>
            </a:r>
            <a:r>
              <a:rPr lang="en-US" dirty="0">
                <a:latin typeface="Courier New" panose="02070309020205020404" pitchFamily="49" charset="0"/>
                <a:cs typeface="Courier New" panose="02070309020205020404" pitchFamily="49" charset="0"/>
              </a:rPr>
              <a:t>(whas100_surv~whas100$gender)</a:t>
            </a:r>
          </a:p>
          <a:p>
            <a:r>
              <a:rPr lang="en-US" dirty="0">
                <a:latin typeface="Courier New" panose="02070309020205020404" pitchFamily="49" charset="0"/>
                <a:cs typeface="Courier New" panose="02070309020205020404" pitchFamily="49" charset="0"/>
              </a:rPr>
              <a:t>plot(whas100_km_by_gender, conf.int=FALSE)</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survdiff</a:t>
            </a:r>
            <a:r>
              <a:rPr lang="en-US" dirty="0">
                <a:latin typeface="Courier New" panose="02070309020205020404" pitchFamily="49" charset="0"/>
                <a:cs typeface="Courier New" panose="02070309020205020404" pitchFamily="49" charset="0"/>
              </a:rPr>
              <a:t>(whas100_surv~whas100$gender)</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Comparing two or more Kaplan-Meier curves (R)</a:t>
            </a:r>
          </a:p>
        </p:txBody>
      </p:sp>
    </p:spTree>
    <p:extLst>
      <p:ext uri="{BB962C8B-B14F-4D97-AF65-F5344CB8AC3E}">
        <p14:creationId xmlns:p14="http://schemas.microsoft.com/office/powerpoint/2010/main" val="282289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945308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7" name="Picture 6">
            <a:extLst>
              <a:ext uri="{FF2B5EF4-FFF2-40B4-BE49-F238E27FC236}">
                <a16:creationId xmlns:a16="http://schemas.microsoft.com/office/drawing/2014/main" id="{D67F25B4-BC1E-462A-AFA9-7F4A1A988921}"/>
              </a:ext>
            </a:extLst>
          </p:cNvPr>
          <p:cNvPicPr>
            <a:picLocks noChangeAspect="1"/>
          </p:cNvPicPr>
          <p:nvPr/>
        </p:nvPicPr>
        <p:blipFill>
          <a:blip r:embed="rId2"/>
          <a:stretch>
            <a:fillRect/>
          </a:stretch>
        </p:blipFill>
        <p:spPr>
          <a:xfrm>
            <a:off x="457200" y="2209800"/>
            <a:ext cx="8229600" cy="3657600"/>
          </a:xfrm>
          <a:prstGeom prst="rect">
            <a:avLst/>
          </a:prstGeom>
        </p:spPr>
      </p:pic>
    </p:spTree>
    <p:extLst>
      <p:ext uri="{BB962C8B-B14F-4D97-AF65-F5344CB8AC3E}">
        <p14:creationId xmlns:p14="http://schemas.microsoft.com/office/powerpoint/2010/main" val="85824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whas100_km_by_gender %&gt;%</a:t>
            </a:r>
          </a:p>
          <a:p>
            <a:r>
              <a:rPr lang="en-US" dirty="0">
                <a:latin typeface="Courier New" panose="02070309020205020404" pitchFamily="49" charset="0"/>
                <a:cs typeface="Courier New" panose="02070309020205020404" pitchFamily="49" charset="0"/>
              </a:rPr>
              <a:t>  tidy               %&gt;%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(strata)   %&gt;%</a:t>
            </a:r>
          </a:p>
          <a:p>
            <a:r>
              <a:rPr lang="en-US" dirty="0">
                <a:latin typeface="Courier New" panose="02070309020205020404" pitchFamily="49" charset="0"/>
                <a:cs typeface="Courier New" panose="02070309020205020404" pitchFamily="49" charset="0"/>
              </a:rPr>
              <a:t>  slice(n())         -&gt; </a:t>
            </a:r>
            <a:r>
              <a:rPr lang="en-US" dirty="0" err="1">
                <a:latin typeface="Courier New" panose="02070309020205020404" pitchFamily="49" charset="0"/>
                <a:cs typeface="Courier New" panose="02070309020205020404" pitchFamily="49" charset="0"/>
              </a:rPr>
              <a:t>km_labels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plot(whas100_km_by_gender, conf.int=FALSE, </a:t>
            </a:r>
            <a:r>
              <a:rPr lang="en-US" dirty="0" err="1">
                <a:latin typeface="Courier New" panose="02070309020205020404" pitchFamily="49" charset="0"/>
                <a:cs typeface="Courier New" panose="02070309020205020404" pitchFamily="49" charset="0"/>
              </a:rPr>
              <a:t>xlim</a:t>
            </a:r>
            <a:r>
              <a:rPr lang="en-US" dirty="0">
                <a:latin typeface="Courier New" panose="02070309020205020404" pitchFamily="49" charset="0"/>
                <a:cs typeface="Courier New" panose="02070309020205020404" pitchFamily="49" charset="0"/>
              </a:rPr>
              <a:t>=c(0,12))</a:t>
            </a:r>
          </a:p>
          <a:p>
            <a:r>
              <a:rPr lang="en-US" dirty="0">
                <a:latin typeface="Courier New" panose="02070309020205020404" pitchFamily="49" charset="0"/>
                <a:cs typeface="Courier New" panose="02070309020205020404" pitchFamily="49" charset="0"/>
              </a:rPr>
              <a:t>text(</a:t>
            </a:r>
            <a:r>
              <a:rPr lang="en-US" dirty="0" err="1">
                <a:latin typeface="Courier New" panose="02070309020205020404" pitchFamily="49" charset="0"/>
                <a:cs typeface="Courier New" panose="02070309020205020404" pitchFamily="49" charset="0"/>
              </a:rPr>
              <a:t>km_labels$time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km_labels$estimate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km_labels$strata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adj</a:t>
            </a:r>
            <a:r>
              <a:rPr lang="en-US" dirty="0">
                <a:latin typeface="Courier New" panose="02070309020205020404" pitchFamily="49" charset="0"/>
                <a:cs typeface="Courier New" panose="02070309020205020404" pitchFamily="49" charset="0"/>
              </a:rPr>
              <a:t>=0)</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Adding labels (R)</a:t>
            </a:r>
          </a:p>
        </p:txBody>
      </p:sp>
    </p:spTree>
    <p:extLst>
      <p:ext uri="{BB962C8B-B14F-4D97-AF65-F5344CB8AC3E}">
        <p14:creationId xmlns:p14="http://schemas.microsoft.com/office/powerpoint/2010/main" val="973213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pic>
        <p:nvPicPr>
          <p:cNvPr id="9" name="Picture 8">
            <a:extLst>
              <a:ext uri="{FF2B5EF4-FFF2-40B4-BE49-F238E27FC236}">
                <a16:creationId xmlns:a16="http://schemas.microsoft.com/office/drawing/2014/main" id="{BCA0785B-F72A-4899-85BE-5ED425994941}"/>
              </a:ext>
            </a:extLst>
          </p:cNvPr>
          <p:cNvPicPr>
            <a:picLocks noChangeAspect="1"/>
          </p:cNvPicPr>
          <p:nvPr/>
        </p:nvPicPr>
        <p:blipFill>
          <a:blip r:embed="rId2"/>
          <a:stretch>
            <a:fillRect/>
          </a:stretch>
        </p:blipFill>
        <p:spPr>
          <a:xfrm>
            <a:off x="457200" y="2141306"/>
            <a:ext cx="8229600" cy="3657600"/>
          </a:xfrm>
          <a:prstGeom prst="rect">
            <a:avLst/>
          </a:prstGeom>
        </p:spPr>
      </p:pic>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spTree>
    <p:extLst>
      <p:ext uri="{BB962C8B-B14F-4D97-AF65-F5344CB8AC3E}">
        <p14:creationId xmlns:p14="http://schemas.microsoft.com/office/powerpoint/2010/main" val="3709210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whas100_km_by_gender %&gt;%</a:t>
            </a:r>
          </a:p>
          <a:p>
            <a:r>
              <a:rPr lang="en-US" dirty="0">
                <a:latin typeface="Courier New" panose="02070309020205020404" pitchFamily="49" charset="0"/>
                <a:cs typeface="Courier New" panose="02070309020205020404" pitchFamily="49" charset="0"/>
              </a:rPr>
              <a:t>  tidy               %&gt;%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(time, estimate, color=strata))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geom_step</a:t>
            </a:r>
            <a:r>
              <a:rPr lang="en-US"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Adding a legend (R)</a:t>
            </a:r>
          </a:p>
        </p:txBody>
      </p:sp>
    </p:spTree>
    <p:extLst>
      <p:ext uri="{BB962C8B-B14F-4D97-AF65-F5344CB8AC3E}">
        <p14:creationId xmlns:p14="http://schemas.microsoft.com/office/powerpoint/2010/main" val="174460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8" name="Picture 7">
            <a:extLst>
              <a:ext uri="{FF2B5EF4-FFF2-40B4-BE49-F238E27FC236}">
                <a16:creationId xmlns:a16="http://schemas.microsoft.com/office/drawing/2014/main" id="{370049FB-F9D0-42EB-97A6-05338D3E3151}"/>
              </a:ext>
            </a:extLst>
          </p:cNvPr>
          <p:cNvPicPr>
            <a:picLocks noChangeAspect="1"/>
          </p:cNvPicPr>
          <p:nvPr/>
        </p:nvPicPr>
        <p:blipFill>
          <a:blip r:embed="rId2"/>
          <a:stretch>
            <a:fillRect/>
          </a:stretch>
        </p:blipFill>
        <p:spPr>
          <a:xfrm>
            <a:off x="457200" y="2133600"/>
            <a:ext cx="8229600" cy="3657600"/>
          </a:xfrm>
          <a:prstGeom prst="rect">
            <a:avLst/>
          </a:prstGeom>
        </p:spPr>
      </p:pic>
    </p:spTree>
    <p:extLst>
      <p:ext uri="{BB962C8B-B14F-4D97-AF65-F5344CB8AC3E}">
        <p14:creationId xmlns:p14="http://schemas.microsoft.com/office/powerpoint/2010/main" val="3132991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The formulation of the log-rank test, as described in Hosmer, </a:t>
            </a:r>
            <a:r>
              <a:rPr lang="en-US" dirty="0" err="1"/>
              <a:t>Lemeshow</a:t>
            </a:r>
            <a:r>
              <a:rPr lang="en-US" dirty="0"/>
              <a:t>, and May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20206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sp>
        <p:nvSpPr>
          <p:cNvPr id="6" name="Text Placeholder 5"/>
          <p:cNvSpPr>
            <a:spLocks noGrp="1"/>
          </p:cNvSpPr>
          <p:nvPr>
            <p:ph type="body" sz="quarter" idx="12"/>
          </p:nvPr>
        </p:nvSpPr>
        <p:spPr/>
        <p:txBody>
          <a:bodyPr/>
          <a:lstStyle/>
          <a:p>
            <a:r>
              <a:rPr lang="en-US" dirty="0"/>
              <a:t>Formulation found in Hosmer, </a:t>
            </a:r>
            <a:r>
              <a:rPr lang="en-US" dirty="0" err="1"/>
              <a:t>Lemeshow</a:t>
            </a:r>
            <a:r>
              <a:rPr lang="en-US" dirty="0"/>
              <a:t>, and May</a:t>
            </a:r>
          </a:p>
        </p:txBody>
      </p:sp>
      <p:pic>
        <p:nvPicPr>
          <p:cNvPr id="9" name="Picture 8">
            <a:extLst>
              <a:ext uri="{FF2B5EF4-FFF2-40B4-BE49-F238E27FC236}">
                <a16:creationId xmlns:a16="http://schemas.microsoft.com/office/drawing/2014/main" id="{CB61B82B-693B-4AA9-9F93-25D0D753C9CA}"/>
              </a:ext>
            </a:extLst>
          </p:cNvPr>
          <p:cNvPicPr>
            <a:picLocks noChangeAspect="1"/>
          </p:cNvPicPr>
          <p:nvPr/>
        </p:nvPicPr>
        <p:blipFill>
          <a:blip r:embed="rId2"/>
          <a:stretch>
            <a:fillRect/>
          </a:stretch>
        </p:blipFill>
        <p:spPr>
          <a:xfrm>
            <a:off x="533400" y="2569610"/>
            <a:ext cx="2571950" cy="2307190"/>
          </a:xfrm>
          <a:prstGeom prst="rect">
            <a:avLst/>
          </a:prstGeom>
        </p:spPr>
      </p:pic>
    </p:spTree>
    <p:extLst>
      <p:ext uri="{BB962C8B-B14F-4D97-AF65-F5344CB8AC3E}">
        <p14:creationId xmlns:p14="http://schemas.microsoft.com/office/powerpoint/2010/main" val="10885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This looks a bit mystifying, but if you define</a:t>
            </a:r>
          </a:p>
          <a:p>
            <a:endParaRPr lang="en-US" dirty="0"/>
          </a:p>
          <a:p>
            <a:r>
              <a:rPr lang="en-US" dirty="0"/>
              <a:t>then e</a:t>
            </a:r>
            <a:r>
              <a:rPr lang="en-US" baseline="-25000" dirty="0"/>
              <a:t>1i</a:t>
            </a:r>
            <a:r>
              <a:rPr lang="en-US" dirty="0"/>
              <a:t> and v</a:t>
            </a:r>
            <a:r>
              <a:rPr lang="en-US" baseline="-25000" dirty="0"/>
              <a:t>1i</a:t>
            </a:r>
            <a:r>
              <a:rPr lang="en-US" dirty="0"/>
              <a:t> </a:t>
            </a:r>
          </a:p>
          <a:p>
            <a:endParaRPr lang="en-US" dirty="0"/>
          </a:p>
          <a:p>
            <a:endParaRPr lang="en-US" dirty="0"/>
          </a:p>
          <a:p>
            <a:endParaRPr lang="en-US" dirty="0"/>
          </a:p>
          <a:p>
            <a:r>
              <a:rPr lang="en-US" dirty="0"/>
              <a:t>are just the mean of a binomial distribution and the variance of a binomial distribution with a finite population correction factor. Equivalently, the latter is the variance of a hypergeometric distribution.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sp>
        <p:nvSpPr>
          <p:cNvPr id="6" name="Text Placeholder 5"/>
          <p:cNvSpPr>
            <a:spLocks noGrp="1"/>
          </p:cNvSpPr>
          <p:nvPr>
            <p:ph type="body" sz="quarter" idx="12"/>
          </p:nvPr>
        </p:nvSpPr>
        <p:spPr/>
        <p:txBody>
          <a:bodyPr/>
          <a:lstStyle/>
          <a:p>
            <a:r>
              <a:rPr lang="en-US" dirty="0"/>
              <a:t>A simpler formulation</a:t>
            </a:r>
          </a:p>
        </p:txBody>
      </p:sp>
      <p:pic>
        <p:nvPicPr>
          <p:cNvPr id="7" name="Picture 6">
            <a:extLst>
              <a:ext uri="{FF2B5EF4-FFF2-40B4-BE49-F238E27FC236}">
                <a16:creationId xmlns:a16="http://schemas.microsoft.com/office/drawing/2014/main" id="{3C6873B9-79DF-4F22-AFAF-4AF48B50C47F}"/>
              </a:ext>
            </a:extLst>
          </p:cNvPr>
          <p:cNvPicPr>
            <a:picLocks noChangeAspect="1"/>
          </p:cNvPicPr>
          <p:nvPr/>
        </p:nvPicPr>
        <p:blipFill>
          <a:blip r:embed="rId2"/>
          <a:stretch>
            <a:fillRect/>
          </a:stretch>
        </p:blipFill>
        <p:spPr>
          <a:xfrm>
            <a:off x="457200" y="2838253"/>
            <a:ext cx="1037859" cy="495694"/>
          </a:xfrm>
          <a:prstGeom prst="rect">
            <a:avLst/>
          </a:prstGeom>
        </p:spPr>
      </p:pic>
      <p:pic>
        <p:nvPicPr>
          <p:cNvPr id="8" name="Picture 7">
            <a:extLst>
              <a:ext uri="{FF2B5EF4-FFF2-40B4-BE49-F238E27FC236}">
                <a16:creationId xmlns:a16="http://schemas.microsoft.com/office/drawing/2014/main" id="{0EDCC60E-A183-42AA-A57D-29A64D4B6F76}"/>
              </a:ext>
            </a:extLst>
          </p:cNvPr>
          <p:cNvPicPr>
            <a:picLocks noChangeAspect="1"/>
          </p:cNvPicPr>
          <p:nvPr/>
        </p:nvPicPr>
        <p:blipFill>
          <a:blip r:embed="rId3"/>
          <a:stretch>
            <a:fillRect/>
          </a:stretch>
        </p:blipFill>
        <p:spPr>
          <a:xfrm>
            <a:off x="457199" y="3657599"/>
            <a:ext cx="1370445" cy="495693"/>
          </a:xfrm>
          <a:prstGeom prst="rect">
            <a:avLst/>
          </a:prstGeom>
        </p:spPr>
      </p:pic>
      <p:pic>
        <p:nvPicPr>
          <p:cNvPr id="9" name="Picture 8">
            <a:extLst>
              <a:ext uri="{FF2B5EF4-FFF2-40B4-BE49-F238E27FC236}">
                <a16:creationId xmlns:a16="http://schemas.microsoft.com/office/drawing/2014/main" id="{47088DC1-A114-4939-B529-23688CC53B78}"/>
              </a:ext>
            </a:extLst>
          </p:cNvPr>
          <p:cNvPicPr>
            <a:picLocks noChangeAspect="1"/>
          </p:cNvPicPr>
          <p:nvPr/>
        </p:nvPicPr>
        <p:blipFill>
          <a:blip r:embed="rId4"/>
          <a:stretch>
            <a:fillRect/>
          </a:stretch>
        </p:blipFill>
        <p:spPr>
          <a:xfrm>
            <a:off x="449492" y="4208463"/>
            <a:ext cx="2815167" cy="533400"/>
          </a:xfrm>
          <a:prstGeom prst="rect">
            <a:avLst/>
          </a:prstGeom>
        </p:spPr>
      </p:pic>
    </p:spTree>
    <p:extLst>
      <p:ext uri="{BB962C8B-B14F-4D97-AF65-F5344CB8AC3E}">
        <p14:creationId xmlns:p14="http://schemas.microsoft.com/office/powerpoint/2010/main" val="3481645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0A7995AE-5C83-4EF0-9C9F-A69B872F09AA}"/>
              </a:ext>
            </a:extLst>
          </p:cNvPr>
          <p:cNvPicPr>
            <a:picLocks noChangeAspect="1"/>
          </p:cNvPicPr>
          <p:nvPr/>
        </p:nvPicPr>
        <p:blipFill>
          <a:blip r:embed="rId2"/>
          <a:stretch>
            <a:fillRect/>
          </a:stretch>
        </p:blipFill>
        <p:spPr>
          <a:xfrm>
            <a:off x="457200" y="3108325"/>
            <a:ext cx="3343275" cy="2409825"/>
          </a:xfrm>
          <a:prstGeom prst="rect">
            <a:avLst/>
          </a:prstGeom>
        </p:spPr>
      </p:pic>
      <p:sp>
        <p:nvSpPr>
          <p:cNvPr id="3" name="Text Placeholder 2"/>
          <p:cNvSpPr>
            <a:spLocks noGrp="1"/>
          </p:cNvSpPr>
          <p:nvPr>
            <p:ph type="body" idx="1"/>
          </p:nvPr>
        </p:nvSpPr>
        <p:spPr/>
        <p:txBody>
          <a:bodyPr/>
          <a:lstStyle/>
          <a:p>
            <a:r>
              <a:rPr lang="en-US" dirty="0"/>
              <a:t>Calculate the number of deaths and the number at risk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spTree>
    <p:extLst>
      <p:ext uri="{BB962C8B-B14F-4D97-AF65-F5344CB8AC3E}">
        <p14:creationId xmlns:p14="http://schemas.microsoft.com/office/powerpoint/2010/main" val="2823954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Compute the expected value and variance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pic>
        <p:nvPicPr>
          <p:cNvPr id="10" name="Picture 9">
            <a:extLst>
              <a:ext uri="{FF2B5EF4-FFF2-40B4-BE49-F238E27FC236}">
                <a16:creationId xmlns:a16="http://schemas.microsoft.com/office/drawing/2014/main" id="{7D2A59DB-99EA-49CC-A5C9-3A0F57967019}"/>
              </a:ext>
            </a:extLst>
          </p:cNvPr>
          <p:cNvPicPr>
            <a:picLocks noChangeAspect="1"/>
          </p:cNvPicPr>
          <p:nvPr/>
        </p:nvPicPr>
        <p:blipFill>
          <a:blip r:embed="rId2"/>
          <a:stretch>
            <a:fillRect/>
          </a:stretch>
        </p:blipFill>
        <p:spPr>
          <a:xfrm>
            <a:off x="457200" y="3124200"/>
            <a:ext cx="6600825" cy="2295525"/>
          </a:xfrm>
          <a:prstGeom prst="rect">
            <a:avLst/>
          </a:prstGeom>
        </p:spPr>
      </p:pic>
    </p:spTree>
    <p:extLst>
      <p:ext uri="{BB962C8B-B14F-4D97-AF65-F5344CB8AC3E}">
        <p14:creationId xmlns:p14="http://schemas.microsoft.com/office/powerpoint/2010/main" val="234397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845223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N Observed Expected (O-E)^2/E (O-E)^2/V</a:t>
            </a:r>
          </a:p>
          <a:p>
            <a:r>
              <a:rPr lang="en-US" sz="1600" dirty="0">
                <a:latin typeface="Courier New" panose="02070309020205020404" pitchFamily="49" charset="0"/>
                <a:cs typeface="Courier New" panose="02070309020205020404" pitchFamily="49" charset="0"/>
              </a:rPr>
              <a:t>whas100$gender=0 65       28     34.6      1.27      3.97</a:t>
            </a:r>
          </a:p>
          <a:p>
            <a:r>
              <a:rPr lang="en-US" sz="1600" dirty="0">
                <a:latin typeface="Courier New" panose="02070309020205020404" pitchFamily="49" charset="0"/>
                <a:cs typeface="Courier New" panose="02070309020205020404" pitchFamily="49" charset="0"/>
              </a:rPr>
              <a:t>whas100$gender=1 35       23     16.4      2.68      3.97</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4  on 1 degrees of freedom, p= 0.0463</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sp>
        <p:nvSpPr>
          <p:cNvPr id="6" name="Text Placeholder 5"/>
          <p:cNvSpPr>
            <a:spLocks noGrp="1"/>
          </p:cNvSpPr>
          <p:nvPr>
            <p:ph type="body" sz="quarter" idx="12"/>
          </p:nvPr>
        </p:nvSpPr>
        <p:spPr/>
        <p:txBody>
          <a:bodyPr/>
          <a:lstStyle/>
          <a:p>
            <a:r>
              <a:rPr lang="en-US" dirty="0"/>
              <a:t>Log rank test (R)</a:t>
            </a:r>
          </a:p>
        </p:txBody>
      </p:sp>
    </p:spTree>
    <p:extLst>
      <p:ext uri="{BB962C8B-B14F-4D97-AF65-F5344CB8AC3E}">
        <p14:creationId xmlns:p14="http://schemas.microsoft.com/office/powerpoint/2010/main" val="1282643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C63A2173-ACB1-46A4-AB7A-DA16D43E546D}"/>
              </a:ext>
            </a:extLst>
          </p:cNvPr>
          <p:cNvPicPr>
            <a:picLocks noChangeAspect="1"/>
          </p:cNvPicPr>
          <p:nvPr/>
        </p:nvPicPr>
        <p:blipFill>
          <a:blip r:embed="rId2"/>
          <a:stretch>
            <a:fillRect/>
          </a:stretch>
        </p:blipFill>
        <p:spPr>
          <a:xfrm>
            <a:off x="3348037" y="3324225"/>
            <a:ext cx="2447925" cy="1504950"/>
          </a:xfrm>
          <a:prstGeom prst="rect">
            <a:avLst/>
          </a:prstGeom>
        </p:spPr>
      </p:pic>
      <p:sp>
        <p:nvSpPr>
          <p:cNvPr id="3" name="Text Placeholder 2"/>
          <p:cNvSpPr>
            <a:spLocks noGrp="1"/>
          </p:cNvSpPr>
          <p:nvPr>
            <p:ph type="body" idx="1"/>
          </p:nvPr>
        </p:nvSpPr>
        <p:spPr>
          <a:xfrm>
            <a:off x="457200" y="2514600"/>
            <a:ext cx="8229600" cy="1177925"/>
          </a:xfrm>
        </p:spPr>
        <p:txBody>
          <a:bodyPr/>
          <a:lstStyle/>
          <a:p>
            <a:r>
              <a:rPr lang="en-US" sz="1600" dirty="0">
                <a:latin typeface="+mn-lt"/>
                <a:cs typeface="Courier New" panose="02070309020205020404" pitchFamily="49" charset="0"/>
              </a:rPr>
              <a:t>Ignore the covariance statistics that SAS produces. They are of limited relevance for more complex settings, but are totally useless for a two group test.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sp>
        <p:nvSpPr>
          <p:cNvPr id="6" name="Text Placeholder 5"/>
          <p:cNvSpPr>
            <a:spLocks noGrp="1"/>
          </p:cNvSpPr>
          <p:nvPr>
            <p:ph type="body" sz="quarter" idx="12"/>
          </p:nvPr>
        </p:nvSpPr>
        <p:spPr/>
        <p:txBody>
          <a:bodyPr/>
          <a:lstStyle/>
          <a:p>
            <a:r>
              <a:rPr lang="en-US" dirty="0"/>
              <a:t>Log rank test (SAS)</a:t>
            </a:r>
          </a:p>
        </p:txBody>
      </p:sp>
      <p:pic>
        <p:nvPicPr>
          <p:cNvPr id="8" name="Picture 7">
            <a:extLst>
              <a:ext uri="{FF2B5EF4-FFF2-40B4-BE49-F238E27FC236}">
                <a16:creationId xmlns:a16="http://schemas.microsoft.com/office/drawing/2014/main" id="{19AD255D-322E-46D7-B530-7DE865BBA701}"/>
              </a:ext>
            </a:extLst>
          </p:cNvPr>
          <p:cNvPicPr>
            <a:picLocks noChangeAspect="1"/>
          </p:cNvPicPr>
          <p:nvPr/>
        </p:nvPicPr>
        <p:blipFill>
          <a:blip r:embed="rId3"/>
          <a:stretch>
            <a:fillRect/>
          </a:stretch>
        </p:blipFill>
        <p:spPr>
          <a:xfrm>
            <a:off x="978694" y="3695700"/>
            <a:ext cx="1847850" cy="1133475"/>
          </a:xfrm>
          <a:prstGeom prst="rect">
            <a:avLst/>
          </a:prstGeom>
        </p:spPr>
      </p:pic>
    </p:spTree>
    <p:extLst>
      <p:ext uri="{BB962C8B-B14F-4D97-AF65-F5344CB8AC3E}">
        <p14:creationId xmlns:p14="http://schemas.microsoft.com/office/powerpoint/2010/main" val="3414071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cannot easily handle continuous predictor variables. For these variables, you should really consider a more sophisticated model like a Cox proportional hazards model (coming up in the next lecture). But you can get a rough preliminary idea of what is going on with a continuous predictor by categorizing it using one or more cut-points. Here’s an example using age.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sp>
        <p:nvSpPr>
          <p:cNvPr id="6" name="Text Placeholder 5"/>
          <p:cNvSpPr>
            <a:spLocks noGrp="1"/>
          </p:cNvSpPr>
          <p:nvPr>
            <p:ph type="body" sz="quarter" idx="12"/>
          </p:nvPr>
        </p:nvSpPr>
        <p:spPr/>
        <p:txBody>
          <a:bodyPr/>
          <a:lstStyle/>
          <a:p>
            <a:r>
              <a:rPr lang="en-US" dirty="0"/>
              <a:t>How to handle continuous outcomes	</a:t>
            </a:r>
          </a:p>
        </p:txBody>
      </p:sp>
    </p:spTree>
    <p:extLst>
      <p:ext uri="{BB962C8B-B14F-4D97-AF65-F5344CB8AC3E}">
        <p14:creationId xmlns:p14="http://schemas.microsoft.com/office/powerpoint/2010/main" val="1806432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age_breaks</a:t>
            </a:r>
            <a:r>
              <a:rPr lang="en-US" dirty="0">
                <a:latin typeface="Courier New" panose="02070309020205020404" pitchFamily="49" charset="0"/>
                <a:cs typeface="Courier New" panose="02070309020205020404" pitchFamily="49" charset="0"/>
              </a:rPr>
              <a:t> &lt;- c(0, 59, 69, 79, 99)</a:t>
            </a:r>
          </a:p>
          <a:p>
            <a:r>
              <a:rPr lang="en-US" dirty="0" err="1">
                <a:latin typeface="Courier New" panose="02070309020205020404" pitchFamily="49" charset="0"/>
                <a:cs typeface="Courier New" panose="02070309020205020404" pitchFamily="49" charset="0"/>
              </a:rPr>
              <a:t>age_labels</a:t>
            </a:r>
            <a:r>
              <a:rPr lang="en-US" dirty="0">
                <a:latin typeface="Courier New" panose="02070309020205020404" pitchFamily="49" charset="0"/>
                <a:cs typeface="Courier New" panose="02070309020205020404" pitchFamily="49" charset="0"/>
              </a:rPr>
              <a:t> &lt;- c("&lt;60", "60-69", "70-79", "&gt;=80")</a:t>
            </a:r>
          </a:p>
          <a:p>
            <a:r>
              <a:rPr lang="en-US" dirty="0">
                <a:latin typeface="Courier New" panose="02070309020205020404" pitchFamily="49" charset="0"/>
                <a:cs typeface="Courier New" panose="02070309020205020404" pitchFamily="49" charset="0"/>
              </a:rPr>
              <a:t>whas100$age_group &lt;- </a:t>
            </a:r>
          </a:p>
          <a:p>
            <a:r>
              <a:rPr lang="en-US" dirty="0">
                <a:latin typeface="Courier New" panose="02070309020205020404" pitchFamily="49" charset="0"/>
                <a:cs typeface="Courier New" panose="02070309020205020404" pitchFamily="49" charset="0"/>
              </a:rPr>
              <a:t>  cut(whas100$age, </a:t>
            </a:r>
            <a:r>
              <a:rPr lang="en-US" dirty="0" err="1">
                <a:latin typeface="Courier New" panose="02070309020205020404" pitchFamily="49" charset="0"/>
                <a:cs typeface="Courier New" panose="02070309020205020404" pitchFamily="49" charset="0"/>
              </a:rPr>
              <a:t>age_breaks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age_labels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table(whas100$age_group, whas100$fstat)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53</a:t>
            </a:fld>
            <a:endParaRPr lang="en-US"/>
          </a:p>
        </p:txBody>
      </p:sp>
      <p:sp>
        <p:nvSpPr>
          <p:cNvPr id="6" name="Text Placeholder 5"/>
          <p:cNvSpPr>
            <a:spLocks noGrp="1"/>
          </p:cNvSpPr>
          <p:nvPr>
            <p:ph type="body" sz="quarter" idx="12"/>
          </p:nvPr>
        </p:nvSpPr>
        <p:spPr/>
        <p:txBody>
          <a:bodyPr/>
          <a:lstStyle/>
          <a:p>
            <a:r>
              <a:rPr lang="en-US" dirty="0"/>
              <a:t>How to handle continuous outcomes (R)	</a:t>
            </a:r>
          </a:p>
        </p:txBody>
      </p:sp>
    </p:spTree>
    <p:extLst>
      <p:ext uri="{BB962C8B-B14F-4D97-AF65-F5344CB8AC3E}">
        <p14:creationId xmlns:p14="http://schemas.microsoft.com/office/powerpoint/2010/main" val="699390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Make sure that you have enough events in each age group.</a:t>
            </a:r>
          </a:p>
          <a:p>
            <a:endParaRPr lang="en-US" dirty="0"/>
          </a:p>
          <a:p>
            <a:r>
              <a:rPr lang="en-US" dirty="0">
                <a:latin typeface="Courier New" panose="02070309020205020404" pitchFamily="49" charset="0"/>
                <a:cs typeface="Courier New" panose="02070309020205020404" pitchFamily="49" charset="0"/>
              </a:rPr>
              <a:t>         0  1</a:t>
            </a:r>
          </a:p>
          <a:p>
            <a:r>
              <a:rPr lang="en-US" dirty="0">
                <a:latin typeface="Courier New" panose="02070309020205020404" pitchFamily="49" charset="0"/>
                <a:cs typeface="Courier New" panose="02070309020205020404" pitchFamily="49" charset="0"/>
              </a:rPr>
              <a:t>  &lt;60   17  8</a:t>
            </a:r>
          </a:p>
          <a:p>
            <a:r>
              <a:rPr lang="en-US" dirty="0">
                <a:latin typeface="Courier New" panose="02070309020205020404" pitchFamily="49" charset="0"/>
                <a:cs typeface="Courier New" panose="02070309020205020404" pitchFamily="49" charset="0"/>
              </a:rPr>
              <a:t>  60-69 16  7</a:t>
            </a:r>
          </a:p>
          <a:p>
            <a:r>
              <a:rPr lang="en-US" dirty="0">
                <a:latin typeface="Courier New" panose="02070309020205020404" pitchFamily="49" charset="0"/>
                <a:cs typeface="Courier New" panose="02070309020205020404" pitchFamily="49" charset="0"/>
              </a:rPr>
              <a:t>  70-79  8 14</a:t>
            </a:r>
          </a:p>
          <a:p>
            <a:r>
              <a:rPr lang="en-US" dirty="0">
                <a:latin typeface="Courier New" panose="02070309020205020404" pitchFamily="49" charset="0"/>
                <a:cs typeface="Courier New" panose="02070309020205020404" pitchFamily="49" charset="0"/>
              </a:rPr>
              <a:t>  &gt;=80   8 22</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54</a:t>
            </a:fld>
            <a:endParaRPr lang="en-US"/>
          </a:p>
        </p:txBody>
      </p:sp>
      <p:sp>
        <p:nvSpPr>
          <p:cNvPr id="6" name="Text Placeholder 5"/>
          <p:cNvSpPr>
            <a:spLocks noGrp="1"/>
          </p:cNvSpPr>
          <p:nvPr>
            <p:ph type="body" sz="quarter" idx="12"/>
          </p:nvPr>
        </p:nvSpPr>
        <p:spPr/>
        <p:txBody>
          <a:bodyPr/>
          <a:lstStyle/>
          <a:p>
            <a:r>
              <a:rPr lang="en-US" dirty="0"/>
              <a:t>How to handle continuous outcomes	(R)</a:t>
            </a:r>
          </a:p>
        </p:txBody>
      </p:sp>
    </p:spTree>
    <p:extLst>
      <p:ext uri="{BB962C8B-B14F-4D97-AF65-F5344CB8AC3E}">
        <p14:creationId xmlns:p14="http://schemas.microsoft.com/office/powerpoint/2010/main" val="1117529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whas100_km_by_age &lt;-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survfit</a:t>
            </a:r>
            <a:r>
              <a:rPr lang="en-US" dirty="0">
                <a:latin typeface="Courier New" panose="02070309020205020404" pitchFamily="49" charset="0"/>
                <a:cs typeface="Courier New" panose="02070309020205020404" pitchFamily="49" charset="0"/>
              </a:rPr>
              <a:t>(whas100_surv~whas100$age_group)</a:t>
            </a:r>
          </a:p>
          <a:p>
            <a:r>
              <a:rPr lang="en-US" dirty="0">
                <a:latin typeface="Courier New" panose="02070309020205020404" pitchFamily="49" charset="0"/>
                <a:cs typeface="Courier New" panose="02070309020205020404" pitchFamily="49" charset="0"/>
              </a:rPr>
              <a:t>whas100_km_by_age    %&gt;%</a:t>
            </a:r>
          </a:p>
          <a:p>
            <a:r>
              <a:rPr lang="en-US" dirty="0">
                <a:latin typeface="Courier New" panose="02070309020205020404" pitchFamily="49" charset="0"/>
                <a:cs typeface="Courier New" panose="02070309020205020404" pitchFamily="49" charset="0"/>
              </a:rPr>
              <a:t>  tidy               %&gt;%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(time, estimate, color=strata))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geom_step</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survdiff</a:t>
            </a:r>
            <a:r>
              <a:rPr lang="en-US" dirty="0">
                <a:latin typeface="Courier New" panose="02070309020205020404" pitchFamily="49" charset="0"/>
                <a:cs typeface="Courier New" panose="02070309020205020404" pitchFamily="49" charset="0"/>
              </a:rPr>
              <a:t>(whas100_surv~whas100$age_group)</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55</a:t>
            </a:fld>
            <a:endParaRPr lang="en-US"/>
          </a:p>
        </p:txBody>
      </p:sp>
      <p:sp>
        <p:nvSpPr>
          <p:cNvPr id="6" name="Text Placeholder 5"/>
          <p:cNvSpPr>
            <a:spLocks noGrp="1"/>
          </p:cNvSpPr>
          <p:nvPr>
            <p:ph type="body" sz="quarter" idx="12"/>
          </p:nvPr>
        </p:nvSpPr>
        <p:spPr/>
        <p:txBody>
          <a:bodyPr/>
          <a:lstStyle/>
          <a:p>
            <a:r>
              <a:rPr lang="en-US" dirty="0"/>
              <a:t>How to handle continuous outcomes (R)	</a:t>
            </a:r>
          </a:p>
        </p:txBody>
      </p:sp>
    </p:spTree>
    <p:extLst>
      <p:ext uri="{BB962C8B-B14F-4D97-AF65-F5344CB8AC3E}">
        <p14:creationId xmlns:p14="http://schemas.microsoft.com/office/powerpoint/2010/main" val="2603379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56</a:t>
            </a:fld>
            <a:endParaRPr lang="en-US"/>
          </a:p>
        </p:txBody>
      </p:sp>
      <p:sp>
        <p:nvSpPr>
          <p:cNvPr id="6" name="Text Placeholder 5"/>
          <p:cNvSpPr>
            <a:spLocks noGrp="1"/>
          </p:cNvSpPr>
          <p:nvPr>
            <p:ph type="body" sz="quarter" idx="12"/>
          </p:nvPr>
        </p:nvSpPr>
        <p:spPr/>
        <p:txBody>
          <a:bodyPr/>
          <a:lstStyle/>
          <a:p>
            <a:r>
              <a:rPr lang="en-US" dirty="0"/>
              <a:t>How to handle continuous outcomes (R)	</a:t>
            </a:r>
          </a:p>
        </p:txBody>
      </p:sp>
      <p:pic>
        <p:nvPicPr>
          <p:cNvPr id="7" name="Picture 6">
            <a:extLst>
              <a:ext uri="{FF2B5EF4-FFF2-40B4-BE49-F238E27FC236}">
                <a16:creationId xmlns:a16="http://schemas.microsoft.com/office/drawing/2014/main" id="{F1FC857B-FB43-4E66-BAFA-BB897B081CE0}"/>
              </a:ext>
            </a:extLst>
          </p:cNvPr>
          <p:cNvPicPr>
            <a:picLocks noChangeAspect="1"/>
          </p:cNvPicPr>
          <p:nvPr/>
        </p:nvPicPr>
        <p:blipFill>
          <a:blip r:embed="rId2"/>
          <a:stretch>
            <a:fillRect/>
          </a:stretch>
        </p:blipFill>
        <p:spPr>
          <a:xfrm>
            <a:off x="457200" y="2361594"/>
            <a:ext cx="8229600" cy="3657600"/>
          </a:xfrm>
          <a:prstGeom prst="rect">
            <a:avLst/>
          </a:prstGeom>
        </p:spPr>
      </p:pic>
    </p:spTree>
    <p:extLst>
      <p:ext uri="{BB962C8B-B14F-4D97-AF65-F5344CB8AC3E}">
        <p14:creationId xmlns:p14="http://schemas.microsoft.com/office/powerpoint/2010/main" val="2957418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N Observed Expected (O-E)^2/E (O-E)^2/V</a:t>
            </a:r>
          </a:p>
          <a:p>
            <a:r>
              <a:rPr lang="en-US" sz="1600" dirty="0">
                <a:latin typeface="Courier New" panose="02070309020205020404" pitchFamily="49" charset="0"/>
                <a:cs typeface="Courier New" panose="02070309020205020404" pitchFamily="49" charset="0"/>
              </a:rPr>
              <a:t>whas100$age_group=&lt;60   25        8     15.5      3.64      5.29</a:t>
            </a:r>
          </a:p>
          <a:p>
            <a:r>
              <a:rPr lang="en-US" sz="1600" dirty="0">
                <a:latin typeface="Courier New" panose="02070309020205020404" pitchFamily="49" charset="0"/>
                <a:cs typeface="Courier New" panose="02070309020205020404" pitchFamily="49" charset="0"/>
              </a:rPr>
              <a:t>whas100$age_group=60-69 23        7     12.9      2.71      3.68</a:t>
            </a:r>
          </a:p>
          <a:p>
            <a:r>
              <a:rPr lang="en-US" sz="1600" dirty="0">
                <a:latin typeface="Courier New" panose="02070309020205020404" pitchFamily="49" charset="0"/>
                <a:cs typeface="Courier New" panose="02070309020205020404" pitchFamily="49" charset="0"/>
              </a:rPr>
              <a:t>whas100$age_group=70-79 22       14     10.2      1.39      1.76</a:t>
            </a:r>
          </a:p>
          <a:p>
            <a:r>
              <a:rPr lang="en-US" sz="1600" dirty="0">
                <a:latin typeface="Courier New" panose="02070309020205020404" pitchFamily="49" charset="0"/>
                <a:cs typeface="Courier New" panose="02070309020205020404" pitchFamily="49" charset="0"/>
              </a:rPr>
              <a:t>whas100$age_group=&gt;=80  30       22     12.3      7.57     10.18</a:t>
            </a: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15.6  on 3 degrees of freedom, p= 0.00139</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57</a:t>
            </a:fld>
            <a:endParaRPr lang="en-US"/>
          </a:p>
        </p:txBody>
      </p:sp>
      <p:sp>
        <p:nvSpPr>
          <p:cNvPr id="6" name="Text Placeholder 5"/>
          <p:cNvSpPr>
            <a:spLocks noGrp="1"/>
          </p:cNvSpPr>
          <p:nvPr>
            <p:ph type="body" sz="quarter" idx="12"/>
          </p:nvPr>
        </p:nvSpPr>
        <p:spPr/>
        <p:txBody>
          <a:bodyPr/>
          <a:lstStyle/>
          <a:p>
            <a:r>
              <a:rPr lang="en-US" dirty="0"/>
              <a:t>How to handle continuous outcomes (R)</a:t>
            </a:r>
          </a:p>
        </p:txBody>
      </p:sp>
    </p:spTree>
    <p:extLst>
      <p:ext uri="{BB962C8B-B14F-4D97-AF65-F5344CB8AC3E}">
        <p14:creationId xmlns:p14="http://schemas.microsoft.com/office/powerpoint/2010/main" val="3799264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lifetest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notable plots=survival</a:t>
            </a:r>
          </a:p>
          <a:p>
            <a:r>
              <a:rPr lang="en-US" dirty="0">
                <a:latin typeface="Courier New" panose="02070309020205020404" pitchFamily="49" charset="0"/>
                <a:cs typeface="Courier New" panose="02070309020205020404" pitchFamily="49" charset="0"/>
              </a:rPr>
              <a:t>    data=survival.whas100;</a:t>
            </a:r>
          </a:p>
          <a:p>
            <a:r>
              <a:rPr lang="en-US" dirty="0">
                <a:latin typeface="Courier New" panose="02070309020205020404" pitchFamily="49" charset="0"/>
                <a:cs typeface="Courier New" panose="02070309020205020404" pitchFamily="49" charset="0"/>
              </a:rPr>
              <a:t>  time </a:t>
            </a:r>
            <a:r>
              <a:rPr lang="en-US" dirty="0" err="1">
                <a:latin typeface="Courier New" panose="02070309020205020404" pitchFamily="49" charset="0"/>
                <a:cs typeface="Courier New" panose="02070309020205020404" pitchFamily="49" charset="0"/>
              </a:rPr>
              <a:t>time_yrs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fstat</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  strata age(60, 70, 80);</a:t>
            </a:r>
          </a:p>
          <a:p>
            <a:r>
              <a:rPr lang="en-US" dirty="0">
                <a:latin typeface="Courier New" panose="02070309020205020404" pitchFamily="49" charset="0"/>
                <a:cs typeface="Courier New" panose="02070309020205020404" pitchFamily="49" charset="0"/>
              </a:rPr>
              <a:t>  title "Comparison of survival for age groups";</a:t>
            </a:r>
          </a:p>
          <a:p>
            <a:r>
              <a:rPr lang="en-US" dirty="0">
                <a:latin typeface="Courier New" panose="02070309020205020404" pitchFamily="49" charset="0"/>
                <a:cs typeface="Courier New" panose="02070309020205020404" pitchFamily="49" charset="0"/>
              </a:rPr>
              <a:t>run;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58</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spTree>
    <p:extLst>
      <p:ext uri="{BB962C8B-B14F-4D97-AF65-F5344CB8AC3E}">
        <p14:creationId xmlns:p14="http://schemas.microsoft.com/office/powerpoint/2010/main" val="3244011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7C56BD73-B8C4-4E39-9605-59F5D48B5239}"/>
              </a:ext>
            </a:extLst>
          </p:cNvPr>
          <p:cNvPicPr>
            <a:picLocks noChangeAspect="1"/>
          </p:cNvPicPr>
          <p:nvPr/>
        </p:nvPicPr>
        <p:blipFill>
          <a:blip r:embed="rId2"/>
          <a:stretch>
            <a:fillRect/>
          </a:stretch>
        </p:blipFill>
        <p:spPr>
          <a:xfrm>
            <a:off x="457200" y="2505182"/>
            <a:ext cx="4572000" cy="3429000"/>
          </a:xfrm>
          <a:prstGeom prst="rect">
            <a:avLst/>
          </a:prstGeom>
        </p:spPr>
      </p:pic>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59</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spTree>
    <p:extLst>
      <p:ext uri="{BB962C8B-B14F-4D97-AF65-F5344CB8AC3E}">
        <p14:creationId xmlns:p14="http://schemas.microsoft.com/office/powerpoint/2010/main" val="16205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1026" name="Picture 2" descr="http://www.pmean.com/08/images/Simp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10" y="2360612"/>
            <a:ext cx="5130979"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3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60</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pic>
        <p:nvPicPr>
          <p:cNvPr id="7" name="Picture 6">
            <a:extLst>
              <a:ext uri="{FF2B5EF4-FFF2-40B4-BE49-F238E27FC236}">
                <a16:creationId xmlns:a16="http://schemas.microsoft.com/office/drawing/2014/main" id="{F36A92A4-86B2-40FC-B43A-18407992FF14}"/>
              </a:ext>
            </a:extLst>
          </p:cNvPr>
          <p:cNvPicPr>
            <a:picLocks noChangeAspect="1"/>
          </p:cNvPicPr>
          <p:nvPr/>
        </p:nvPicPr>
        <p:blipFill>
          <a:blip r:embed="rId2"/>
          <a:stretch>
            <a:fillRect/>
          </a:stretch>
        </p:blipFill>
        <p:spPr>
          <a:xfrm>
            <a:off x="1143000" y="3258468"/>
            <a:ext cx="1628775" cy="1600200"/>
          </a:xfrm>
          <a:prstGeom prst="rect">
            <a:avLst/>
          </a:prstGeom>
        </p:spPr>
      </p:pic>
      <p:pic>
        <p:nvPicPr>
          <p:cNvPr id="8" name="Picture 7">
            <a:extLst>
              <a:ext uri="{FF2B5EF4-FFF2-40B4-BE49-F238E27FC236}">
                <a16:creationId xmlns:a16="http://schemas.microsoft.com/office/drawing/2014/main" id="{FF11DC20-BFC8-4D13-92DA-9290A2EFC0C0}"/>
              </a:ext>
            </a:extLst>
          </p:cNvPr>
          <p:cNvPicPr>
            <a:picLocks noChangeAspect="1"/>
          </p:cNvPicPr>
          <p:nvPr/>
        </p:nvPicPr>
        <p:blipFill>
          <a:blip r:embed="rId3"/>
          <a:stretch>
            <a:fillRect/>
          </a:stretch>
        </p:blipFill>
        <p:spPr>
          <a:xfrm>
            <a:off x="3386137" y="3267075"/>
            <a:ext cx="2371725" cy="1533525"/>
          </a:xfrm>
          <a:prstGeom prst="rect">
            <a:avLst/>
          </a:prstGeom>
        </p:spPr>
      </p:pic>
    </p:spTree>
    <p:extLst>
      <p:ext uri="{BB962C8B-B14F-4D97-AF65-F5344CB8AC3E}">
        <p14:creationId xmlns:p14="http://schemas.microsoft.com/office/powerpoint/2010/main" val="504698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for more than two groups treats the groups in a nominal fashion—order is not important. For this particular data set, and many others, you might prefer a test for trend. This is available in most statistical packages, but we will not show the details here.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61</a:t>
            </a:fld>
            <a:endParaRPr lang="en-US"/>
          </a:p>
        </p:txBody>
      </p:sp>
      <p:sp>
        <p:nvSpPr>
          <p:cNvPr id="6" name="Text Placeholder 5"/>
          <p:cNvSpPr>
            <a:spLocks noGrp="1"/>
          </p:cNvSpPr>
          <p:nvPr>
            <p:ph type="body" sz="quarter" idx="12"/>
          </p:nvPr>
        </p:nvSpPr>
        <p:spPr/>
        <p:txBody>
          <a:bodyPr/>
          <a:lstStyle/>
          <a:p>
            <a:r>
              <a:rPr lang="en-US" dirty="0"/>
              <a:t>Test for trend</a:t>
            </a:r>
          </a:p>
        </p:txBody>
      </p:sp>
    </p:spTree>
    <p:extLst>
      <p:ext uri="{BB962C8B-B14F-4D97-AF65-F5344CB8AC3E}">
        <p14:creationId xmlns:p14="http://schemas.microsoft.com/office/powerpoint/2010/main" val="4232911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a:t>
            </a:r>
          </a:p>
          <a:p>
            <a:pPr lvl="1"/>
            <a:r>
              <a:rPr lang="en-US" dirty="0"/>
              <a:t> works well when you’re comparing a treatment group to a control group</a:t>
            </a:r>
          </a:p>
          <a:p>
            <a:pPr lvl="1"/>
            <a:r>
              <a:rPr lang="en-US" dirty="0"/>
              <a:t>you can also use it when you have three or more groups.</a:t>
            </a:r>
          </a:p>
          <a:p>
            <a:r>
              <a:rPr lang="en-US" dirty="0"/>
              <a:t> But the log rank test does not extend beyond this:</a:t>
            </a:r>
          </a:p>
          <a:p>
            <a:pPr lvl="1"/>
            <a:r>
              <a:rPr lang="en-US" dirty="0"/>
              <a:t>you cannot include a continuous predictor,</a:t>
            </a:r>
          </a:p>
          <a:p>
            <a:pPr lvl="1"/>
            <a:r>
              <a:rPr lang="en-US" dirty="0"/>
              <a:t>you cannot analyze data with multiple predictors, and</a:t>
            </a:r>
          </a:p>
          <a:p>
            <a:pPr lvl="1"/>
            <a:r>
              <a:rPr lang="en-US" dirty="0"/>
              <a:t>you cannot do risk adjustment.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62</a:t>
            </a:fld>
            <a:endParaRPr lang="en-US"/>
          </a:p>
        </p:txBody>
      </p:sp>
      <p:sp>
        <p:nvSpPr>
          <p:cNvPr id="6" name="Text Placeholder 5"/>
          <p:cNvSpPr>
            <a:spLocks noGrp="1"/>
          </p:cNvSpPr>
          <p:nvPr>
            <p:ph type="body" sz="quarter" idx="12"/>
          </p:nvPr>
        </p:nvSpPr>
        <p:spPr/>
        <p:txBody>
          <a:bodyPr/>
          <a:lstStyle/>
          <a:p>
            <a:r>
              <a:rPr lang="en-US" dirty="0"/>
              <a:t>Limitations</a:t>
            </a:r>
          </a:p>
        </p:txBody>
      </p:sp>
    </p:spTree>
    <p:extLst>
      <p:ext uri="{BB962C8B-B14F-4D97-AF65-F5344CB8AC3E}">
        <p14:creationId xmlns:p14="http://schemas.microsoft.com/office/powerpoint/2010/main" val="22114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37426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58306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7" name="Picture 6"/>
          <p:cNvPicPr>
            <a:picLocks noChangeAspect="1"/>
          </p:cNvPicPr>
          <p:nvPr/>
        </p:nvPicPr>
        <p:blipFill>
          <a:blip r:embed="rId2"/>
          <a:stretch>
            <a:fillRect/>
          </a:stretch>
        </p:blipFill>
        <p:spPr>
          <a:xfrm>
            <a:off x="1828800" y="2398712"/>
            <a:ext cx="5024084" cy="3581400"/>
          </a:xfrm>
          <a:prstGeom prst="rect">
            <a:avLst/>
          </a:prstGeom>
        </p:spPr>
      </p:pic>
    </p:spTree>
    <p:extLst>
      <p:ext uri="{BB962C8B-B14F-4D97-AF65-F5344CB8AC3E}">
        <p14:creationId xmlns:p14="http://schemas.microsoft.com/office/powerpoint/2010/main" val="2501511950"/>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30524</TotalTime>
  <Words>3341</Words>
  <Application>Microsoft Office PowerPoint</Application>
  <PresentationFormat>On-screen Show (4:3)</PresentationFormat>
  <Paragraphs>475</Paragraphs>
  <Slides>62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Courier New</vt:lpstr>
      <vt:lpstr>4_Default Design</vt:lpstr>
      <vt:lpstr>  An Introduction to Kaplan-Meier Curves </vt:lpstr>
      <vt:lpstr>An Introduction to Kaplan-Meier Curves</vt:lpstr>
      <vt:lpstr>An Introduction to Kaplan-Meier Curves</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Hand calculation of Kaplan-Meier curve</vt:lpstr>
      <vt:lpstr>Hand calculation of Kaplan-Meier curve</vt:lpstr>
      <vt:lpstr>Hand calculation of Kaplan-Meier curve</vt:lpstr>
      <vt:lpstr>Hand calculation of Kaplan-Meier curve</vt:lpstr>
      <vt:lpstr>Hand calculation of Kaplan-Meier curve</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log-rank test</vt:lpstr>
      <vt:lpstr>The log-rank test</vt:lpstr>
      <vt:lpstr>The log-rank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327</cp:revision>
  <dcterms:created xsi:type="dcterms:W3CDTF">2011-03-02T17:54:20Z</dcterms:created>
  <dcterms:modified xsi:type="dcterms:W3CDTF">2018-04-10T23:45:42Z</dcterms:modified>
</cp:coreProperties>
</file>