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1"/>
  </p:notesMasterIdLst>
  <p:handoutMasterIdLst>
    <p:handoutMasterId r:id="rId32"/>
  </p:handoutMasterIdLst>
  <p:sldIdLst>
    <p:sldId id="256" r:id="rId2"/>
    <p:sldId id="258" r:id="rId3"/>
    <p:sldId id="385" r:id="rId4"/>
    <p:sldId id="389" r:id="rId5"/>
    <p:sldId id="390" r:id="rId6"/>
    <p:sldId id="391" r:id="rId7"/>
    <p:sldId id="392" r:id="rId8"/>
    <p:sldId id="397" r:id="rId9"/>
    <p:sldId id="398" r:id="rId10"/>
    <p:sldId id="393" r:id="rId11"/>
    <p:sldId id="394" r:id="rId12"/>
    <p:sldId id="395" r:id="rId13"/>
    <p:sldId id="399" r:id="rId14"/>
    <p:sldId id="401" r:id="rId15"/>
    <p:sldId id="402" r:id="rId16"/>
    <p:sldId id="403" r:id="rId17"/>
    <p:sldId id="404" r:id="rId18"/>
    <p:sldId id="396" r:id="rId19"/>
    <p:sldId id="405" r:id="rId20"/>
    <p:sldId id="406" r:id="rId21"/>
    <p:sldId id="407" r:id="rId22"/>
    <p:sldId id="408" r:id="rId23"/>
    <p:sldId id="410" r:id="rId24"/>
    <p:sldId id="409" r:id="rId25"/>
    <p:sldId id="414" r:id="rId26"/>
    <p:sldId id="413" r:id="rId27"/>
    <p:sldId id="412" r:id="rId28"/>
    <p:sldId id="411" r:id="rId29"/>
    <p:sldId id="342" r:id="rId30"/>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721" autoAdjust="0"/>
    <p:restoredTop sz="93954" autoAdjust="0"/>
  </p:normalViewPr>
  <p:slideViewPr>
    <p:cSldViewPr>
      <p:cViewPr varScale="1">
        <p:scale>
          <a:sx n="112" d="100"/>
          <a:sy n="112" d="100"/>
        </p:scale>
        <p:origin x="1182" y="11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70" d="100"/>
          <a:sy n="70" d="100"/>
        </p:scale>
        <p:origin x="-1200" y="-96"/>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5/27/2018</a:t>
            </a:fld>
            <a:endParaRPr lang="en-US" altLang="en-US"/>
          </a:p>
        </p:txBody>
      </p:sp>
      <p:sp>
        <p:nvSpPr>
          <p:cNvPr id="27652" name="Rectangle 4"/>
          <p:cNvSpPr>
            <a:spLocks noGrp="1" noChangeArrowheads="1"/>
          </p:cNvSpPr>
          <p:nvPr>
            <p:ph type="ftr" sz="quarter" idx="2"/>
          </p:nvPr>
        </p:nvSpPr>
        <p:spPr bwMode="auto">
          <a:xfrm>
            <a:off x="-7620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Copyright 2018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5/27/2018</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dirty="0"/>
              <a:t>©2018 [Instructor Name]    http://TheAnalysisFactor.com</a:t>
            </a:r>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br>
              <a:rPr lang="en-US" altLang="en-US" sz="2800" dirty="0">
                <a:latin typeface="Calibri" pitchFamily="34" charset="0"/>
                <a:cs typeface="Arial" charset="0"/>
              </a:rPr>
            </a:br>
            <a:br>
              <a:rPr lang="en-US" altLang="en-US" sz="2800" dirty="0">
                <a:latin typeface="Calibri" pitchFamily="34" charset="0"/>
                <a:cs typeface="Arial" charset="0"/>
              </a:rPr>
            </a:br>
            <a:r>
              <a:rPr lang="en-US" altLang="en-US" sz="2800" dirty="0">
                <a:latin typeface="Calibri" pitchFamily="34" charset="0"/>
                <a:cs typeface="Arial" charset="0"/>
              </a:rPr>
              <a:t>Parametric survival models</a:t>
            </a: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solidFill>
                  <a:srgbClr val="A2B525"/>
                </a:solidFill>
                <a:latin typeface="Calibri" pitchFamily="34" charset="0"/>
                <a:cs typeface="Arial" charset="0"/>
              </a:rPr>
              <a:t>Steve Simon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©2018 Steve Simon    http://TheAnalysisFactor.com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pic>
        <p:nvPicPr>
          <p:cNvPr id="12" name="Picture 11">
            <a:extLst>
              <a:ext uri="{FF2B5EF4-FFF2-40B4-BE49-F238E27FC236}">
                <a16:creationId xmlns:a16="http://schemas.microsoft.com/office/drawing/2014/main" id="{0C695390-BBCE-46DA-8AD0-76B072D6F1F6}"/>
              </a:ext>
            </a:extLst>
          </p:cNvPr>
          <p:cNvPicPr>
            <a:picLocks noChangeAspect="1"/>
          </p:cNvPicPr>
          <p:nvPr/>
        </p:nvPicPr>
        <p:blipFill>
          <a:blip r:embed="rId2"/>
          <a:stretch>
            <a:fillRect/>
          </a:stretch>
        </p:blipFill>
        <p:spPr>
          <a:xfrm>
            <a:off x="457200" y="1219200"/>
            <a:ext cx="7638095" cy="2695238"/>
          </a:xfrm>
          <a:prstGeom prst="rect">
            <a:avLst/>
          </a:prstGeom>
        </p:spPr>
      </p:pic>
    </p:spTree>
    <p:extLst>
      <p:ext uri="{BB962C8B-B14F-4D97-AF65-F5344CB8AC3E}">
        <p14:creationId xmlns:p14="http://schemas.microsoft.com/office/powerpoint/2010/main" val="248627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curves (no covariates)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pic>
        <p:nvPicPr>
          <p:cNvPr id="6" name="Picture 5">
            <a:extLst>
              <a:ext uri="{FF2B5EF4-FFF2-40B4-BE49-F238E27FC236}">
                <a16:creationId xmlns:a16="http://schemas.microsoft.com/office/drawing/2014/main" id="{F4F31C4F-96D2-4F9D-9385-FFB5AC44187E}"/>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7040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hazards (no covariates)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pic>
        <p:nvPicPr>
          <p:cNvPr id="3" name="Picture 2">
            <a:extLst>
              <a:ext uri="{FF2B5EF4-FFF2-40B4-BE49-F238E27FC236}">
                <a16:creationId xmlns:a16="http://schemas.microsoft.com/office/drawing/2014/main" id="{A7F0933E-5692-42CE-B7A2-E6CE4A5D6FE2}"/>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2153741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pic>
        <p:nvPicPr>
          <p:cNvPr id="3" name="Picture 2">
            <a:extLst>
              <a:ext uri="{FF2B5EF4-FFF2-40B4-BE49-F238E27FC236}">
                <a16:creationId xmlns:a16="http://schemas.microsoft.com/office/drawing/2014/main" id="{E4FB818B-F69C-40A2-A046-C14EBF271AD8}"/>
              </a:ext>
            </a:extLst>
          </p:cNvPr>
          <p:cNvPicPr>
            <a:picLocks noChangeAspect="1"/>
          </p:cNvPicPr>
          <p:nvPr/>
        </p:nvPicPr>
        <p:blipFill>
          <a:blip r:embed="rId2"/>
          <a:stretch>
            <a:fillRect/>
          </a:stretch>
        </p:blipFill>
        <p:spPr>
          <a:xfrm>
            <a:off x="657714" y="1305190"/>
            <a:ext cx="7828571" cy="4247619"/>
          </a:xfrm>
          <a:prstGeom prst="rect">
            <a:avLst/>
          </a:prstGeom>
        </p:spPr>
      </p:pic>
    </p:spTree>
    <p:extLst>
      <p:ext uri="{BB962C8B-B14F-4D97-AF65-F5344CB8AC3E}">
        <p14:creationId xmlns:p14="http://schemas.microsoft.com/office/powerpoint/2010/main" val="932428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coefficients</a:t>
            </a:r>
          </a:p>
        </p:txBody>
      </p:sp>
      <p:sp>
        <p:nvSpPr>
          <p:cNvPr id="3" name="Text Placeholder 2"/>
          <p:cNvSpPr>
            <a:spLocks noGrp="1"/>
          </p:cNvSpPr>
          <p:nvPr>
            <p:ph type="body" idx="1"/>
          </p:nvPr>
        </p:nvSpPr>
        <p:spPr/>
        <p:txBody>
          <a:bodyPr/>
          <a:lstStyle/>
          <a:p>
            <a:endParaRPr lang="en-US" dirty="0"/>
          </a:p>
          <a:p>
            <a:endParaRPr lang="en-US" dirty="0"/>
          </a:p>
          <a:p>
            <a:endParaRPr lang="en-US" dirty="0"/>
          </a:p>
          <a:p>
            <a:r>
              <a:rPr lang="en-US" dirty="0"/>
              <a:t>Each unit increase in BMI shifts the survival percentiles by a factor of exp(0.093) = 1.098. A five unit shift in BMI shifts the survival percentiles by 1.098^5 = 1.596.</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pic>
        <p:nvPicPr>
          <p:cNvPr id="7" name="Picture 6">
            <a:extLst>
              <a:ext uri="{FF2B5EF4-FFF2-40B4-BE49-F238E27FC236}">
                <a16:creationId xmlns:a16="http://schemas.microsoft.com/office/drawing/2014/main" id="{48814255-6FAF-4615-9380-5B09A90340A5}"/>
              </a:ext>
            </a:extLst>
          </p:cNvPr>
          <p:cNvPicPr>
            <a:picLocks noChangeAspect="1"/>
          </p:cNvPicPr>
          <p:nvPr/>
        </p:nvPicPr>
        <p:blipFill>
          <a:blip r:embed="rId2"/>
          <a:stretch>
            <a:fillRect/>
          </a:stretch>
        </p:blipFill>
        <p:spPr>
          <a:xfrm>
            <a:off x="533400" y="1219200"/>
            <a:ext cx="7790476" cy="1914286"/>
          </a:xfrm>
          <a:prstGeom prst="rect">
            <a:avLst/>
          </a:prstGeom>
        </p:spPr>
      </p:pic>
    </p:spTree>
    <p:extLst>
      <p:ext uri="{BB962C8B-B14F-4D97-AF65-F5344CB8AC3E}">
        <p14:creationId xmlns:p14="http://schemas.microsoft.com/office/powerpoint/2010/main" val="2739342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coefficients</a:t>
            </a:r>
          </a:p>
        </p:txBody>
      </p:sp>
      <p:sp>
        <p:nvSpPr>
          <p:cNvPr id="3" name="Text Placeholder 2"/>
          <p:cNvSpPr>
            <a:spLocks noGrp="1"/>
          </p:cNvSpPr>
          <p:nvPr>
            <p:ph type="body" idx="1"/>
          </p:nvPr>
        </p:nvSpPr>
        <p:spPr/>
        <p:txBody>
          <a:bodyPr/>
          <a:lstStyle/>
          <a:p>
            <a:endParaRPr lang="en-US" dirty="0"/>
          </a:p>
          <a:p>
            <a:endParaRPr lang="en-US" dirty="0"/>
          </a:p>
          <a:p>
            <a:endParaRPr lang="en-US" dirty="0"/>
          </a:p>
          <a:p>
            <a:r>
              <a:rPr lang="en-US" dirty="0"/>
              <a:t>Because of the interaction, the effect of age is different for men and women. For men, a one year increase in age will shift the survival percentiles by a factor of exp(-0.053) = 0.948.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pic>
        <p:nvPicPr>
          <p:cNvPr id="6" name="Picture 5">
            <a:extLst>
              <a:ext uri="{FF2B5EF4-FFF2-40B4-BE49-F238E27FC236}">
                <a16:creationId xmlns:a16="http://schemas.microsoft.com/office/drawing/2014/main" id="{135C642C-5307-4072-B118-649E1AE4F20F}"/>
              </a:ext>
            </a:extLst>
          </p:cNvPr>
          <p:cNvPicPr>
            <a:picLocks noChangeAspect="1"/>
          </p:cNvPicPr>
          <p:nvPr/>
        </p:nvPicPr>
        <p:blipFill>
          <a:blip r:embed="rId2"/>
          <a:stretch>
            <a:fillRect/>
          </a:stretch>
        </p:blipFill>
        <p:spPr>
          <a:xfrm>
            <a:off x="676762" y="1295400"/>
            <a:ext cx="7790476" cy="1914286"/>
          </a:xfrm>
          <a:prstGeom prst="rect">
            <a:avLst/>
          </a:prstGeom>
        </p:spPr>
      </p:pic>
    </p:spTree>
    <p:extLst>
      <p:ext uri="{BB962C8B-B14F-4D97-AF65-F5344CB8AC3E}">
        <p14:creationId xmlns:p14="http://schemas.microsoft.com/office/powerpoint/2010/main" val="3504155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coefficients</a:t>
            </a:r>
          </a:p>
        </p:txBody>
      </p:sp>
      <p:sp>
        <p:nvSpPr>
          <p:cNvPr id="3" name="Text Placeholder 2"/>
          <p:cNvSpPr>
            <a:spLocks noGrp="1"/>
          </p:cNvSpPr>
          <p:nvPr>
            <p:ph type="body" idx="1"/>
          </p:nvPr>
        </p:nvSpPr>
        <p:spPr/>
        <p:txBody>
          <a:bodyPr/>
          <a:lstStyle/>
          <a:p>
            <a:endParaRPr lang="en-US" dirty="0"/>
          </a:p>
          <a:p>
            <a:endParaRPr lang="en-US" dirty="0"/>
          </a:p>
          <a:p>
            <a:endParaRPr lang="en-US" dirty="0"/>
          </a:p>
          <a:p>
            <a:r>
              <a:rPr lang="en-US" dirty="0"/>
              <a:t>For women, a one year increase in age will shift the survival percentiles by a factor of exp(-0.053 + 0.05) = 0.997.</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pic>
        <p:nvPicPr>
          <p:cNvPr id="7" name="Picture 6">
            <a:extLst>
              <a:ext uri="{FF2B5EF4-FFF2-40B4-BE49-F238E27FC236}">
                <a16:creationId xmlns:a16="http://schemas.microsoft.com/office/drawing/2014/main" id="{448F9702-8A06-4596-94E9-226B3B93B40D}"/>
              </a:ext>
            </a:extLst>
          </p:cNvPr>
          <p:cNvPicPr>
            <a:picLocks noChangeAspect="1"/>
          </p:cNvPicPr>
          <p:nvPr/>
        </p:nvPicPr>
        <p:blipFill>
          <a:blip r:embed="rId2"/>
          <a:stretch>
            <a:fillRect/>
          </a:stretch>
        </p:blipFill>
        <p:spPr>
          <a:xfrm>
            <a:off x="676762" y="1568125"/>
            <a:ext cx="7790476" cy="1914286"/>
          </a:xfrm>
          <a:prstGeom prst="rect">
            <a:avLst/>
          </a:prstGeom>
        </p:spPr>
      </p:pic>
    </p:spTree>
    <p:extLst>
      <p:ext uri="{BB962C8B-B14F-4D97-AF65-F5344CB8AC3E}">
        <p14:creationId xmlns:p14="http://schemas.microsoft.com/office/powerpoint/2010/main" val="500911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17</a:t>
            </a:fld>
            <a:endParaRPr lang="en-US"/>
          </a:p>
        </p:txBody>
      </p:sp>
      <p:pic>
        <p:nvPicPr>
          <p:cNvPr id="7" name="Picture 6">
            <a:extLst>
              <a:ext uri="{FF2B5EF4-FFF2-40B4-BE49-F238E27FC236}">
                <a16:creationId xmlns:a16="http://schemas.microsoft.com/office/drawing/2014/main" id="{31E1B2F7-B8D8-476F-B490-247A33D10563}"/>
              </a:ext>
            </a:extLst>
          </p:cNvPr>
          <p:cNvPicPr>
            <a:picLocks noChangeAspect="1"/>
          </p:cNvPicPr>
          <p:nvPr/>
        </p:nvPicPr>
        <p:blipFill>
          <a:blip r:embed="rId2"/>
          <a:stretch>
            <a:fillRect/>
          </a:stretch>
        </p:blipFill>
        <p:spPr>
          <a:xfrm>
            <a:off x="372000" y="1471857"/>
            <a:ext cx="8400000" cy="3914286"/>
          </a:xfrm>
          <a:prstGeom prst="rect">
            <a:avLst/>
          </a:prstGeom>
        </p:spPr>
      </p:pic>
    </p:spTree>
    <p:extLst>
      <p:ext uri="{BB962C8B-B14F-4D97-AF65-F5344CB8AC3E}">
        <p14:creationId xmlns:p14="http://schemas.microsoft.com/office/powerpoint/2010/main" val="1776071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18</a:t>
            </a:fld>
            <a:endParaRPr lang="en-US"/>
          </a:p>
        </p:txBody>
      </p:sp>
      <p:sp>
        <p:nvSpPr>
          <p:cNvPr id="6" name="Text Placeholder 5"/>
          <p:cNvSpPr>
            <a:spLocks noGrp="1"/>
          </p:cNvSpPr>
          <p:nvPr>
            <p:ph type="body" sz="quarter" idx="12"/>
          </p:nvPr>
        </p:nvSpPr>
        <p:spPr/>
        <p:txBody>
          <a:bodyPr/>
          <a:lstStyle/>
          <a:p>
            <a:endParaRPr lang="en-US" dirty="0"/>
          </a:p>
        </p:txBody>
      </p:sp>
      <p:pic>
        <p:nvPicPr>
          <p:cNvPr id="7" name="Picture 6">
            <a:extLst>
              <a:ext uri="{FF2B5EF4-FFF2-40B4-BE49-F238E27FC236}">
                <a16:creationId xmlns:a16="http://schemas.microsoft.com/office/drawing/2014/main" id="{C6E3AD47-5F6D-4362-AF18-D8BEAEEEAC8A}"/>
              </a:ext>
            </a:extLst>
          </p:cNvPr>
          <p:cNvPicPr>
            <a:picLocks noChangeAspect="1"/>
          </p:cNvPicPr>
          <p:nvPr/>
        </p:nvPicPr>
        <p:blipFill>
          <a:blip r:embed="rId2"/>
          <a:stretch>
            <a:fillRect/>
          </a:stretch>
        </p:blipFill>
        <p:spPr>
          <a:xfrm>
            <a:off x="470731" y="2419476"/>
            <a:ext cx="8409524" cy="2019048"/>
          </a:xfrm>
          <a:prstGeom prst="rect">
            <a:avLst/>
          </a:prstGeom>
        </p:spPr>
      </p:pic>
    </p:spTree>
    <p:extLst>
      <p:ext uri="{BB962C8B-B14F-4D97-AF65-F5344CB8AC3E}">
        <p14:creationId xmlns:p14="http://schemas.microsoft.com/office/powerpoint/2010/main" val="2762783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 (k=2)</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19</a:t>
            </a:fld>
            <a:endParaRPr lang="en-US"/>
          </a:p>
        </p:txBody>
      </p:sp>
      <p:sp>
        <p:nvSpPr>
          <p:cNvPr id="6" name="Text Placeholder 5"/>
          <p:cNvSpPr>
            <a:spLocks noGrp="1"/>
          </p:cNvSpPr>
          <p:nvPr>
            <p:ph type="body" sz="quarter" idx="12"/>
          </p:nvPr>
        </p:nvSpPr>
        <p:spPr/>
        <p:txBody>
          <a:bodyPr/>
          <a:lstStyle/>
          <a:p>
            <a:endParaRPr lang="en-US" dirty="0"/>
          </a:p>
        </p:txBody>
      </p:sp>
      <p:pic>
        <p:nvPicPr>
          <p:cNvPr id="8" name="Picture 7">
            <a:extLst>
              <a:ext uri="{FF2B5EF4-FFF2-40B4-BE49-F238E27FC236}">
                <a16:creationId xmlns:a16="http://schemas.microsoft.com/office/drawing/2014/main" id="{2C6FE9D5-9955-4CF9-AC5E-DB17892BBA3A}"/>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17066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Text Placeholder 2"/>
          <p:cNvSpPr>
            <a:spLocks noGrp="1"/>
          </p:cNvSpPr>
          <p:nvPr>
            <p:ph type="body" idx="1"/>
          </p:nvPr>
        </p:nvSpPr>
        <p:spPr/>
        <p:txBody>
          <a:bodyPr/>
          <a:lstStyle/>
          <a:p>
            <a:r>
              <a:rPr lang="en-US" dirty="0"/>
              <a:t>Parametric models. Parametric models provide an alternative analysis to the Cox proportional hazards model. You’ll compare the hazard function for various popular survival distributions and understand the advantages and disadvantages of a parametric approach to survival. You’ll fit parametric models and interpret the coefficients.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dirty="0"/>
              <a:t>Lecture 6.</a:t>
            </a:r>
          </a:p>
        </p:txBody>
      </p:sp>
    </p:spTree>
    <p:extLst>
      <p:ext uri="{BB962C8B-B14F-4D97-AF65-F5344CB8AC3E}">
        <p14:creationId xmlns:p14="http://schemas.microsoft.com/office/powerpoint/2010/main" val="309185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 (k=0.5)</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20</a:t>
            </a:fld>
            <a:endParaRPr lang="en-US"/>
          </a:p>
        </p:txBody>
      </p:sp>
      <p:sp>
        <p:nvSpPr>
          <p:cNvPr id="6" name="Text Placeholder 5"/>
          <p:cNvSpPr>
            <a:spLocks noGrp="1"/>
          </p:cNvSpPr>
          <p:nvPr>
            <p:ph type="body" sz="quarter" idx="12"/>
          </p:nvPr>
        </p:nvSpPr>
        <p:spPr/>
        <p:txBody>
          <a:bodyPr/>
          <a:lstStyle/>
          <a:p>
            <a:endParaRPr lang="en-US" dirty="0"/>
          </a:p>
        </p:txBody>
      </p:sp>
      <p:pic>
        <p:nvPicPr>
          <p:cNvPr id="3" name="Picture 2">
            <a:extLst>
              <a:ext uri="{FF2B5EF4-FFF2-40B4-BE49-F238E27FC236}">
                <a16:creationId xmlns:a16="http://schemas.microsoft.com/office/drawing/2014/main" id="{4E9C8823-873B-41F5-841D-9D9C57D4C343}"/>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931558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21</a:t>
            </a:fld>
            <a:endParaRPr lang="en-US"/>
          </a:p>
        </p:txBody>
      </p:sp>
      <p:sp>
        <p:nvSpPr>
          <p:cNvPr id="6" name="Text Placeholder 5"/>
          <p:cNvSpPr>
            <a:spLocks noGrp="1"/>
          </p:cNvSpPr>
          <p:nvPr>
            <p:ph type="body" sz="quarter" idx="12"/>
          </p:nvPr>
        </p:nvSpPr>
        <p:spPr/>
        <p:txBody>
          <a:bodyPr/>
          <a:lstStyle/>
          <a:p>
            <a:endParaRPr lang="en-US" dirty="0"/>
          </a:p>
        </p:txBody>
      </p:sp>
      <p:pic>
        <p:nvPicPr>
          <p:cNvPr id="7" name="Picture 6">
            <a:extLst>
              <a:ext uri="{FF2B5EF4-FFF2-40B4-BE49-F238E27FC236}">
                <a16:creationId xmlns:a16="http://schemas.microsoft.com/office/drawing/2014/main" id="{4DC706AE-F6B3-4ED0-ABF2-CB981CA3A7D3}"/>
              </a:ext>
            </a:extLst>
          </p:cNvPr>
          <p:cNvPicPr>
            <a:picLocks noChangeAspect="1"/>
          </p:cNvPicPr>
          <p:nvPr/>
        </p:nvPicPr>
        <p:blipFill>
          <a:blip r:embed="rId2"/>
          <a:stretch>
            <a:fillRect/>
          </a:stretch>
        </p:blipFill>
        <p:spPr>
          <a:xfrm>
            <a:off x="457200" y="1584533"/>
            <a:ext cx="8438095" cy="2400000"/>
          </a:xfrm>
          <a:prstGeom prst="rect">
            <a:avLst/>
          </a:prstGeom>
        </p:spPr>
      </p:pic>
    </p:spTree>
    <p:extLst>
      <p:ext uri="{BB962C8B-B14F-4D97-AF65-F5344CB8AC3E}">
        <p14:creationId xmlns:p14="http://schemas.microsoft.com/office/powerpoint/2010/main" val="2098871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 (</a:t>
            </a:r>
            <a:r>
              <a:rPr lang="el-GR" dirty="0"/>
              <a:t>θ</a:t>
            </a:r>
            <a:r>
              <a:rPr lang="en-US" dirty="0"/>
              <a:t>=2)</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22</a:t>
            </a:fld>
            <a:endParaRPr lang="en-US"/>
          </a:p>
        </p:txBody>
      </p:sp>
      <p:sp>
        <p:nvSpPr>
          <p:cNvPr id="6" name="Text Placeholder 5"/>
          <p:cNvSpPr>
            <a:spLocks noGrp="1"/>
          </p:cNvSpPr>
          <p:nvPr>
            <p:ph type="body" sz="quarter" idx="12"/>
          </p:nvPr>
        </p:nvSpPr>
        <p:spPr/>
        <p:txBody>
          <a:bodyPr/>
          <a:lstStyle/>
          <a:p>
            <a:endParaRPr lang="en-US" dirty="0"/>
          </a:p>
        </p:txBody>
      </p:sp>
      <p:pic>
        <p:nvPicPr>
          <p:cNvPr id="9" name="Picture 8">
            <a:extLst>
              <a:ext uri="{FF2B5EF4-FFF2-40B4-BE49-F238E27FC236}">
                <a16:creationId xmlns:a16="http://schemas.microsoft.com/office/drawing/2014/main" id="{CA14478C-53BE-4B0E-819B-59B16C6C1A38}"/>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725762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 (</a:t>
            </a:r>
            <a:r>
              <a:rPr lang="el-GR" dirty="0"/>
              <a:t>θ</a:t>
            </a:r>
            <a:r>
              <a:rPr lang="en-US" dirty="0"/>
              <a:t>=0.5)</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23</a:t>
            </a:fld>
            <a:endParaRPr lang="en-US"/>
          </a:p>
        </p:txBody>
      </p:sp>
      <p:sp>
        <p:nvSpPr>
          <p:cNvPr id="6" name="Text Placeholder 5"/>
          <p:cNvSpPr>
            <a:spLocks noGrp="1"/>
          </p:cNvSpPr>
          <p:nvPr>
            <p:ph type="body" sz="quarter" idx="12"/>
          </p:nvPr>
        </p:nvSpPr>
        <p:spPr/>
        <p:txBody>
          <a:bodyPr/>
          <a:lstStyle/>
          <a:p>
            <a:endParaRPr lang="en-US" dirty="0"/>
          </a:p>
        </p:txBody>
      </p:sp>
      <p:pic>
        <p:nvPicPr>
          <p:cNvPr id="3" name="Picture 2">
            <a:extLst>
              <a:ext uri="{FF2B5EF4-FFF2-40B4-BE49-F238E27FC236}">
                <a16:creationId xmlns:a16="http://schemas.microsoft.com/office/drawing/2014/main" id="{3EC2B57A-5CC1-4007-A08E-2045730C0868}"/>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1612526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fit a null Weibull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24</a:t>
            </a:fld>
            <a:endParaRPr lang="en-US"/>
          </a:p>
        </p:txBody>
      </p:sp>
      <p:pic>
        <p:nvPicPr>
          <p:cNvPr id="12" name="Picture 11">
            <a:extLst>
              <a:ext uri="{FF2B5EF4-FFF2-40B4-BE49-F238E27FC236}">
                <a16:creationId xmlns:a16="http://schemas.microsoft.com/office/drawing/2014/main" id="{E6E1D944-EAD3-43D3-934E-CB9D798E2576}"/>
              </a:ext>
            </a:extLst>
          </p:cNvPr>
          <p:cNvPicPr>
            <a:picLocks noChangeAspect="1"/>
          </p:cNvPicPr>
          <p:nvPr/>
        </p:nvPicPr>
        <p:blipFill>
          <a:blip r:embed="rId2"/>
          <a:stretch>
            <a:fillRect/>
          </a:stretch>
        </p:blipFill>
        <p:spPr>
          <a:xfrm>
            <a:off x="509437" y="1295400"/>
            <a:ext cx="7695238" cy="3038095"/>
          </a:xfrm>
          <a:prstGeom prst="rect">
            <a:avLst/>
          </a:prstGeom>
        </p:spPr>
      </p:pic>
    </p:spTree>
    <p:extLst>
      <p:ext uri="{BB962C8B-B14F-4D97-AF65-F5344CB8AC3E}">
        <p14:creationId xmlns:p14="http://schemas.microsoft.com/office/powerpoint/2010/main" val="1063866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fit a null Weibull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25</a:t>
            </a:fld>
            <a:endParaRPr lang="en-US"/>
          </a:p>
        </p:txBody>
      </p:sp>
      <p:sp>
        <p:nvSpPr>
          <p:cNvPr id="6" name="Text Placeholder 5"/>
          <p:cNvSpPr>
            <a:spLocks noGrp="1"/>
          </p:cNvSpPr>
          <p:nvPr>
            <p:ph type="body" sz="quarter" idx="12"/>
          </p:nvPr>
        </p:nvSpPr>
        <p:spPr/>
        <p:txBody>
          <a:bodyPr/>
          <a:lstStyle/>
          <a:p>
            <a:endParaRPr lang="en-US" dirty="0"/>
          </a:p>
        </p:txBody>
      </p:sp>
      <p:pic>
        <p:nvPicPr>
          <p:cNvPr id="9" name="Picture 8">
            <a:extLst>
              <a:ext uri="{FF2B5EF4-FFF2-40B4-BE49-F238E27FC236}">
                <a16:creationId xmlns:a16="http://schemas.microsoft.com/office/drawing/2014/main" id="{5F016605-FEB2-450B-BCA5-F6F88EF646FF}"/>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999195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26</a:t>
            </a:fld>
            <a:endParaRPr lang="en-US"/>
          </a:p>
        </p:txBody>
      </p:sp>
      <p:sp>
        <p:nvSpPr>
          <p:cNvPr id="6" name="Text Placeholder 5"/>
          <p:cNvSpPr>
            <a:spLocks noGrp="1"/>
          </p:cNvSpPr>
          <p:nvPr>
            <p:ph type="body" sz="quarter" idx="12"/>
          </p:nvPr>
        </p:nvSpPr>
        <p:spPr/>
        <p:txBody>
          <a:bodyPr/>
          <a:lstStyle/>
          <a:p>
            <a:endParaRPr lang="en-US" dirty="0"/>
          </a:p>
        </p:txBody>
      </p:sp>
      <p:pic>
        <p:nvPicPr>
          <p:cNvPr id="7" name="Picture 6">
            <a:extLst>
              <a:ext uri="{FF2B5EF4-FFF2-40B4-BE49-F238E27FC236}">
                <a16:creationId xmlns:a16="http://schemas.microsoft.com/office/drawing/2014/main" id="{745E9504-18DB-41DD-9172-BEB31BCE8637}"/>
              </a:ext>
            </a:extLst>
          </p:cNvPr>
          <p:cNvPicPr>
            <a:picLocks noChangeAspect="1"/>
          </p:cNvPicPr>
          <p:nvPr/>
        </p:nvPicPr>
        <p:blipFill>
          <a:blip r:embed="rId2"/>
          <a:stretch>
            <a:fillRect/>
          </a:stretch>
        </p:blipFill>
        <p:spPr>
          <a:xfrm>
            <a:off x="448654" y="1176619"/>
            <a:ext cx="7685714" cy="4504762"/>
          </a:xfrm>
          <a:prstGeom prst="rect">
            <a:avLst/>
          </a:prstGeom>
        </p:spPr>
      </p:pic>
    </p:spTree>
    <p:extLst>
      <p:ext uri="{BB962C8B-B14F-4D97-AF65-F5344CB8AC3E}">
        <p14:creationId xmlns:p14="http://schemas.microsoft.com/office/powerpoint/2010/main" val="2160342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coefficients</a:t>
            </a:r>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r>
              <a:rPr lang="en-US" dirty="0"/>
              <a:t>The 95% confidence interval for the scale parameter is </a:t>
            </a:r>
          </a:p>
          <a:p>
            <a:endParaRPr lang="en-US" dirty="0"/>
          </a:p>
          <a:p>
            <a:r>
              <a:rPr lang="en-US" dirty="0"/>
              <a:t>exp(0.225 +/- 1.96*0.124) or 0.982 to 1.598.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27</a:t>
            </a:fld>
            <a:endParaRPr lang="en-US"/>
          </a:p>
        </p:txBody>
      </p:sp>
      <p:pic>
        <p:nvPicPr>
          <p:cNvPr id="6" name="Picture 5">
            <a:extLst>
              <a:ext uri="{FF2B5EF4-FFF2-40B4-BE49-F238E27FC236}">
                <a16:creationId xmlns:a16="http://schemas.microsoft.com/office/drawing/2014/main" id="{8C956AB3-84EE-4773-B245-7376C204967A}"/>
              </a:ext>
            </a:extLst>
          </p:cNvPr>
          <p:cNvPicPr>
            <a:picLocks noChangeAspect="1"/>
          </p:cNvPicPr>
          <p:nvPr/>
        </p:nvPicPr>
        <p:blipFill>
          <a:blip r:embed="rId2"/>
          <a:stretch>
            <a:fillRect/>
          </a:stretch>
        </p:blipFill>
        <p:spPr>
          <a:xfrm>
            <a:off x="738666" y="1229000"/>
            <a:ext cx="7666667" cy="2200000"/>
          </a:xfrm>
          <a:prstGeom prst="rect">
            <a:avLst/>
          </a:prstGeom>
        </p:spPr>
      </p:pic>
    </p:spTree>
    <p:extLst>
      <p:ext uri="{BB962C8B-B14F-4D97-AF65-F5344CB8AC3E}">
        <p14:creationId xmlns:p14="http://schemas.microsoft.com/office/powerpoint/2010/main" val="760566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28</a:t>
            </a:fld>
            <a:endParaRPr lang="en-US"/>
          </a:p>
        </p:txBody>
      </p:sp>
      <p:sp>
        <p:nvSpPr>
          <p:cNvPr id="6" name="Text Placeholder 5"/>
          <p:cNvSpPr>
            <a:spLocks noGrp="1"/>
          </p:cNvSpPr>
          <p:nvPr>
            <p:ph type="body" sz="quarter" idx="12"/>
          </p:nvPr>
        </p:nvSpPr>
        <p:spPr/>
        <p:txBody>
          <a:bodyPr/>
          <a:lstStyle/>
          <a:p>
            <a:endParaRPr lang="en-US" dirty="0"/>
          </a:p>
        </p:txBody>
      </p:sp>
      <p:pic>
        <p:nvPicPr>
          <p:cNvPr id="7" name="Picture 6">
            <a:extLst>
              <a:ext uri="{FF2B5EF4-FFF2-40B4-BE49-F238E27FC236}">
                <a16:creationId xmlns:a16="http://schemas.microsoft.com/office/drawing/2014/main" id="{745E9504-18DB-41DD-9172-BEB31BCE8637}"/>
              </a:ext>
            </a:extLst>
          </p:cNvPr>
          <p:cNvPicPr>
            <a:picLocks noChangeAspect="1"/>
          </p:cNvPicPr>
          <p:nvPr/>
        </p:nvPicPr>
        <p:blipFill>
          <a:blip r:embed="rId2"/>
          <a:stretch>
            <a:fillRect/>
          </a:stretch>
        </p:blipFill>
        <p:spPr>
          <a:xfrm>
            <a:off x="448654" y="1176619"/>
            <a:ext cx="7685714" cy="4504762"/>
          </a:xfrm>
          <a:prstGeom prst="rect">
            <a:avLst/>
          </a:prstGeom>
        </p:spPr>
      </p:pic>
    </p:spTree>
    <p:extLst>
      <p:ext uri="{BB962C8B-B14F-4D97-AF65-F5344CB8AC3E}">
        <p14:creationId xmlns:p14="http://schemas.microsoft.com/office/powerpoint/2010/main" val="3893103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marL="457200" indent="-457200">
              <a:buFont typeface="+mj-lt"/>
              <a:buAutoNum type="arabicPeriod"/>
            </a:pPr>
            <a:r>
              <a:rPr lang="en-US" dirty="0">
                <a:latin typeface="+mj-lt"/>
                <a:cs typeface="Courier New" panose="02070309020205020404" pitchFamily="49" charset="0"/>
              </a:rPr>
              <a:t>The exponential and Weibull regression models fit a parametric survival curve to the data.</a:t>
            </a:r>
          </a:p>
          <a:p>
            <a:pPr marL="457200" indent="-457200">
              <a:buFont typeface="+mj-lt"/>
              <a:buAutoNum type="arabicPeriod"/>
            </a:pPr>
            <a:r>
              <a:rPr lang="en-US" dirty="0">
                <a:latin typeface="+mj-lt"/>
                <a:cs typeface="Courier New" panose="02070309020205020404" pitchFamily="49" charset="0"/>
              </a:rPr>
              <a:t>You can interpret both models in terms of accelerated time.</a:t>
            </a:r>
          </a:p>
          <a:p>
            <a:pPr marL="457200" indent="-457200">
              <a:buFont typeface="+mj-lt"/>
              <a:buAutoNum type="arabicPeriod"/>
            </a:pPr>
            <a:r>
              <a:rPr lang="en-US" dirty="0">
                <a:latin typeface="+mj-lt"/>
                <a:cs typeface="Courier New" panose="02070309020205020404" pitchFamily="49" charset="0"/>
              </a:rPr>
              <a:t>The exponential survival curve is associated with a constant hazard.</a:t>
            </a:r>
          </a:p>
          <a:p>
            <a:pPr marL="457200" indent="-457200">
              <a:buFont typeface="+mj-lt"/>
              <a:buAutoNum type="arabicPeriod"/>
            </a:pPr>
            <a:r>
              <a:rPr lang="en-US" dirty="0">
                <a:latin typeface="+mj-lt"/>
                <a:cs typeface="Courier New" panose="02070309020205020404" pitchFamily="49" charset="0"/>
              </a:rPr>
              <a:t>The Weibull survival curve is associated with</a:t>
            </a:r>
          </a:p>
          <a:p>
            <a:pPr marL="914400" lvl="1" indent="-457200">
              <a:buFont typeface="Arial" panose="020B0604020202020204" pitchFamily="34" charset="0"/>
              <a:buChar char="•"/>
            </a:pPr>
            <a:r>
              <a:rPr lang="en-US" dirty="0">
                <a:latin typeface="+mj-lt"/>
                <a:cs typeface="Courier New" panose="02070309020205020404" pitchFamily="49" charset="0"/>
              </a:rPr>
              <a:t> a decreasing hazard if the scale parameter is less than one,</a:t>
            </a:r>
          </a:p>
          <a:p>
            <a:pPr marL="914400" lvl="1" indent="-457200">
              <a:buFont typeface="Arial" panose="020B0604020202020204" pitchFamily="34" charset="0"/>
              <a:buChar char="•"/>
            </a:pPr>
            <a:r>
              <a:rPr lang="en-US" dirty="0">
                <a:latin typeface="+mj-lt"/>
                <a:cs typeface="Courier New" panose="02070309020205020404" pitchFamily="49" charset="0"/>
              </a:rPr>
              <a:t>a constant hazard if the scale parameter equals one, and</a:t>
            </a:r>
          </a:p>
          <a:p>
            <a:pPr marL="914400" lvl="1" indent="-457200">
              <a:buFont typeface="Arial" panose="020B0604020202020204" pitchFamily="34" charset="0"/>
              <a:buChar char="•"/>
            </a:pPr>
            <a:r>
              <a:rPr lang="en-US" dirty="0">
                <a:latin typeface="+mj-lt"/>
                <a:cs typeface="Courier New" panose="02070309020205020404" pitchFamily="49" charset="0"/>
              </a:rPr>
              <a:t>an increasing hazard if the scale parameter is greater than one.</a:t>
            </a:r>
            <a:endParaRPr lang="en-US" dirty="0">
              <a:latin typeface="+mj-lt"/>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29</a:t>
            </a:fld>
            <a:endParaRPr lang="en-US"/>
          </a:p>
        </p:txBody>
      </p:sp>
      <p:sp>
        <p:nvSpPr>
          <p:cNvPr id="6" name="Text Placeholder 5"/>
          <p:cNvSpPr>
            <a:spLocks noGrp="1"/>
          </p:cNvSpPr>
          <p:nvPr>
            <p:ph type="body" sz="quarter" idx="12"/>
          </p:nvPr>
        </p:nvSpPr>
        <p:spPr/>
        <p:txBody>
          <a:bodyPr/>
          <a:lstStyle/>
          <a:p>
            <a:r>
              <a:rPr lang="en-US" dirty="0"/>
              <a:t>What have you learned today?</a:t>
            </a:r>
          </a:p>
        </p:txBody>
      </p:sp>
    </p:spTree>
    <p:extLst>
      <p:ext uri="{BB962C8B-B14F-4D97-AF65-F5344CB8AC3E}">
        <p14:creationId xmlns:p14="http://schemas.microsoft.com/office/powerpoint/2010/main" val="1691035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sp>
        <p:nvSpPr>
          <p:cNvPr id="6" name="Text Placeholder 5"/>
          <p:cNvSpPr>
            <a:spLocks noGrp="1"/>
          </p:cNvSpPr>
          <p:nvPr>
            <p:ph type="body" sz="quarter" idx="12"/>
          </p:nvPr>
        </p:nvSpPr>
        <p:spPr/>
        <p:txBody>
          <a:bodyPr/>
          <a:lstStyle/>
          <a:p>
            <a:r>
              <a:rPr lang="en-US" dirty="0"/>
              <a:t>The “standard” exponential distribution.</a:t>
            </a:r>
          </a:p>
        </p:txBody>
      </p:sp>
      <p:pic>
        <p:nvPicPr>
          <p:cNvPr id="11" name="Picture 10">
            <a:extLst>
              <a:ext uri="{FF2B5EF4-FFF2-40B4-BE49-F238E27FC236}">
                <a16:creationId xmlns:a16="http://schemas.microsoft.com/office/drawing/2014/main" id="{B9FDD56A-19F9-4332-BB17-6FA1F1A7CF53}"/>
              </a:ext>
            </a:extLst>
          </p:cNvPr>
          <p:cNvPicPr>
            <a:picLocks noChangeAspect="1"/>
          </p:cNvPicPr>
          <p:nvPr/>
        </p:nvPicPr>
        <p:blipFill>
          <a:blip r:embed="rId2"/>
          <a:stretch>
            <a:fillRect/>
          </a:stretch>
        </p:blipFill>
        <p:spPr>
          <a:xfrm>
            <a:off x="481524" y="2319476"/>
            <a:ext cx="8180952" cy="2219048"/>
          </a:xfrm>
          <a:prstGeom prst="rect">
            <a:avLst/>
          </a:prstGeom>
        </p:spPr>
      </p:pic>
    </p:spTree>
    <p:extLst>
      <p:ext uri="{BB962C8B-B14F-4D97-AF65-F5344CB8AC3E}">
        <p14:creationId xmlns:p14="http://schemas.microsoft.com/office/powerpoint/2010/main" val="2692073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curve for the “standard” exponential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pic>
        <p:nvPicPr>
          <p:cNvPr id="6" name="Picture 5">
            <a:extLst>
              <a:ext uri="{FF2B5EF4-FFF2-40B4-BE49-F238E27FC236}">
                <a16:creationId xmlns:a16="http://schemas.microsoft.com/office/drawing/2014/main" id="{0AF0459A-6631-4F2C-A793-8602E3950424}"/>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060898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sp>
        <p:nvSpPr>
          <p:cNvPr id="6" name="Text Placeholder 5"/>
          <p:cNvSpPr>
            <a:spLocks noGrp="1"/>
          </p:cNvSpPr>
          <p:nvPr>
            <p:ph type="body" sz="quarter" idx="12"/>
          </p:nvPr>
        </p:nvSpPr>
        <p:spPr/>
        <p:txBody>
          <a:bodyPr/>
          <a:lstStyle/>
          <a:p>
            <a:r>
              <a:rPr lang="en-US" dirty="0"/>
              <a:t>The rate and scale parameters.</a:t>
            </a:r>
          </a:p>
        </p:txBody>
      </p:sp>
      <p:pic>
        <p:nvPicPr>
          <p:cNvPr id="7" name="Picture 6">
            <a:extLst>
              <a:ext uri="{FF2B5EF4-FFF2-40B4-BE49-F238E27FC236}">
                <a16:creationId xmlns:a16="http://schemas.microsoft.com/office/drawing/2014/main" id="{6ABDA5A7-46AA-4D9E-B5A2-00ED5330A494}"/>
              </a:ext>
            </a:extLst>
          </p:cNvPr>
          <p:cNvPicPr>
            <a:picLocks noChangeAspect="1"/>
          </p:cNvPicPr>
          <p:nvPr/>
        </p:nvPicPr>
        <p:blipFill>
          <a:blip r:embed="rId2"/>
          <a:stretch>
            <a:fillRect/>
          </a:stretch>
        </p:blipFill>
        <p:spPr>
          <a:xfrm>
            <a:off x="432987" y="2392587"/>
            <a:ext cx="8228571" cy="3590476"/>
          </a:xfrm>
          <a:prstGeom prst="rect">
            <a:avLst/>
          </a:prstGeom>
        </p:spPr>
      </p:pic>
    </p:spTree>
    <p:extLst>
      <p:ext uri="{BB962C8B-B14F-4D97-AF65-F5344CB8AC3E}">
        <p14:creationId xmlns:p14="http://schemas.microsoft.com/office/powerpoint/2010/main" val="213182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curve for </a:t>
            </a:r>
            <a:r>
              <a:rPr lang="el-GR" dirty="0"/>
              <a:t>θ</a:t>
            </a:r>
            <a:r>
              <a:rPr lang="en-US" dirty="0"/>
              <a:t>=2</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pic>
        <p:nvPicPr>
          <p:cNvPr id="7" name="Picture 6">
            <a:extLst>
              <a:ext uri="{FF2B5EF4-FFF2-40B4-BE49-F238E27FC236}">
                <a16:creationId xmlns:a16="http://schemas.microsoft.com/office/drawing/2014/main" id="{07196F52-C4CD-49C8-BEB5-B7F4441322C3}"/>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02055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curve for </a:t>
            </a:r>
            <a:r>
              <a:rPr lang="el-GR" dirty="0"/>
              <a:t>θ</a:t>
            </a:r>
            <a:r>
              <a:rPr lang="en-US" dirty="0"/>
              <a:t>=0.5</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pic>
        <p:nvPicPr>
          <p:cNvPr id="3" name="Picture 2">
            <a:extLst>
              <a:ext uri="{FF2B5EF4-FFF2-40B4-BE49-F238E27FC236}">
                <a16:creationId xmlns:a16="http://schemas.microsoft.com/office/drawing/2014/main" id="{C771C97A-9A49-4C77-A582-640E486D995A}"/>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53076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sp>
        <p:nvSpPr>
          <p:cNvPr id="6" name="Text Placeholder 5"/>
          <p:cNvSpPr>
            <a:spLocks noGrp="1"/>
          </p:cNvSpPr>
          <p:nvPr>
            <p:ph type="body" sz="quarter" idx="12"/>
          </p:nvPr>
        </p:nvSpPr>
        <p:spPr/>
        <p:txBody>
          <a:bodyPr/>
          <a:lstStyle/>
          <a:p>
            <a:r>
              <a:rPr lang="en-US" dirty="0"/>
              <a:t>The accelerated time model.</a:t>
            </a:r>
          </a:p>
        </p:txBody>
      </p:sp>
      <p:pic>
        <p:nvPicPr>
          <p:cNvPr id="3" name="Picture 2">
            <a:extLst>
              <a:ext uri="{FF2B5EF4-FFF2-40B4-BE49-F238E27FC236}">
                <a16:creationId xmlns:a16="http://schemas.microsoft.com/office/drawing/2014/main" id="{7FB5DC25-9B64-44D4-8371-9AAF45FE729C}"/>
              </a:ext>
            </a:extLst>
          </p:cNvPr>
          <p:cNvPicPr>
            <a:picLocks noChangeAspect="1"/>
          </p:cNvPicPr>
          <p:nvPr/>
        </p:nvPicPr>
        <p:blipFill>
          <a:blip r:embed="rId2"/>
          <a:stretch>
            <a:fillRect/>
          </a:stretch>
        </p:blipFill>
        <p:spPr>
          <a:xfrm>
            <a:off x="452952" y="2229000"/>
            <a:ext cx="8238095" cy="2400000"/>
          </a:xfrm>
          <a:prstGeom prst="rect">
            <a:avLst/>
          </a:prstGeom>
        </p:spPr>
      </p:pic>
    </p:spTree>
    <p:extLst>
      <p:ext uri="{BB962C8B-B14F-4D97-AF65-F5344CB8AC3E}">
        <p14:creationId xmlns:p14="http://schemas.microsoft.com/office/powerpoint/2010/main" val="426072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sp>
        <p:nvSpPr>
          <p:cNvPr id="6" name="Text Placeholder 5"/>
          <p:cNvSpPr>
            <a:spLocks noGrp="1"/>
          </p:cNvSpPr>
          <p:nvPr>
            <p:ph type="body" sz="quarter" idx="12"/>
          </p:nvPr>
        </p:nvSpPr>
        <p:spPr/>
        <p:txBody>
          <a:bodyPr/>
          <a:lstStyle/>
          <a:p>
            <a:r>
              <a:rPr lang="en-US" dirty="0"/>
              <a:t>Comparison of percentiles.</a:t>
            </a:r>
          </a:p>
        </p:txBody>
      </p:sp>
      <p:pic>
        <p:nvPicPr>
          <p:cNvPr id="7" name="Picture 6">
            <a:extLst>
              <a:ext uri="{FF2B5EF4-FFF2-40B4-BE49-F238E27FC236}">
                <a16:creationId xmlns:a16="http://schemas.microsoft.com/office/drawing/2014/main" id="{5A261DE1-0A62-4558-AE06-CA7E79F61B8E}"/>
              </a:ext>
            </a:extLst>
          </p:cNvPr>
          <p:cNvPicPr>
            <a:picLocks noChangeAspect="1"/>
          </p:cNvPicPr>
          <p:nvPr/>
        </p:nvPicPr>
        <p:blipFill>
          <a:blip r:embed="rId2"/>
          <a:stretch>
            <a:fillRect/>
          </a:stretch>
        </p:blipFill>
        <p:spPr>
          <a:xfrm>
            <a:off x="457714" y="2343638"/>
            <a:ext cx="8228571" cy="2600000"/>
          </a:xfrm>
          <a:prstGeom prst="rect">
            <a:avLst/>
          </a:prstGeom>
        </p:spPr>
      </p:pic>
    </p:spTree>
    <p:extLst>
      <p:ext uri="{BB962C8B-B14F-4D97-AF65-F5344CB8AC3E}">
        <p14:creationId xmlns:p14="http://schemas.microsoft.com/office/powerpoint/2010/main" val="3092994078"/>
      </p:ext>
    </p:extLst>
  </p:cSld>
  <p:clrMapOvr>
    <a:masterClrMapping/>
  </p:clrMapOvr>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34982</TotalTime>
  <Words>761</Words>
  <Application>Microsoft Office PowerPoint</Application>
  <PresentationFormat>On-screen Show (4:3)</PresentationFormat>
  <Paragraphs>156</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Courier New</vt:lpstr>
      <vt:lpstr>4_Default Design</vt:lpstr>
      <vt:lpstr>  Parametric survival models</vt:lpstr>
      <vt:lpstr>Abstract</vt:lpstr>
      <vt:lpstr>The exponential distribution</vt:lpstr>
      <vt:lpstr>Survival curve for the “standard” exponential</vt:lpstr>
      <vt:lpstr>The exponential distribution</vt:lpstr>
      <vt:lpstr>Survival curve for θ=2</vt:lpstr>
      <vt:lpstr>Survival curve for θ=0.5</vt:lpstr>
      <vt:lpstr>The exponential distribution</vt:lpstr>
      <vt:lpstr>The exponential distribution</vt:lpstr>
      <vt:lpstr>The exponential distribution</vt:lpstr>
      <vt:lpstr>Survival curves (no covariates)</vt:lpstr>
      <vt:lpstr>Cumulative hazards (no covariates)</vt:lpstr>
      <vt:lpstr>The exponential distribution</vt:lpstr>
      <vt:lpstr>Interpreting the coefficients</vt:lpstr>
      <vt:lpstr>Interpreting the coefficients</vt:lpstr>
      <vt:lpstr>Interpreting the coefficients</vt:lpstr>
      <vt:lpstr>The exponential distribution</vt:lpstr>
      <vt:lpstr>The Weibull distribution</vt:lpstr>
      <vt:lpstr>The Weibull distribution (k=2)</vt:lpstr>
      <vt:lpstr>The Weibull distribution (k=0.5)</vt:lpstr>
      <vt:lpstr>The Weibull distribution</vt:lpstr>
      <vt:lpstr>The Weibull distribution (θ=2)</vt:lpstr>
      <vt:lpstr>The Weibull distribution (θ=0.5)</vt:lpstr>
      <vt:lpstr>First, fit a null Weibull model</vt:lpstr>
      <vt:lpstr>First, fit a null Weibull model</vt:lpstr>
      <vt:lpstr>The Weibull model</vt:lpstr>
      <vt:lpstr>Interpreting the coefficients</vt:lpstr>
      <vt:lpstr>The Weibull model</vt:lpstr>
      <vt:lpstr>Conclusion</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Stephen Simon</cp:lastModifiedBy>
  <cp:revision>407</cp:revision>
  <dcterms:created xsi:type="dcterms:W3CDTF">2011-03-02T17:54:20Z</dcterms:created>
  <dcterms:modified xsi:type="dcterms:W3CDTF">2018-05-28T01:16:33Z</dcterms:modified>
</cp:coreProperties>
</file>