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3"/>
  </p:notesMasterIdLst>
  <p:handoutMasterIdLst>
    <p:handoutMasterId r:id="rId34"/>
  </p:handoutMasterIdLst>
  <p:sldIdLst>
    <p:sldId id="256" r:id="rId2"/>
    <p:sldId id="258" r:id="rId3"/>
    <p:sldId id="359" r:id="rId4"/>
    <p:sldId id="361" r:id="rId5"/>
    <p:sldId id="360" r:id="rId6"/>
    <p:sldId id="362" r:id="rId7"/>
    <p:sldId id="363" r:id="rId8"/>
    <p:sldId id="364" r:id="rId9"/>
    <p:sldId id="365" r:id="rId10"/>
    <p:sldId id="326" r:id="rId11"/>
    <p:sldId id="366" r:id="rId12"/>
    <p:sldId id="368" r:id="rId13"/>
    <p:sldId id="367" r:id="rId14"/>
    <p:sldId id="369" r:id="rId15"/>
    <p:sldId id="370" r:id="rId16"/>
    <p:sldId id="371" r:id="rId17"/>
    <p:sldId id="372" r:id="rId18"/>
    <p:sldId id="373" r:id="rId19"/>
    <p:sldId id="374" r:id="rId20"/>
    <p:sldId id="375" r:id="rId21"/>
    <p:sldId id="377" r:id="rId22"/>
    <p:sldId id="376" r:id="rId23"/>
    <p:sldId id="378" r:id="rId24"/>
    <p:sldId id="379" r:id="rId25"/>
    <p:sldId id="380" r:id="rId26"/>
    <p:sldId id="381" r:id="rId27"/>
    <p:sldId id="382" r:id="rId28"/>
    <p:sldId id="383" r:id="rId29"/>
    <p:sldId id="384" r:id="rId30"/>
    <p:sldId id="385" r:id="rId31"/>
    <p:sldId id="342" r:id="rId32"/>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07" d="100"/>
          <a:sy n="107" d="100"/>
        </p:scale>
        <p:origin x="133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348"/>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5/14/2018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5/14/2018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cs typeface="Arial" charset="0"/>
              </a:rPr>
              <a:t>Model fitting and diagnostics for the Cox model</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for 74.7 year female, 66.6 year 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9" name="Picture 8">
            <a:extLst>
              <a:ext uri="{FF2B5EF4-FFF2-40B4-BE49-F238E27FC236}">
                <a16:creationId xmlns:a16="http://schemas.microsoft.com/office/drawing/2014/main" id="{192D8E32-1610-4406-B2B7-D2362B70AA77}"/>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72140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for 69.8 year female, 69.8 year 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3" name="Picture 2">
            <a:extLst>
              <a:ext uri="{FF2B5EF4-FFF2-40B4-BE49-F238E27FC236}">
                <a16:creationId xmlns:a16="http://schemas.microsoft.com/office/drawing/2014/main" id="{C2637030-AFD0-4792-9FF2-D11567CEC4D5}"/>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357012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body mass index (</a:t>
            </a:r>
            <a:r>
              <a:rPr lang="en-US" dirty="0" err="1"/>
              <a:t>bmi</a:t>
            </a:r>
            <a:r>
              <a:rPr lang="en-US" dirty="0"/>
              <a: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-0.09847   </a:t>
            </a:r>
            <a:r>
              <a:rPr lang="en-US" sz="1800" b="1" dirty="0">
                <a:latin typeface="Courier New" panose="02070309020205020404" pitchFamily="49" charset="0"/>
                <a:cs typeface="Courier New" panose="02070309020205020404" pitchFamily="49" charset="0"/>
              </a:rPr>
              <a:t>0.90622</a:t>
            </a:r>
            <a:r>
              <a:rPr lang="en-US" sz="1800" dirty="0">
                <a:latin typeface="Courier New" panose="02070309020205020404" pitchFamily="49" charset="0"/>
                <a:cs typeface="Courier New" panose="02070309020205020404" pitchFamily="49" charset="0"/>
              </a:rPr>
              <a:t>  0.01475 -6.676 </a:t>
            </a:r>
            <a:r>
              <a:rPr lang="en-US" sz="1800" b="1" dirty="0">
                <a:latin typeface="Courier New" panose="02070309020205020404" pitchFamily="49" charset="0"/>
                <a:cs typeface="Courier New" panose="02070309020205020404" pitchFamily="49" charset="0"/>
              </a:rPr>
              <a:t>2.46e-11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0.9062      1.103    </a:t>
            </a:r>
            <a:r>
              <a:rPr lang="en-US" sz="1800" b="1" dirty="0">
                <a:latin typeface="Courier New" panose="02070309020205020404" pitchFamily="49" charset="0"/>
                <a:cs typeface="Courier New" panose="02070309020205020404" pitchFamily="49" charset="0"/>
              </a:rPr>
              <a:t>0.8804    0.9328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First, calculate the univariate model</a:t>
            </a:r>
          </a:p>
          <a:p>
            <a:endParaRPr lang="en-US" dirty="0"/>
          </a:p>
        </p:txBody>
      </p:sp>
    </p:spTree>
    <p:extLst>
      <p:ext uri="{BB962C8B-B14F-4D97-AF65-F5344CB8AC3E}">
        <p14:creationId xmlns:p14="http://schemas.microsoft.com/office/powerpoint/2010/main" val="192503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body mass index (</a:t>
            </a:r>
            <a:r>
              <a:rPr lang="en-US" dirty="0" err="1"/>
              <a:t>bmi</a:t>
            </a:r>
            <a:r>
              <a:rPr lang="en-US" dirty="0"/>
              <a: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-0.042084  </a:t>
            </a:r>
            <a:r>
              <a:rPr lang="en-US" sz="1800" b="1" dirty="0">
                <a:latin typeface="Courier New" panose="02070309020205020404" pitchFamily="49" charset="0"/>
                <a:cs typeface="Courier New" panose="02070309020205020404" pitchFamily="49" charset="0"/>
              </a:rPr>
              <a:t>0.958789</a:t>
            </a:r>
            <a:r>
              <a:rPr lang="en-US" sz="1800" dirty="0">
                <a:latin typeface="Courier New" panose="02070309020205020404" pitchFamily="49" charset="0"/>
                <a:cs typeface="Courier New" panose="02070309020205020404" pitchFamily="49" charset="0"/>
              </a:rPr>
              <a:t>  0.015427 -2.728  </a:t>
            </a:r>
            <a:r>
              <a:rPr lang="en-US" sz="1800" b="1" dirty="0">
                <a:latin typeface="Courier New" panose="02070309020205020404" pitchFamily="49" charset="0"/>
                <a:cs typeface="Courier New" panose="02070309020205020404" pitchFamily="49" charset="0"/>
              </a:rPr>
              <a:t>0.00637</a:t>
            </a:r>
          </a:p>
          <a:p>
            <a:r>
              <a:rPr lang="en-US" sz="1800" dirty="0">
                <a:latin typeface="Courier New" panose="02070309020205020404" pitchFamily="49" charset="0"/>
                <a:cs typeface="Courier New" panose="02070309020205020404" pitchFamily="49" charset="0"/>
              </a:rPr>
              <a:t>age       0.060791  1.062677  0.006503  9.348  &lt; 2e-16</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-0.093065  0.911135  0.141085 -0.660  0.50949    </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0.9588      1.043    </a:t>
            </a:r>
            <a:r>
              <a:rPr lang="en-US" sz="1800" b="1" dirty="0">
                <a:latin typeface="Courier New" panose="02070309020205020404" pitchFamily="49" charset="0"/>
                <a:cs typeface="Courier New" panose="02070309020205020404" pitchFamily="49" charset="0"/>
              </a:rPr>
              <a:t>0.9302    0.9882</a:t>
            </a:r>
          </a:p>
          <a:p>
            <a:r>
              <a:rPr lang="en-US" sz="1800" dirty="0">
                <a:latin typeface="Courier New" panose="02070309020205020404" pitchFamily="49" charset="0"/>
                <a:cs typeface="Courier New" panose="02070309020205020404" pitchFamily="49" charset="0"/>
              </a:rPr>
              <a:t>age         1.0627      0.941    1.0492    1.0763</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0.9111      1.098    0.6910    1.2014</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Then, calculate the multivariate model</a:t>
            </a:r>
          </a:p>
        </p:txBody>
      </p:sp>
    </p:spTree>
    <p:extLst>
      <p:ext uri="{BB962C8B-B14F-4D97-AF65-F5344CB8AC3E}">
        <p14:creationId xmlns:p14="http://schemas.microsoft.com/office/powerpoint/2010/main" val="18960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interrelationships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6296C718-B5C4-4C2A-9E73-A334C0FD829D}"/>
              </a:ext>
            </a:extLst>
          </p:cNvPr>
          <p:cNvPicPr>
            <a:picLocks noChangeAspect="1"/>
          </p:cNvPicPr>
          <p:nvPr/>
        </p:nvPicPr>
        <p:blipFill>
          <a:blip r:embed="rId2"/>
          <a:stretch>
            <a:fillRect/>
          </a:stretch>
        </p:blipFill>
        <p:spPr>
          <a:xfrm>
            <a:off x="457200" y="1334807"/>
            <a:ext cx="8229600" cy="4572000"/>
          </a:xfrm>
          <a:prstGeom prst="rect">
            <a:avLst/>
          </a:prstGeom>
        </p:spPr>
      </p:pic>
    </p:spTree>
    <p:extLst>
      <p:ext uri="{BB962C8B-B14F-4D97-AF65-F5344CB8AC3E}">
        <p14:creationId xmlns:p14="http://schemas.microsoft.com/office/powerpoint/2010/main" val="128295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interrelationships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3" name="Picture 2">
            <a:extLst>
              <a:ext uri="{FF2B5EF4-FFF2-40B4-BE49-F238E27FC236}">
                <a16:creationId xmlns:a16="http://schemas.microsoft.com/office/drawing/2014/main" id="{83EAB6B3-2849-4802-ADD5-96C1C1048610}"/>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32560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bmi</a:t>
            </a:r>
            <a:r>
              <a:rPr lang="en-US" dirty="0"/>
              <a:t>=25, 35, 45 with age=69.8, </a:t>
            </a:r>
            <a:r>
              <a:rPr lang="en-US" dirty="0" err="1"/>
              <a:t>i_female</a:t>
            </a:r>
            <a:r>
              <a:rPr lang="en-US" dirty="0"/>
              <a:t>=0.3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6" name="Picture 5">
            <a:extLst>
              <a:ext uri="{FF2B5EF4-FFF2-40B4-BE49-F238E27FC236}">
                <a16:creationId xmlns:a16="http://schemas.microsoft.com/office/drawing/2014/main" id="{FCF1FF14-732C-414E-955C-788E33B61229}"/>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85317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interaction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a:latin typeface="Courier New" panose="02070309020205020404" pitchFamily="49" charset="0"/>
                <a:cs typeface="Courier New" panose="02070309020205020404" pitchFamily="49" charset="0"/>
              </a:rPr>
              <a:t>age           0.078540  1.081707  0.008027  9.785   &lt;2e-16</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2.333732 </a:t>
            </a:r>
            <a:r>
              <a:rPr lang="en-US" sz="1800" b="1" dirty="0">
                <a:latin typeface="Courier New" panose="02070309020205020404" pitchFamily="49" charset="0"/>
                <a:cs typeface="Courier New" panose="02070309020205020404" pitchFamily="49" charset="0"/>
              </a:rPr>
              <a:t>10.316375</a:t>
            </a:r>
            <a:r>
              <a:rPr lang="en-US" sz="1800" dirty="0">
                <a:latin typeface="Courier New" panose="02070309020205020404" pitchFamily="49" charset="0"/>
                <a:cs typeface="Courier New" panose="02070309020205020404" pitchFamily="49" charset="0"/>
              </a:rPr>
              <a:t>  0.992674  2.351   </a:t>
            </a:r>
            <a:r>
              <a:rPr lang="en-US" sz="1800" b="1" dirty="0">
                <a:latin typeface="Courier New" panose="02070309020205020404" pitchFamily="49" charset="0"/>
                <a:cs typeface="Courier New" panose="02070309020205020404" pitchFamily="49" charset="0"/>
              </a:rPr>
              <a:t>0.0187</a:t>
            </a:r>
            <a:r>
              <a:rPr lang="en-US" sz="1800" dirty="0">
                <a:latin typeface="Courier New" panose="02070309020205020404" pitchFamily="49" charset="0"/>
                <a:cs typeface="Courier New" panose="02070309020205020404" pitchFamily="49" charset="0"/>
              </a:rPr>
              <a:t>   </a:t>
            </a:r>
          </a:p>
          <a:p>
            <a:r>
              <a:rPr lang="en-US" sz="1800" dirty="0" err="1">
                <a:latin typeface="Courier New" panose="02070309020205020404" pitchFamily="49" charset="0"/>
                <a:cs typeface="Courier New" panose="02070309020205020404" pitchFamily="49" charset="0"/>
              </a:rPr>
              <a:t>age:i_female</a:t>
            </a:r>
            <a:r>
              <a:rPr lang="en-US" sz="1800" dirty="0">
                <a:latin typeface="Courier New" panose="02070309020205020404" pitchFamily="49" charset="0"/>
                <a:cs typeface="Courier New" panose="02070309020205020404" pitchFamily="49" charset="0"/>
              </a:rPr>
              <a:t> -0.030502  0.969958  0.012541 -2.432   0.0150 </a:t>
            </a: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a:latin typeface="Courier New" panose="02070309020205020404" pitchFamily="49" charset="0"/>
                <a:cs typeface="Courier New" panose="02070309020205020404" pitchFamily="49" charset="0"/>
              </a:rPr>
              <a:t>age              1.082    0.92446    1.0648    1.0989</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10.316    0.09693    </a:t>
            </a:r>
            <a:r>
              <a:rPr lang="en-US" sz="1800" b="1" dirty="0">
                <a:latin typeface="Courier New" panose="02070309020205020404" pitchFamily="49" charset="0"/>
                <a:cs typeface="Courier New" panose="02070309020205020404" pitchFamily="49" charset="0"/>
              </a:rPr>
              <a:t>1.4742   72.1926</a:t>
            </a:r>
          </a:p>
          <a:p>
            <a:r>
              <a:rPr lang="en-US" sz="1800" dirty="0" err="1">
                <a:latin typeface="Courier New" panose="02070309020205020404" pitchFamily="49" charset="0"/>
                <a:cs typeface="Courier New" panose="02070309020205020404" pitchFamily="49" charset="0"/>
              </a:rPr>
              <a:t>age:i_female</a:t>
            </a:r>
            <a:r>
              <a:rPr lang="en-US" sz="1800" dirty="0">
                <a:latin typeface="Courier New" panose="02070309020205020404" pitchFamily="49" charset="0"/>
                <a:cs typeface="Courier New" panose="02070309020205020404" pitchFamily="49" charset="0"/>
              </a:rPr>
              <a:t>     0.970    1.03097    0.9464    0.9941</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The default interaction model has problems</a:t>
            </a:r>
          </a:p>
        </p:txBody>
      </p:sp>
    </p:spTree>
    <p:extLst>
      <p:ext uri="{BB962C8B-B14F-4D97-AF65-F5344CB8AC3E}">
        <p14:creationId xmlns:p14="http://schemas.microsoft.com/office/powerpoint/2010/main" val="305688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interaction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age_c</a:t>
            </a:r>
            <a:r>
              <a:rPr lang="en-US" sz="1800" dirty="0">
                <a:latin typeface="Courier New" panose="02070309020205020404" pitchFamily="49" charset="0"/>
                <a:cs typeface="Courier New" panose="02070309020205020404" pitchFamily="49" charset="0"/>
              </a:rPr>
              <a:t>         0.078540  1.081707  0.008027  9.785   &lt;2e-16</a:t>
            </a:r>
          </a:p>
          <a:p>
            <a:r>
              <a:rPr lang="en-US" sz="1800" dirty="0" err="1">
                <a:latin typeface="Courier New" panose="02070309020205020404" pitchFamily="49" charset="0"/>
                <a:cs typeface="Courier New" panose="02070309020205020404" pitchFamily="49" charset="0"/>
              </a:rPr>
              <a:t>i_f</a:t>
            </a:r>
            <a:r>
              <a:rPr lang="en-US" sz="1800" dirty="0">
                <a:latin typeface="Courier New" panose="02070309020205020404" pitchFamily="49" charset="0"/>
                <a:cs typeface="Courier New" panose="02070309020205020404" pitchFamily="49" charset="0"/>
              </a:rPr>
              <a:t>           0.203288  1.225425  0.174605  1.164    0.244    </a:t>
            </a:r>
          </a:p>
          <a:p>
            <a:r>
              <a:rPr lang="en-US" sz="1800" dirty="0" err="1">
                <a:latin typeface="Courier New" panose="02070309020205020404" pitchFamily="49" charset="0"/>
                <a:cs typeface="Courier New" panose="02070309020205020404" pitchFamily="49" charset="0"/>
              </a:rPr>
              <a:t>age_c:i_f</a:t>
            </a:r>
            <a:r>
              <a:rPr lang="en-US" sz="1800" dirty="0">
                <a:latin typeface="Courier New" panose="02070309020205020404" pitchFamily="49" charset="0"/>
                <a:cs typeface="Courier New" panose="02070309020205020404" pitchFamily="49" charset="0"/>
              </a:rPr>
              <a:t>    -0.030502  0.969958  0.012541 -2.432    0.015</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age_c</a:t>
            </a:r>
            <a:r>
              <a:rPr lang="en-US" sz="1800" dirty="0">
                <a:latin typeface="Courier New" panose="02070309020205020404" pitchFamily="49" charset="0"/>
                <a:cs typeface="Courier New" panose="02070309020205020404" pitchFamily="49" charset="0"/>
              </a:rPr>
              <a:t>                 1.082     0.9245    1.0648    1.0989</a:t>
            </a:r>
          </a:p>
          <a:p>
            <a:r>
              <a:rPr lang="en-US" sz="1800" dirty="0" err="1">
                <a:latin typeface="Courier New" panose="02070309020205020404" pitchFamily="49" charset="0"/>
                <a:cs typeface="Courier New" panose="02070309020205020404" pitchFamily="49" charset="0"/>
              </a:rPr>
              <a:t>i_f</a:t>
            </a:r>
            <a:r>
              <a:rPr lang="en-US" sz="1800" dirty="0">
                <a:latin typeface="Courier New" panose="02070309020205020404" pitchFamily="49" charset="0"/>
                <a:cs typeface="Courier New" panose="02070309020205020404" pitchFamily="49" charset="0"/>
              </a:rPr>
              <a:t>                   1.225     0.8160    0.8703    1.7255</a:t>
            </a:r>
          </a:p>
          <a:p>
            <a:r>
              <a:rPr lang="en-US" sz="1800" dirty="0" err="1">
                <a:latin typeface="Courier New" panose="02070309020205020404" pitchFamily="49" charset="0"/>
                <a:cs typeface="Courier New" panose="02070309020205020404" pitchFamily="49" charset="0"/>
              </a:rPr>
              <a:t>age_c:i_f</a:t>
            </a:r>
            <a:r>
              <a:rPr lang="en-US" sz="1800" dirty="0">
                <a:latin typeface="Courier New" panose="02070309020205020404" pitchFamily="49" charset="0"/>
                <a:cs typeface="Courier New" panose="02070309020205020404" pitchFamily="49" charset="0"/>
              </a:rPr>
              <a:t>             0.970     1.0310    0.9464    0.9941</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Fix this by centering</a:t>
            </a:r>
          </a:p>
        </p:txBody>
      </p:sp>
    </p:spTree>
    <p:extLst>
      <p:ext uri="{BB962C8B-B14F-4D97-AF65-F5344CB8AC3E}">
        <p14:creationId xmlns:p14="http://schemas.microsoft.com/office/powerpoint/2010/main" val="835092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ratio for women changes with age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pic>
        <p:nvPicPr>
          <p:cNvPr id="3" name="Picture 2">
            <a:extLst>
              <a:ext uri="{FF2B5EF4-FFF2-40B4-BE49-F238E27FC236}">
                <a16:creationId xmlns:a16="http://schemas.microsoft.com/office/drawing/2014/main" id="{604C8E41-C769-449F-BC1A-29F47981DC70}"/>
              </a:ext>
            </a:extLst>
          </p:cNvPr>
          <p:cNvPicPr>
            <a:picLocks noChangeAspect="1"/>
          </p:cNvPicPr>
          <p:nvPr/>
        </p:nvPicPr>
        <p:blipFill>
          <a:blip r:embed="rId2"/>
          <a:stretch>
            <a:fillRect/>
          </a:stretch>
        </p:blipFill>
        <p:spPr>
          <a:xfrm>
            <a:off x="0" y="977153"/>
            <a:ext cx="9144000" cy="6531429"/>
          </a:xfrm>
          <a:prstGeom prst="rect">
            <a:avLst/>
          </a:prstGeom>
        </p:spPr>
      </p:pic>
    </p:spTree>
    <p:extLst>
      <p:ext uri="{BB962C8B-B14F-4D97-AF65-F5344CB8AC3E}">
        <p14:creationId xmlns:p14="http://schemas.microsoft.com/office/powerpoint/2010/main" val="21897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In this lecture, you'll work with more complex forms of the Cox model with multiple predictor variables. You'll include covariates in the Cox model to produce risk adjusted survival curves. You'll also assess the underlying assumptions of the Cox model, particularly the assumption of proportional hazards.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4.</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lab         term    estimate     </a:t>
            </a:r>
            <a:r>
              <a:rPr lang="en-US" sz="1800" dirty="0" err="1">
                <a:latin typeface="Courier New" panose="02070309020205020404" pitchFamily="49" charset="0"/>
                <a:cs typeface="Courier New" panose="02070309020205020404" pitchFamily="49" charset="0"/>
              </a:rPr>
              <a:t>p.value</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      gender only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0.38151203 0.005555126</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2      age, gender          age  0.06692776 0.000000000</a:t>
            </a:r>
          </a:p>
          <a:p>
            <a:r>
              <a:rPr lang="en-US" sz="1800" dirty="0">
                <a:latin typeface="Courier New" panose="02070309020205020404" pitchFamily="49" charset="0"/>
                <a:cs typeface="Courier New" panose="02070309020205020404" pitchFamily="49" charset="0"/>
              </a:rPr>
              <a:t>3      age, gender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-0.06628511 0.637287208</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4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-0.04208396 0.006374453</a:t>
            </a:r>
          </a:p>
          <a:p>
            <a:r>
              <a:rPr lang="en-US" sz="1800" dirty="0">
                <a:latin typeface="Courier New" panose="02070309020205020404" pitchFamily="49" charset="0"/>
                <a:cs typeface="Courier New" panose="02070309020205020404" pitchFamily="49" charset="0"/>
              </a:rPr>
              <a:t>5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age  0.06079117 0.000000000</a:t>
            </a:r>
          </a:p>
          <a:p>
            <a:r>
              <a:rPr lang="en-US" sz="1800" dirty="0">
                <a:latin typeface="Courier New" panose="02070309020205020404" pitchFamily="49" charset="0"/>
                <a:cs typeface="Courier New" panose="02070309020205020404" pitchFamily="49" charset="0"/>
              </a:rPr>
              <a:t>6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-0.09306460 0.509487094</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Wald tests</a:t>
            </a:r>
          </a:p>
        </p:txBody>
      </p:sp>
    </p:spTree>
    <p:extLst>
      <p:ext uri="{BB962C8B-B14F-4D97-AF65-F5344CB8AC3E}">
        <p14:creationId xmlns:p14="http://schemas.microsoft.com/office/powerpoint/2010/main" val="98332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t>You use the log partial likelihood and/or the AIC (Akaike Information Criteria) or the BIC (Bayes Information Criteria) to compare models of different complexity.</a:t>
            </a:r>
          </a:p>
          <a:p>
            <a:endParaRPr lang="en-US" sz="1800" dirty="0"/>
          </a:p>
          <a:p>
            <a:r>
              <a:rPr lang="en-US" sz="1800" dirty="0"/>
              <a:t>AIC = -2 log Likelihood + 2 k.</a:t>
            </a:r>
          </a:p>
          <a:p>
            <a:r>
              <a:rPr lang="en-US" sz="1800" dirty="0"/>
              <a:t>BIC = -2 log Likelihood + log(n) k.</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Likelihood ratio, AIC, BIC</a:t>
            </a:r>
          </a:p>
        </p:txBody>
      </p:sp>
    </p:spTree>
    <p:extLst>
      <p:ext uri="{BB962C8B-B14F-4D97-AF65-F5344CB8AC3E}">
        <p14:creationId xmlns:p14="http://schemas.microsoft.com/office/powerpoint/2010/main" val="311380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lab    </a:t>
            </a:r>
            <a:r>
              <a:rPr lang="en-US" sz="1800" dirty="0" err="1">
                <a:latin typeface="Courier New" panose="02070309020205020404" pitchFamily="49" charset="0"/>
                <a:cs typeface="Courier New" panose="02070309020205020404" pitchFamily="49" charset="0"/>
              </a:rPr>
              <a:t>logLik</a:t>
            </a:r>
            <a:r>
              <a:rPr lang="en-US" sz="1800" dirty="0">
                <a:latin typeface="Courier New" panose="02070309020205020404" pitchFamily="49" charset="0"/>
                <a:cs typeface="Courier New" panose="02070309020205020404" pitchFamily="49" charset="0"/>
              </a:rPr>
              <a:t>      AIC      BIC</a:t>
            </a:r>
          </a:p>
          <a:p>
            <a:r>
              <a:rPr lang="en-US" sz="1800" dirty="0">
                <a:latin typeface="Courier New" panose="02070309020205020404" pitchFamily="49" charset="0"/>
                <a:cs typeface="Courier New" panose="02070309020205020404" pitchFamily="49" charset="0"/>
              </a:rPr>
              <a:t>1      gender only -1223.522 2449.043 2452.414</a:t>
            </a:r>
          </a:p>
          <a:p>
            <a:r>
              <a:rPr lang="en-US" sz="1800" dirty="0">
                <a:latin typeface="Courier New" panose="02070309020205020404" pitchFamily="49" charset="0"/>
                <a:cs typeface="Courier New" panose="02070309020205020404" pitchFamily="49" charset="0"/>
              </a:rPr>
              <a:t>2      gender, age -1156.138 2316.276 2323.017</a:t>
            </a:r>
          </a:p>
          <a:p>
            <a:r>
              <a:rPr lang="en-US" sz="1800" dirty="0">
                <a:latin typeface="Courier New" panose="02070309020205020404" pitchFamily="49" charset="0"/>
                <a:cs typeface="Courier New" panose="02070309020205020404" pitchFamily="49" charset="0"/>
              </a:rPr>
              <a:t>3 gender, age,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-1152.310 2310.620 2320.732</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Likelihood ratio, AIC, BIC</a:t>
            </a:r>
          </a:p>
        </p:txBody>
      </p:sp>
    </p:spTree>
    <p:extLst>
      <p:ext uri="{BB962C8B-B14F-4D97-AF65-F5344CB8AC3E}">
        <p14:creationId xmlns:p14="http://schemas.microsoft.com/office/powerpoint/2010/main" val="417927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Martingale residuals</a:t>
            </a:r>
          </a:p>
        </p:txBody>
      </p:sp>
      <p:pic>
        <p:nvPicPr>
          <p:cNvPr id="9" name="Picture 8">
            <a:extLst>
              <a:ext uri="{FF2B5EF4-FFF2-40B4-BE49-F238E27FC236}">
                <a16:creationId xmlns:a16="http://schemas.microsoft.com/office/drawing/2014/main" id="{E010B10D-F2A3-44EE-96AC-904F9D3B6980}"/>
              </a:ext>
            </a:extLst>
          </p:cNvPr>
          <p:cNvPicPr>
            <a:picLocks noChangeAspect="1"/>
          </p:cNvPicPr>
          <p:nvPr/>
        </p:nvPicPr>
        <p:blipFill>
          <a:blip r:embed="rId2"/>
          <a:stretch>
            <a:fillRect/>
          </a:stretch>
        </p:blipFill>
        <p:spPr>
          <a:xfrm>
            <a:off x="461682" y="2438400"/>
            <a:ext cx="7762352" cy="1143000"/>
          </a:xfrm>
          <a:prstGeom prst="rect">
            <a:avLst/>
          </a:prstGeom>
        </p:spPr>
      </p:pic>
    </p:spTree>
    <p:extLst>
      <p:ext uri="{BB962C8B-B14F-4D97-AF65-F5344CB8AC3E}">
        <p14:creationId xmlns:p14="http://schemas.microsoft.com/office/powerpoint/2010/main" val="94016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10" name="Picture 9">
            <a:extLst>
              <a:ext uri="{FF2B5EF4-FFF2-40B4-BE49-F238E27FC236}">
                <a16:creationId xmlns:a16="http://schemas.microsoft.com/office/drawing/2014/main" id="{552CD91F-970C-4662-A245-0F294CA026EB}"/>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66468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pic>
        <p:nvPicPr>
          <p:cNvPr id="6" name="Picture 5">
            <a:extLst>
              <a:ext uri="{FF2B5EF4-FFF2-40B4-BE49-F238E27FC236}">
                <a16:creationId xmlns:a16="http://schemas.microsoft.com/office/drawing/2014/main" id="{372E21E0-A262-410A-B265-1A270DAF593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361083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3" name="Picture 2">
            <a:extLst>
              <a:ext uri="{FF2B5EF4-FFF2-40B4-BE49-F238E27FC236}">
                <a16:creationId xmlns:a16="http://schemas.microsoft.com/office/drawing/2014/main" id="{4C17804B-1001-4D82-8D7B-57EA54D2DD7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77462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7" name="Picture 6">
            <a:extLst>
              <a:ext uri="{FF2B5EF4-FFF2-40B4-BE49-F238E27FC236}">
                <a16:creationId xmlns:a16="http://schemas.microsoft.com/office/drawing/2014/main" id="{72449864-8406-4924-AB9C-1C234084129B}"/>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55999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spline with df=3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pic>
        <p:nvPicPr>
          <p:cNvPr id="3" name="Picture 2">
            <a:extLst>
              <a:ext uri="{FF2B5EF4-FFF2-40B4-BE49-F238E27FC236}">
                <a16:creationId xmlns:a16="http://schemas.microsoft.com/office/drawing/2014/main" id="{A9E24307-4378-49AD-9A26-DB905DA3ED5C}"/>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1180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spline with df=8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pic>
        <p:nvPicPr>
          <p:cNvPr id="7" name="Picture 6">
            <a:extLst>
              <a:ext uri="{FF2B5EF4-FFF2-40B4-BE49-F238E27FC236}">
                <a16:creationId xmlns:a16="http://schemas.microsoft.com/office/drawing/2014/main" id="{10290A7E-7F94-4EF0-A012-AFCC0EC20EC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2504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dirty="0">
                <a:latin typeface="+mj-lt"/>
                <a:cs typeface="Courier New" panose="02070309020205020404" pitchFamily="49" charset="0"/>
              </a:rPr>
              <a:t>A multivariate model offers several advantages. </a:t>
            </a:r>
          </a:p>
          <a:p>
            <a:pPr marL="457200" indent="-457200">
              <a:buFont typeface="+mj-lt"/>
              <a:buAutoNum type="arabicPeriod"/>
            </a:pPr>
            <a:r>
              <a:rPr lang="en-US" dirty="0">
                <a:latin typeface="+mj-lt"/>
                <a:cs typeface="Courier New" panose="02070309020205020404" pitchFamily="49" charset="0"/>
              </a:rPr>
              <a:t>Your predictions are better with two (or more) independent variables.</a:t>
            </a:r>
          </a:p>
          <a:p>
            <a:pPr marL="457200" indent="-457200">
              <a:buFont typeface="+mj-lt"/>
              <a:buAutoNum type="arabicPeriod"/>
            </a:pPr>
            <a:r>
              <a:rPr lang="en-US" dirty="0">
                <a:latin typeface="+mj-lt"/>
                <a:cs typeface="Courier New" panose="02070309020205020404" pitchFamily="49" charset="0"/>
              </a:rPr>
              <a:t>You can use covariates to make risk adjustments.</a:t>
            </a:r>
          </a:p>
          <a:p>
            <a:pPr marL="457200" indent="-457200">
              <a:buFont typeface="+mj-lt"/>
              <a:buAutoNum type="arabicPeriod"/>
            </a:pPr>
            <a:r>
              <a:rPr lang="en-US" dirty="0">
                <a:latin typeface="+mj-lt"/>
                <a:cs typeface="Courier New" panose="02070309020205020404" pitchFamily="49" charset="0"/>
              </a:rPr>
              <a:t>You can explore interactions among variables.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advantages of multivariate models</a:t>
            </a:r>
          </a:p>
        </p:txBody>
      </p:sp>
    </p:spTree>
    <p:extLst>
      <p:ext uri="{BB962C8B-B14F-4D97-AF65-F5344CB8AC3E}">
        <p14:creationId xmlns:p14="http://schemas.microsoft.com/office/powerpoint/2010/main" val="2339066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proportional hazards</a:t>
            </a:r>
          </a:p>
        </p:txBody>
      </p:sp>
      <p:sp>
        <p:nvSpPr>
          <p:cNvPr id="3" name="Text Placeholder 2"/>
          <p:cNvSpPr>
            <a:spLocks noGrp="1"/>
          </p:cNvSpPr>
          <p:nvPr>
            <p:ph type="body" idx="1"/>
          </p:nvPr>
        </p:nvSpPr>
        <p:spPr/>
        <p:txBody>
          <a:bodyPr/>
          <a:lstStyle/>
          <a:p>
            <a:pPr marL="342900" indent="-342900">
              <a:buFont typeface="+mj-lt"/>
              <a:buAutoNum type="arabicPeriod"/>
            </a:pPr>
            <a:r>
              <a:rPr lang="en-US" sz="1800" dirty="0"/>
              <a:t>Patterns in Kaplan-Meier curves</a:t>
            </a:r>
          </a:p>
          <a:p>
            <a:pPr marL="342900" indent="-342900">
              <a:buFont typeface="+mj-lt"/>
              <a:buAutoNum type="arabicPeriod"/>
            </a:pPr>
            <a:r>
              <a:rPr lang="en-US" sz="1800" dirty="0"/>
              <a:t>Complementary log-log plot</a:t>
            </a:r>
          </a:p>
          <a:p>
            <a:pPr marL="342900" indent="-342900">
              <a:buFont typeface="+mj-lt"/>
              <a:buAutoNum type="arabicPeriod"/>
            </a:pPr>
            <a:r>
              <a:rPr lang="en-US" sz="1800" dirty="0"/>
              <a:t>Schoenfeld Residuals</a:t>
            </a:r>
          </a:p>
          <a:p>
            <a:pPr marL="342900" indent="-342900">
              <a:buFont typeface="+mj-lt"/>
              <a:buAutoNum type="arabicPeriod"/>
            </a:pPr>
            <a:r>
              <a:rPr lang="en-US" sz="1800" dirty="0"/>
              <a:t>Fit time varying covariates</a:t>
            </a:r>
          </a:p>
          <a:p>
            <a:pPr marL="342900" indent="-342900">
              <a:buFont typeface="+mj-lt"/>
              <a:buAutoNum type="arabicPeriod"/>
            </a:pPr>
            <a:endParaRPr lang="en-US" sz="1800" dirty="0"/>
          </a:p>
          <a:p>
            <a:r>
              <a:rPr lang="en-US" sz="1800" dirty="0"/>
              <a:t>Save this for another day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Several approaches</a:t>
            </a:r>
          </a:p>
        </p:txBody>
      </p:sp>
    </p:spTree>
    <p:extLst>
      <p:ext uri="{BB962C8B-B14F-4D97-AF65-F5344CB8AC3E}">
        <p14:creationId xmlns:p14="http://schemas.microsoft.com/office/powerpoint/2010/main" val="269207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 Cox regression model allows for multiple independent variables and interactions.</a:t>
            </a:r>
          </a:p>
          <a:p>
            <a:pPr marL="457200" indent="-457200">
              <a:buFont typeface="+mj-lt"/>
              <a:buAutoNum type="arabicPeriod"/>
            </a:pPr>
            <a:r>
              <a:rPr lang="en-US" dirty="0">
                <a:latin typeface="+mj-lt"/>
                <a:cs typeface="Courier New" panose="02070309020205020404" pitchFamily="49" charset="0"/>
              </a:rPr>
              <a:t>The predicted survival curve estimated at a common covariate mean produces a risk-adjusted comparison.</a:t>
            </a:r>
          </a:p>
          <a:p>
            <a:pPr marL="457200" indent="-457200">
              <a:buFont typeface="+mj-lt"/>
              <a:buAutoNum type="arabicPeriod"/>
            </a:pPr>
            <a:r>
              <a:rPr lang="en-US" dirty="0">
                <a:latin typeface="+mj-lt"/>
                <a:cs typeface="Courier New" panose="02070309020205020404" pitchFamily="49" charset="0"/>
              </a:rPr>
              <a:t>A positive martingale residual implies a death earlier than expected.</a:t>
            </a:r>
          </a:p>
          <a:p>
            <a:pPr marL="457200" indent="-457200">
              <a:buFont typeface="+mj-lt"/>
              <a:buAutoNum type="arabicPeriod"/>
            </a:pP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0.3815    </a:t>
            </a:r>
            <a:r>
              <a:rPr lang="en-US" sz="1800" b="1" dirty="0">
                <a:latin typeface="Courier New" panose="02070309020205020404" pitchFamily="49" charset="0"/>
                <a:cs typeface="Courier New" panose="02070309020205020404" pitchFamily="49" charset="0"/>
              </a:rPr>
              <a:t>1.4645</a:t>
            </a:r>
            <a:r>
              <a:rPr lang="en-US" sz="1800" dirty="0">
                <a:latin typeface="Courier New" panose="02070309020205020404" pitchFamily="49" charset="0"/>
                <a:cs typeface="Courier New" panose="02070309020205020404" pitchFamily="49" charset="0"/>
              </a:rPr>
              <a:t>   0.1376 2.773  </a:t>
            </a:r>
            <a:r>
              <a:rPr lang="en-US" sz="1800" b="1" dirty="0">
                <a:latin typeface="Courier New" panose="02070309020205020404" pitchFamily="49" charset="0"/>
                <a:cs typeface="Courier New" panose="02070309020205020404" pitchFamily="49" charset="0"/>
              </a:rPr>
              <a:t>0.00556</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1.464     0.6828     </a:t>
            </a:r>
            <a:r>
              <a:rPr lang="en-US" sz="1800" b="1" dirty="0">
                <a:latin typeface="Courier New" panose="02070309020205020404" pitchFamily="49" charset="0"/>
                <a:cs typeface="Courier New" panose="02070309020205020404" pitchFamily="49" charset="0"/>
              </a:rPr>
              <a:t>1.118     1.918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Always start with single variable models.</a:t>
            </a:r>
          </a:p>
        </p:txBody>
      </p:sp>
    </p:spTree>
    <p:extLst>
      <p:ext uri="{BB962C8B-B14F-4D97-AF65-F5344CB8AC3E}">
        <p14:creationId xmlns:p14="http://schemas.microsoft.com/office/powerpoint/2010/main" val="143029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(male=dash, female=solid)</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pic>
        <p:nvPicPr>
          <p:cNvPr id="9" name="Picture 8">
            <a:extLst>
              <a:ext uri="{FF2B5EF4-FFF2-40B4-BE49-F238E27FC236}">
                <a16:creationId xmlns:a16="http://schemas.microsoft.com/office/drawing/2014/main" id="{F9713EC1-3C1A-42FA-AF19-6FF9775A1FDA}"/>
              </a:ext>
            </a:extLst>
          </p:cNvPr>
          <p:cNvPicPr>
            <a:picLocks noChangeAspect="1"/>
          </p:cNvPicPr>
          <p:nvPr/>
        </p:nvPicPr>
        <p:blipFill>
          <a:blip r:embed="rId2"/>
          <a:stretch>
            <a:fillRect/>
          </a:stretch>
        </p:blipFill>
        <p:spPr>
          <a:xfrm>
            <a:off x="190500" y="1330325"/>
            <a:ext cx="8229600" cy="4572000"/>
          </a:xfrm>
          <a:prstGeom prst="rect">
            <a:avLst/>
          </a:prstGeom>
        </p:spPr>
      </p:pic>
    </p:spTree>
    <p:extLst>
      <p:ext uri="{BB962C8B-B14F-4D97-AF65-F5344CB8AC3E}">
        <p14:creationId xmlns:p14="http://schemas.microsoft.com/office/powerpoint/2010/main" val="33391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with age and gender</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a:latin typeface="Courier New" panose="02070309020205020404" pitchFamily="49" charset="0"/>
                <a:cs typeface="Courier New" panose="02070309020205020404" pitchFamily="49" charset="0"/>
              </a:rPr>
              <a:t>age           0.066928  1.069218  0.006196 10.802   &lt;2e-16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-0.066285  </a:t>
            </a:r>
            <a:r>
              <a:rPr lang="en-US" sz="1800" b="1" dirty="0">
                <a:latin typeface="Courier New" panose="02070309020205020404" pitchFamily="49" charset="0"/>
                <a:cs typeface="Courier New" panose="02070309020205020404" pitchFamily="49" charset="0"/>
              </a:rPr>
              <a:t>0.935864</a:t>
            </a:r>
            <a:r>
              <a:rPr lang="en-US" sz="1800" dirty="0">
                <a:latin typeface="Courier New" panose="02070309020205020404" pitchFamily="49" charset="0"/>
                <a:cs typeface="Courier New" panose="02070309020205020404" pitchFamily="49" charset="0"/>
              </a:rPr>
              <a:t>  0.140585 -0.471    </a:t>
            </a:r>
            <a:r>
              <a:rPr lang="en-US" sz="1800" b="1" dirty="0">
                <a:latin typeface="Courier New" panose="02070309020205020404" pitchFamily="49" charset="0"/>
                <a:cs typeface="Courier New" panose="02070309020205020404" pitchFamily="49" charset="0"/>
              </a:rPr>
              <a:t>0.637</a:t>
            </a:r>
            <a:r>
              <a:rPr lang="en-US" sz="1800" dirty="0">
                <a:latin typeface="Courier New" panose="02070309020205020404" pitchFamily="49" charset="0"/>
                <a:cs typeface="Courier New" panose="02070309020205020404" pitchFamily="49" charset="0"/>
              </a:rPr>
              <a:t>    </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a:latin typeface="Courier New" panose="02070309020205020404" pitchFamily="49" charset="0"/>
                <a:cs typeface="Courier New" panose="02070309020205020404" pitchFamily="49" charset="0"/>
              </a:rPr>
              <a:t>age             1.0692     0.9353    1.0563     1.082</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0.9359     1.0685    </a:t>
            </a:r>
            <a:r>
              <a:rPr lang="en-US" sz="1800" b="1" dirty="0">
                <a:latin typeface="Courier New" panose="02070309020205020404" pitchFamily="49" charset="0"/>
                <a:cs typeface="Courier New" panose="02070309020205020404" pitchFamily="49" charset="0"/>
              </a:rPr>
              <a:t>0.7105     1.233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Add extra variables slowly</a:t>
            </a:r>
          </a:p>
        </p:txBody>
      </p:sp>
    </p:spTree>
    <p:extLst>
      <p:ext uri="{BB962C8B-B14F-4D97-AF65-F5344CB8AC3E}">
        <p14:creationId xmlns:p14="http://schemas.microsoft.com/office/powerpoint/2010/main" val="17070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err="1">
                <a:latin typeface="Courier New" panose="02070309020205020404" pitchFamily="49" charset="0"/>
                <a:cs typeface="Courier New" panose="02070309020205020404" pitchFamily="49" charset="0"/>
              </a:rPr>
              <a:t>overall_mean</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 69.846</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gender_means</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Male   Female </a:t>
            </a:r>
          </a:p>
          <a:p>
            <a:r>
              <a:rPr lang="en-US" sz="1800" dirty="0">
                <a:latin typeface="Courier New" panose="02070309020205020404" pitchFamily="49" charset="0"/>
                <a:cs typeface="Courier New" panose="02070309020205020404" pitchFamily="49" charset="0"/>
              </a:rPr>
              <a:t>66.59667 74.72000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How are the two variables interrelated?</a:t>
            </a:r>
          </a:p>
        </p:txBody>
      </p:sp>
    </p:spTree>
    <p:extLst>
      <p:ext uri="{BB962C8B-B14F-4D97-AF65-F5344CB8AC3E}">
        <p14:creationId xmlns:p14="http://schemas.microsoft.com/office/powerpoint/2010/main" val="208848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pic>
        <p:nvPicPr>
          <p:cNvPr id="7" name="Picture 6">
            <a:extLst>
              <a:ext uri="{FF2B5EF4-FFF2-40B4-BE49-F238E27FC236}">
                <a16:creationId xmlns:a16="http://schemas.microsoft.com/office/drawing/2014/main" id="{6E43FF1A-6378-4FB1-837F-D4795B44427F}"/>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158816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a:t>Notice that 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How are the two variables interrelated?</a:t>
            </a:r>
          </a:p>
        </p:txBody>
      </p:sp>
    </p:spTree>
    <p:extLst>
      <p:ext uri="{BB962C8B-B14F-4D97-AF65-F5344CB8AC3E}">
        <p14:creationId xmlns:p14="http://schemas.microsoft.com/office/powerpoint/2010/main" val="335528894"/>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33305</TotalTime>
  <Words>1341</Words>
  <Application>Microsoft Office PowerPoint</Application>
  <PresentationFormat>On-screen Show (4:3)</PresentationFormat>
  <Paragraphs>229</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4_Default Design</vt:lpstr>
      <vt:lpstr>  Model fitting and diagnostics for the Cox model</vt:lpstr>
      <vt:lpstr>Abstract</vt:lpstr>
      <vt:lpstr>Multivariate Cox models</vt:lpstr>
      <vt:lpstr>Multivariate Cox models</vt:lpstr>
      <vt:lpstr>Cox model (male=dash, female=solid)</vt:lpstr>
      <vt:lpstr>Cox model with age and gender</vt:lpstr>
      <vt:lpstr>Multivariate Cox models</vt:lpstr>
      <vt:lpstr>Multivariate Cox models</vt:lpstr>
      <vt:lpstr>Multivariate Cox models</vt:lpstr>
      <vt:lpstr>Survival for 74.7 year female, 66.6 year male</vt:lpstr>
      <vt:lpstr>Survival for 69.8 year female, 69.8 year male</vt:lpstr>
      <vt:lpstr>Cox model for body mass index (bmi)</vt:lpstr>
      <vt:lpstr>Cox model for body mass index (bmi)</vt:lpstr>
      <vt:lpstr>Examine interrelationships</vt:lpstr>
      <vt:lpstr>Examine interrelationships</vt:lpstr>
      <vt:lpstr>bmi=25, 35, 45 with age=69.8, i_female=0.3</vt:lpstr>
      <vt:lpstr>Cox model for interaction</vt:lpstr>
      <vt:lpstr>Cox model for interaction</vt:lpstr>
      <vt:lpstr>Hazard ratio for women changes with age</vt:lpstr>
      <vt:lpstr>Model comparison</vt:lpstr>
      <vt:lpstr>Model comparison</vt:lpstr>
      <vt:lpstr>Model comparison</vt:lpstr>
      <vt:lpstr>Model diagnostics</vt:lpstr>
      <vt:lpstr>Model diagnostics, Martingale residuals</vt:lpstr>
      <vt:lpstr>Model diagnostics, Martingale residuals</vt:lpstr>
      <vt:lpstr>Model diagnostics, Martingale residuals</vt:lpstr>
      <vt:lpstr>Model diagnostics, Martingale residuals</vt:lpstr>
      <vt:lpstr>Model diagnostics, spline with df=3</vt:lpstr>
      <vt:lpstr>Model diagnostics, spline with df=8</vt:lpstr>
      <vt:lpstr>Model diagnostics, proportional hazards</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375</cp:revision>
  <dcterms:created xsi:type="dcterms:W3CDTF">2011-03-02T17:54:20Z</dcterms:created>
  <dcterms:modified xsi:type="dcterms:W3CDTF">2018-05-15T04:00:22Z</dcterms:modified>
</cp:coreProperties>
</file>