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94" r:id="rId4"/>
    <p:sldMasterId id="2147484343" r:id="rId5"/>
    <p:sldMasterId id="2147484715" r:id="rId6"/>
  </p:sldMasterIdLst>
  <p:notesMasterIdLst>
    <p:notesMasterId r:id="rId10"/>
  </p:notesMasterIdLst>
  <p:handoutMasterIdLst>
    <p:handoutMasterId r:id="rId11"/>
  </p:handoutMasterIdLst>
  <p:sldIdLst>
    <p:sldId id="1817" r:id="rId7"/>
    <p:sldId id="1820" r:id="rId8"/>
    <p:sldId id="1819" r:id="rId9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00"/>
        </a:solidFill>
        <a:latin typeface="Arial" charset="0"/>
        <a:ea typeface="+mn-ea"/>
        <a:cs typeface="+mn-cs"/>
      </a:defRPr>
    </a:lvl1pPr>
    <a:lvl2pPr marL="457153" algn="l" rtl="0" fontAlgn="base">
      <a:spcBef>
        <a:spcPct val="0"/>
      </a:spcBef>
      <a:spcAft>
        <a:spcPct val="0"/>
      </a:spcAft>
      <a:defRPr kern="1200">
        <a:solidFill>
          <a:srgbClr val="FFFF00"/>
        </a:solidFill>
        <a:latin typeface="Arial" charset="0"/>
        <a:ea typeface="+mn-ea"/>
        <a:cs typeface="+mn-cs"/>
      </a:defRPr>
    </a:lvl2pPr>
    <a:lvl3pPr marL="914305" algn="l" rtl="0" fontAlgn="base">
      <a:spcBef>
        <a:spcPct val="0"/>
      </a:spcBef>
      <a:spcAft>
        <a:spcPct val="0"/>
      </a:spcAft>
      <a:defRPr kern="1200">
        <a:solidFill>
          <a:srgbClr val="FFFF00"/>
        </a:solidFill>
        <a:latin typeface="Arial" charset="0"/>
        <a:ea typeface="+mn-ea"/>
        <a:cs typeface="+mn-cs"/>
      </a:defRPr>
    </a:lvl3pPr>
    <a:lvl4pPr marL="1371458" algn="l" rtl="0" fontAlgn="base">
      <a:spcBef>
        <a:spcPct val="0"/>
      </a:spcBef>
      <a:spcAft>
        <a:spcPct val="0"/>
      </a:spcAft>
      <a:defRPr kern="1200">
        <a:solidFill>
          <a:srgbClr val="FFFF00"/>
        </a:solidFill>
        <a:latin typeface="Arial" charset="0"/>
        <a:ea typeface="+mn-ea"/>
        <a:cs typeface="+mn-cs"/>
      </a:defRPr>
    </a:lvl4pPr>
    <a:lvl5pPr marL="1828610" algn="l" rtl="0" fontAlgn="base">
      <a:spcBef>
        <a:spcPct val="0"/>
      </a:spcBef>
      <a:spcAft>
        <a:spcPct val="0"/>
      </a:spcAft>
      <a:defRPr kern="1200">
        <a:solidFill>
          <a:srgbClr val="FFFF00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rgbClr val="FFFF00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rgbClr val="FFFF00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rgbClr val="FFFF00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6600"/>
    <a:srgbClr val="FF99FF"/>
    <a:srgbClr val="FFE48F"/>
    <a:srgbClr val="00FF00"/>
    <a:srgbClr val="FFECAF"/>
    <a:srgbClr val="FF00FF"/>
    <a:srgbClr val="333399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7" autoAdjust="0"/>
    <p:restoredTop sz="90915" autoAdjust="0"/>
  </p:normalViewPr>
  <p:slideViewPr>
    <p:cSldViewPr>
      <p:cViewPr varScale="1">
        <p:scale>
          <a:sx n="112" d="100"/>
          <a:sy n="112" d="100"/>
        </p:scale>
        <p:origin x="144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-9740"/>
    </p:cViewPr>
  </p:sorterViewPr>
  <p:notesViewPr>
    <p:cSldViewPr>
      <p:cViewPr varScale="1">
        <p:scale>
          <a:sx n="50" d="100"/>
          <a:sy n="50" d="100"/>
        </p:scale>
        <p:origin x="-267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C77C458-C783-4F6F-B8B6-6B5A58641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2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2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53BD008-A35B-4EC5-BF21-62D649D7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941798-8267-FD1C-9F25-592BB14DB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1F52C-EE18-5D1C-AFB3-6B4A54B92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564AF9-88DE-93C4-6539-1B4646B41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5157D-B118-4992-9E94-FED7F03F8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8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55652C-7ACC-F16B-E51F-3E803459B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62DED-0180-C74E-A24D-4285EA089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A706DB-319F-E6F6-71E3-CCF1E4505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6E8D-6380-4787-92E6-1B3C1371C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39BDBA-CB61-FA0A-9CE5-C06919BE2F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EA255-84EF-57FD-77C2-293AC8E63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C096A4-D2A1-5A84-B1B7-3D63A6B03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AF817-410A-4CEA-98CA-033A7A4A9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11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F0D65-4873-439C-90FB-737938389C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7239000" cy="4525963"/>
          </a:xfrm>
        </p:spPr>
        <p:txBody>
          <a:bodyPr/>
          <a:lstStyle>
            <a:lvl1pPr marL="0" marR="0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  <a:lvl2pPr marL="400008" marR="0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2pPr>
          </a:lstStyle>
          <a:p>
            <a:pPr marL="400008" marR="0" lvl="1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</a:endParaRPr>
          </a:p>
          <a:p>
            <a:pPr marL="400008" marR="0" lvl="1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</a:endParaRPr>
          </a:p>
          <a:p>
            <a:pPr marL="400008" marR="0" lvl="1" indent="0" algn="l" defTabSz="914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84FC-A345-47D7-8DCD-28131DE4BA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8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4D092-0421-47AB-A780-BE20DA600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63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3F15-4045-4529-A811-A4D42BD90E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6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92B91-13AD-4E59-9ABD-C40D3A605D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1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9821D-5FE4-4D3B-86F0-E2E6266145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0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 dirty="0">
              <a:latin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3B2B5-30A8-4AF3-8E9E-22E294530F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79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7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263FE-A7BB-4390-A1A6-93EF2FD680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98E29-B0AD-D4ED-6DFE-8ECADB0A8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1FA853-E5BF-0FB8-7F99-5C486A9DA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D798E6-8BBC-DA79-A159-A78916A9F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7992-4C9E-4DE8-8106-89B86A2D0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548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5863D-A06B-42FC-B145-75F0B14444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2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728A4-84B3-4C49-BB98-CF753F41FC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1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6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6CB20-FE90-4F07-9D74-C93DC93066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58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03F9A-FC7E-45DE-BDA0-39A1B2B78A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54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613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ED1C4-D92A-4258-8207-A054EC829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13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98F6E-3789-4AA0-9741-8A46798640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06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1E3D-DFFE-41A0-A7AA-291834D63D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04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941798-8267-FD1C-9F25-592BB14DB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1F52C-EE18-5D1C-AFB3-6B4A54B92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564AF9-88DE-93C4-6539-1B4646B41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5157D-B118-4992-9E94-FED7F03F8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5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98E29-B0AD-D4ED-6DFE-8ECADB0A8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1FA853-E5BF-0FB8-7F99-5C486A9DA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D798E6-8BBC-DA79-A159-A78916A9F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7992-4C9E-4DE8-8106-89B86A2D0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195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65382-296B-8804-2B46-DE43A6A47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CFBEE5-F5E9-36CA-A20A-EBAFC89B5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0709EE-68C8-E20B-77E1-F253ED87F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0293B-DEFF-4E2C-B7FB-3C7439998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1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65382-296B-8804-2B46-DE43A6A47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CFBEE5-F5E9-36CA-A20A-EBAFC89B5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0709EE-68C8-E20B-77E1-F253ED87F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0293B-DEFF-4E2C-B7FB-3C7439998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044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6B9C6-D4CF-51FC-4F1A-E8BA4965A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6F0A9-6BAA-F7DE-2CBE-839D33089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A9648-0FEF-9415-8F1B-0B17155DD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07AB-9812-4D20-8B88-09982491F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361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97E6EF-3CC6-4612-105A-B7AE46C65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931F4A-E8ED-AF5E-7313-6FE1437B3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5A9CA-7B90-5660-2C2C-3E7E573C9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738F-16AB-401C-8538-93C85D017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179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51EC7C-3373-B0AF-B728-F5E3C68C09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2A8A32-10BB-6445-FE9B-CFEE296E0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C114B-3E80-327E-4B5B-21AD23F20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F32C0-D12A-4D07-BF58-81BFDF9E9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886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C22BBF-B94F-3732-4D46-BB6AB5FBF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896801-6790-D339-57A6-D2D708765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088209-F664-E994-D215-B1B1223A9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D4557-D093-4CAE-B5B5-68A8355A2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792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EC1F1-DC0D-6D5E-D2B8-2F0D65DB3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749C-103F-7D02-8582-96571B0EE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7E26E-E041-2459-8930-F3690005D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B477-120E-48C9-9677-82621B5F3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922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52E4D-C679-6944-9378-B95AF661AA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249BD-2D0F-79E6-8613-7EA96DE5A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372CA-29F6-E8C9-C883-05C1917A2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4DAD-F474-427F-9964-076F31EE1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079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55652C-7ACC-F16B-E51F-3E803459B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62DED-0180-C74E-A24D-4285EA089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A706DB-319F-E6F6-71E3-CCF1E4505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6E8D-6380-4787-92E6-1B3C1371C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654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39BDBA-CB61-FA0A-9CE5-C06919BE2F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EA255-84EF-57FD-77C2-293AC8E63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C096A4-D2A1-5A84-B1B7-3D63A6B03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AF817-410A-4CEA-98CA-033A7A4A9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6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6B9C6-D4CF-51FC-4F1A-E8BA4965A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6F0A9-6BAA-F7DE-2CBE-839D33089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A9648-0FEF-9415-8F1B-0B17155DD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07AB-9812-4D20-8B88-09982491F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6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97E6EF-3CC6-4612-105A-B7AE46C65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931F4A-E8ED-AF5E-7313-6FE1437B3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5A9CA-7B90-5660-2C2C-3E7E573C9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738F-16AB-401C-8538-93C85D017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7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51EC7C-3373-B0AF-B728-F5E3C68C09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2A8A32-10BB-6445-FE9B-CFEE296E0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C114B-3E80-327E-4B5B-21AD23F20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F32C0-D12A-4D07-BF58-81BFDF9E9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3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C22BBF-B94F-3732-4D46-BB6AB5FBF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896801-6790-D339-57A6-D2D708765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088209-F664-E994-D215-B1B1223A9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D4557-D093-4CAE-B5B5-68A8355A2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3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EC1F1-DC0D-6D5E-D2B8-2F0D65DB3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F749C-103F-7D02-8582-96571B0EE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7E26E-E041-2459-8930-F3690005D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B477-120E-48C9-9677-82621B5F3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85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52E4D-C679-6944-9378-B95AF661AA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249BD-2D0F-79E6-8613-7EA96DE5A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372CA-29F6-E8C9-C883-05C1917A2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4DAD-F474-427F-9964-076F31EE1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0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E064AF-92A4-9504-AF2A-F3FFC73BB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3E36A0-05CA-19B4-1973-E4D14EB95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642DCA-462E-8D0D-DF6B-AB4FB49D12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3EAB83-CF39-6E08-22B8-FA19834A1F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411764D-346F-6721-5CFC-6AC9322B1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FCB6A4-51B7-4216-B777-0C37FBB3F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35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480" y="16646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088A31A-02D4-4BA1-8536-FBD446B2D4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1" y="5867424"/>
            <a:ext cx="2925170" cy="323155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solidFill>
                  <a:srgbClr val="FF00FF"/>
                </a:solidFill>
                <a:latin typeface="Arial"/>
              </a:rPr>
              <a:t>Replacement Cases Framework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5000" y="6458659"/>
            <a:ext cx="1219200" cy="32965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Conclusion</a:t>
            </a:r>
            <a:endParaRPr lang="en-US" sz="1500" kern="0" dirty="0"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1" y="6172224"/>
            <a:ext cx="2391770" cy="32965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solidFill>
                  <a:srgbClr val="FF00FF"/>
                </a:solidFill>
                <a:latin typeface="Arial"/>
              </a:rPr>
              <a:t>Correlational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17" y="6328515"/>
            <a:ext cx="1095151" cy="36932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Arial"/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5174" y="5567342"/>
            <a:ext cx="4868839" cy="1278971"/>
          </a:xfrm>
          <a:prstGeom prst="rect">
            <a:avLst/>
          </a:prstGeom>
          <a:solidFill>
            <a:srgbClr val="000099"/>
          </a:solidFill>
        </p:spPr>
        <p:txBody>
          <a:bodyPr wrap="square" lIns="91430" tIns="45715" rIns="91430" bIns="45715">
            <a:spAutoFit/>
          </a:bodyPr>
          <a:lstStyle/>
          <a:p>
            <a:pPr marL="400008" lvl="1"/>
            <a:r>
              <a:rPr lang="en-US" sz="1500" dirty="0">
                <a:latin typeface="Arial"/>
                <a:hlinkClick r:id="" action="ppaction://noaction"/>
              </a:rPr>
              <a:t>Thresholds for inference and % bias to nullify</a:t>
            </a:r>
            <a:endParaRPr lang="en-US" sz="1500" dirty="0">
              <a:latin typeface="Arial"/>
            </a:endParaRPr>
          </a:p>
          <a:p>
            <a:pPr marL="400008" lvl="1"/>
            <a:r>
              <a:rPr lang="en-US" sz="1500" dirty="0">
                <a:latin typeface="Arial"/>
                <a:hlinkClick r:id="" action="ppaction://noaction"/>
              </a:rPr>
              <a:t>The counterfactual paradigm</a:t>
            </a:r>
            <a:endParaRPr lang="en-US" sz="1500" dirty="0">
              <a:latin typeface="Arial"/>
            </a:endParaRPr>
          </a:p>
          <a:p>
            <a:pPr marL="400008" lvl="1"/>
            <a:r>
              <a:rPr lang="en-US" sz="1500" dirty="0">
                <a:latin typeface="Arial"/>
                <a:hlinkClick r:id="" action="ppaction://noaction"/>
              </a:rPr>
              <a:t>Internal validity example: kindergarten retention</a:t>
            </a:r>
            <a:r>
              <a:rPr lang="en-US" sz="1500" dirty="0">
                <a:latin typeface="Arial"/>
              </a:rPr>
              <a:t> </a:t>
            </a:r>
          </a:p>
          <a:p>
            <a:pPr marL="400008" lvl="1"/>
            <a:r>
              <a:rPr lang="en-US" sz="1500" dirty="0">
                <a:latin typeface="Arial"/>
                <a:hlinkClick r:id="" action="ppaction://noaction"/>
              </a:rPr>
              <a:t>External validity </a:t>
            </a:r>
            <a:r>
              <a:rPr lang="en-US" sz="1500" dirty="0" err="1">
                <a:latin typeface="Arial"/>
                <a:hlinkClick r:id="" action="ppaction://noaction"/>
              </a:rPr>
              <a:t>exampleOpen</a:t>
            </a:r>
            <a:r>
              <a:rPr lang="en-US" sz="1500" dirty="0">
                <a:latin typeface="Arial"/>
                <a:hlinkClick r:id="" action="ppaction://noaction"/>
              </a:rPr>
              <a:t> Court curriculum</a:t>
            </a:r>
            <a:endParaRPr lang="en-US" sz="1500" dirty="0">
              <a:latin typeface="Arial"/>
            </a:endParaRPr>
          </a:p>
          <a:p>
            <a:pPr marL="400008" lvl="1"/>
            <a:r>
              <a:rPr lang="en-US" sz="1500" dirty="0">
                <a:latin typeface="Arial"/>
                <a:hlinkClick r:id="" action="ppaction://noaction"/>
              </a:rPr>
              <a:t>Extensions of the framework</a:t>
            </a:r>
            <a:endParaRPr lang="en-US" sz="1500" dirty="0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5099989"/>
            <a:ext cx="4191000" cy="1753627"/>
          </a:xfrm>
          <a:prstGeom prst="rect">
            <a:avLst/>
          </a:prstGeom>
          <a:solidFill>
            <a:srgbClr val="000099"/>
          </a:solidFill>
        </p:spPr>
        <p:txBody>
          <a:bodyPr wrap="square" lIns="91430" tIns="45715" rIns="91430" bIns="45715">
            <a:spAutoFit/>
          </a:bodyPr>
          <a:lstStyle/>
          <a:p>
            <a:pPr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Correlational Framework</a:t>
            </a:r>
            <a:r>
              <a:rPr lang="en-US" sz="1500" kern="0" dirty="0">
                <a:latin typeface="Arial"/>
              </a:rPr>
              <a:t> </a:t>
            </a:r>
          </a:p>
          <a:p>
            <a:pPr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      Impact of a Confounding variable</a:t>
            </a:r>
            <a:endParaRPr lang="en-US" sz="1500" kern="0" dirty="0">
              <a:latin typeface="Arial"/>
            </a:endParaRPr>
          </a:p>
          <a:p>
            <a:pPr marL="400008" lvl="1"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Internal validity</a:t>
            </a:r>
            <a:endParaRPr lang="en-US" sz="1500" kern="0" dirty="0">
              <a:latin typeface="Arial"/>
            </a:endParaRPr>
          </a:p>
          <a:p>
            <a:pPr marL="400008" lvl="1"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Example: Effect of kindergarten retention </a:t>
            </a:r>
            <a:endParaRPr lang="en-US" sz="1500" kern="0" dirty="0">
              <a:latin typeface="Arial"/>
            </a:endParaRPr>
          </a:p>
          <a:p>
            <a:pPr marL="400008" lvl="1"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External validity </a:t>
            </a:r>
            <a:endParaRPr lang="en-US" sz="1500" kern="0" dirty="0">
              <a:latin typeface="Arial"/>
            </a:endParaRPr>
          </a:p>
          <a:p>
            <a:pPr marL="400008" lvl="1" defTabSz="914305" eaLnBrk="0" hangingPunct="0">
              <a:spcBef>
                <a:spcPct val="20000"/>
              </a:spcBef>
              <a:defRPr/>
            </a:pPr>
            <a:r>
              <a:rPr lang="en-US" sz="1500" kern="0" dirty="0">
                <a:latin typeface="Arial"/>
                <a:hlinkClick r:id="" action="ppaction://noaction"/>
              </a:rPr>
              <a:t>example: effect of Open Court curriculum </a:t>
            </a:r>
            <a:endParaRPr lang="en-US" sz="1500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9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  <p:bldP spid="3" grpId="1" animBg="1"/>
      <p:bldP spid="4" grpId="0" animBg="1"/>
      <p:bldP spid="4" grpId="1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15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0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5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1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65" indent="-34286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873" indent="-28572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</a:defRPr>
      </a:lvl2pPr>
      <a:lvl3pPr marL="1142882" indent="-22857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034" indent="-22857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187" indent="-228577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340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92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45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97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E064AF-92A4-9504-AF2A-F3FFC73BB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3E36A0-05CA-19B4-1973-E4D14EB95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642DCA-462E-8D0D-DF6B-AB4FB49D12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3EAB83-CF39-6E08-22B8-FA19834A1F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411764D-346F-6721-5CFC-6AC9322B1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FCB6A4-51B7-4216-B777-0C37FBB3F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7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box.com/s/s3tkyckuhug3nuc/What%20Would%20It%20Take%20to%20Change%20an%20Inference_%20Using%20Rubin%E2%80%99s%20Causal%20Model%20to%20Interpret%20the%20Robustness%20of%20Causal%20Inferences%20published.pdf?dl=0" TargetMode="External"/><Relationship Id="rId3" Type="http://schemas.openxmlformats.org/officeDocument/2006/relationships/hyperlink" Target="https://www.dropbox.com/s/pfy65r8cs8cy66j/impact%20of%20a%20confounding%20variable%20on%20a%20regression%20coefficient%20smr.pdf?dl=0" TargetMode="External"/><Relationship Id="rId7" Type="http://schemas.openxmlformats.org/officeDocument/2006/relationships/hyperlink" Target="https://www.dropbox.com/s/uv1o4pl9ddd75df/Indices%20of%20Robustness%20for%20Sample%20Representation.pdf?dl=0" TargetMode="External"/><Relationship Id="rId2" Type="http://schemas.openxmlformats.org/officeDocument/2006/relationships/hyperlink" Target="https://www.dropbox.com/s/33zkk861g04hocf/Overview%20of%20Konfound%20commands%20with%20inputs%20and%20outputs.docx?dl=0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ropbox.com/s/accoz5xu82vy27v/KonFound-it%21%20enhanced.xlsx?dl=0" TargetMode="External"/><Relationship Id="rId5" Type="http://schemas.openxmlformats.org/officeDocument/2006/relationships/hyperlink" Target="https://jmichaelrosenberg.shinyapps.io/shinykonfound/" TargetMode="External"/><Relationship Id="rId10" Type="http://schemas.openxmlformats.org/officeDocument/2006/relationships/hyperlink" Target="https://drive.google.com/file/d/19eJ0C6P0XwaG6FDsO6FVAxP-evg-HUPz/view?usp=sharing" TargetMode="External"/><Relationship Id="rId4" Type="http://schemas.openxmlformats.org/officeDocument/2006/relationships/hyperlink" Target="https://www.dropbox.com/s/j38pf8ccw4em8au/konfound%20Stata%20module%20to%20quantify%20robustness%20of%20causal%20inferences%20Xu.pdf?dl=0" TargetMode="External"/><Relationship Id="rId9" Type="http://schemas.openxmlformats.org/officeDocument/2006/relationships/hyperlink" Target="https://www.dropbox.com/s/a0xjtykcec6yn1l/Hypothetical%20case%20replacement%20can%20be%20used%20to%20quantify%20the%20robustness%20of%20trial%20results%20as%20published.pdf?dl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accoz5xu82vy27v/KonFound-it%21%20enhanced.xlsx?dl=0" TargetMode="External"/><Relationship Id="rId2" Type="http://schemas.openxmlformats.org/officeDocument/2006/relationships/hyperlink" Target="https://www.dropbox.com/s/oyf2lud24k6bwnc/Quantifying%20Sensitivity%20to%20Selection%20on%20Unobservables%20distribute.pdf?dl=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dropbox.com/s/33zkk861g04hocf/Overview%20of%20Konfound%20commands%20with%20inputs%20and%20outputs.docx?dl=0" TargetMode="External"/><Relationship Id="rId4" Type="http://schemas.openxmlformats.org/officeDocument/2006/relationships/hyperlink" Target="https://www.dropbox.com/s/4vvpvgqhpe2h1rv/Quantifying%20the%20robustness%20of%20causal%20inferences%20as%20published%20sensitivity%20analysis%20for%20pragmatic%20social%20science.pdf?dl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jrlfomqh8ii769a/demo%20version%20of%20konfound.R?dl=0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F5D7-4FBE-A5CB-AAC1-D28A30C6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1" y="-228600"/>
            <a:ext cx="8229600" cy="1143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hlinkClick r:id="rId2"/>
              </a:rPr>
              <a:t>Overview of Techniques: Part 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73A4F-272F-31F7-B90C-92DEC47AA0F0}"/>
              </a:ext>
            </a:extLst>
          </p:cNvPr>
          <p:cNvSpPr txBox="1"/>
          <p:nvPr/>
        </p:nvSpPr>
        <p:spPr>
          <a:xfrm>
            <a:off x="235143" y="230783"/>
            <a:ext cx="8104462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 and Stata: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pkonfound: for published results, only enter a few key quantities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konfound: applies to the immediately preceding estimated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mkonfound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meta-analysis, converts estimated effects to correlations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F5D0A8-FC2F-C7D0-CB51-35418DE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46164"/>
              </p:ext>
            </p:extLst>
          </p:nvPr>
        </p:nvGraphicFramePr>
        <p:xfrm>
          <a:off x="235143" y="1537149"/>
          <a:ext cx="8610599" cy="4350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196">
                  <a:extLst>
                    <a:ext uri="{9D8B030D-6E8A-4147-A177-3AD203B41FA5}">
                      <a16:colId xmlns:a16="http://schemas.microsoft.com/office/drawing/2014/main" val="2185986621"/>
                    </a:ext>
                  </a:extLst>
                </a:gridCol>
                <a:gridCol w="1121819">
                  <a:extLst>
                    <a:ext uri="{9D8B030D-6E8A-4147-A177-3AD203B41FA5}">
                      <a16:colId xmlns:a16="http://schemas.microsoft.com/office/drawing/2014/main" val="3160496700"/>
                    </a:ext>
                  </a:extLst>
                </a:gridCol>
                <a:gridCol w="898497">
                  <a:extLst>
                    <a:ext uri="{9D8B030D-6E8A-4147-A177-3AD203B41FA5}">
                      <a16:colId xmlns:a16="http://schemas.microsoft.com/office/drawing/2014/main" val="2645839091"/>
                    </a:ext>
                  </a:extLst>
                </a:gridCol>
                <a:gridCol w="1787229">
                  <a:extLst>
                    <a:ext uri="{9D8B030D-6E8A-4147-A177-3AD203B41FA5}">
                      <a16:colId xmlns:a16="http://schemas.microsoft.com/office/drawing/2014/main" val="3973202713"/>
                    </a:ext>
                  </a:extLst>
                </a:gridCol>
                <a:gridCol w="878964">
                  <a:extLst>
                    <a:ext uri="{9D8B030D-6E8A-4147-A177-3AD203B41FA5}">
                      <a16:colId xmlns:a16="http://schemas.microsoft.com/office/drawing/2014/main" val="2245848663"/>
                    </a:ext>
                  </a:extLst>
                </a:gridCol>
                <a:gridCol w="2636894">
                  <a:extLst>
                    <a:ext uri="{9D8B030D-6E8A-4147-A177-3AD203B41FA5}">
                      <a16:colId xmlns:a16="http://schemas.microsoft.com/office/drawing/2014/main" val="1883207045"/>
                    </a:ext>
                  </a:extLst>
                </a:gridCol>
              </a:tblGrid>
              <a:tr h="149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Assumptions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Threshold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Output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 command Input for pkonfound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extLst>
                  <a:ext uri="{0D108BD9-81ED-4DB2-BD59-A6C34878D82A}">
                    <a16:rowId xmlns:a16="http://schemas.microsoft.com/office/drawing/2014/main" val="2457211519"/>
                  </a:ext>
                </a:extLst>
              </a:tr>
              <a:tr h="10853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Impact Threshold of a Confounding Variable (ITCV)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Frank</a:t>
                      </a:r>
                      <a:r>
                        <a:rPr lang="en-US" sz="1000" dirty="0">
                          <a:effectLst/>
                        </a:rPr>
                        <a:t> (2000), </a:t>
                      </a:r>
                      <a:r>
                        <a:rPr lang="en-US" sz="1000" u="sng" dirty="0">
                          <a:effectLst/>
                          <a:hlinkClick r:id="rId4"/>
                        </a:rPr>
                        <a:t>Xu et al</a:t>
                      </a:r>
                      <a:r>
                        <a:rPr lang="en-US" sz="1000" dirty="0">
                          <a:effectLst/>
                        </a:rPr>
                        <a:t> (2018)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Estimate and standard error change when confounding variable is added;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Linear 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Statistical significance or any partial correlation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ITCV; component correlations;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Unconditional correlations (forthcoming)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R, Stata, </a:t>
                      </a:r>
                      <a:r>
                        <a:rPr lang="en-US" sz="1000" u="sng">
                          <a:effectLst/>
                          <a:hlinkClick r:id="rId5"/>
                        </a:rPr>
                        <a:t>app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en-US" sz="1000" u="sng">
                          <a:effectLst/>
                          <a:hlinkClick r:id="rId6"/>
                        </a:rPr>
                        <a:t>spreadsheet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pkonfound(est_eff = -9.01, std_err = .68, n_obs = 7639, n_covariates = 221, index="IT")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extLst>
                  <a:ext uri="{0D108BD9-81ED-4DB2-BD59-A6C34878D82A}">
                    <a16:rowId xmlns:a16="http://schemas.microsoft.com/office/drawing/2014/main" val="3313748007"/>
                  </a:ext>
                </a:extLst>
              </a:tr>
              <a:tr h="929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Robustness of Inference to Replacement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hlinkClick r:id="rId7"/>
                        </a:rPr>
                        <a:t>Frank and Min (2007</a:t>
                      </a:r>
                      <a:r>
                        <a:rPr lang="en-US" sz="100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hlinkClick r:id="rId8"/>
                        </a:rPr>
                        <a:t>Frank et al</a:t>
                      </a:r>
                      <a:r>
                        <a:rPr lang="en-US" sz="1000">
                          <a:effectLst/>
                        </a:rPr>
                        <a:t> (2013)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Standard error does not change when cases are replaced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Statistical significance or effect size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% bias to nullify and inference;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% of cases to replace with cases with 0 effect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R, Stata, </a:t>
                      </a:r>
                      <a:r>
                        <a:rPr lang="en-US" sz="1000" u="sng">
                          <a:effectLst/>
                          <a:hlinkClick r:id="rId5"/>
                        </a:rPr>
                        <a:t>app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en-US" sz="1000" u="sng">
                          <a:effectLst/>
                          <a:hlinkClick r:id="rId6"/>
                        </a:rPr>
                        <a:t>spreadsheet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pkonfound(est_eff = -9.01, std_err = .68, n_obs = 7639, </a:t>
                      </a:r>
                      <a:r>
                        <a:rPr lang="en-US" sz="1000" dirty="0" err="1">
                          <a:effectLst/>
                        </a:rPr>
                        <a:t>n_covariates</a:t>
                      </a:r>
                      <a:r>
                        <a:rPr lang="en-US" sz="1000" dirty="0">
                          <a:effectLst/>
                        </a:rPr>
                        <a:t> = 221)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extLst>
                  <a:ext uri="{0D108BD9-81ED-4DB2-BD59-A6C34878D82A}">
                    <a16:rowId xmlns:a16="http://schemas.microsoft.com/office/drawing/2014/main" val="3006284260"/>
                  </a:ext>
                </a:extLst>
              </a:tr>
              <a:tr h="1170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Robustness of Inference for replacement for logistic regression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Based on </a:t>
                      </a:r>
                      <a:r>
                        <a:rPr lang="en-US" sz="1000" u="sng">
                          <a:effectLst/>
                          <a:hlinkClick r:id="rId9"/>
                        </a:rPr>
                        <a:t>Frank et al</a:t>
                      </a:r>
                      <a:r>
                        <a:rPr lang="en-US" sz="1000">
                          <a:effectLst/>
                        </a:rPr>
                        <a:t> 2021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Initial inputs can be converted to 2x2 table (adjustment to standard error may be required)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Statistical significance or effect size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of cases to replace with cases with 0 effect (RIR); Number of cases to switch from treatment success to treatment failure (Fragility).  Other switches possible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R, </a:t>
                      </a:r>
                      <a:r>
                        <a:rPr lang="en-US" sz="1000" u="sng">
                          <a:effectLst/>
                          <a:hlinkClick r:id="rId5"/>
                        </a:rPr>
                        <a:t>app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pkonfound(.273, .024, 16999, 3, </a:t>
                      </a:r>
                      <a:r>
                        <a:rPr lang="en-US" sz="1000" dirty="0" err="1">
                          <a:effectLst/>
                        </a:rPr>
                        <a:t>n_treat</a:t>
                      </a:r>
                      <a:r>
                        <a:rPr lang="en-US" sz="1000" dirty="0">
                          <a:effectLst/>
                        </a:rPr>
                        <a:t> = 16000, </a:t>
                      </a:r>
                      <a:r>
                        <a:rPr lang="en-US" sz="1000" dirty="0" err="1">
                          <a:effectLst/>
                        </a:rPr>
                        <a:t>model_type</a:t>
                      </a:r>
                      <a:r>
                        <a:rPr lang="en-US" sz="1000" dirty="0">
                          <a:effectLst/>
                        </a:rPr>
                        <a:t> = "logistic")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extLst>
                  <a:ext uri="{0D108BD9-81ED-4DB2-BD59-A6C34878D82A}">
                    <a16:rowId xmlns:a16="http://schemas.microsoft.com/office/drawing/2014/main" val="2639341423"/>
                  </a:ext>
                </a:extLst>
              </a:tr>
              <a:tr h="929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RIR for 2x2 table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hlinkClick r:id="rId9"/>
                        </a:rPr>
                        <a:t>Frank et al (2021)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Statistical significance or effect size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of cases to replace with cases with 0 effect (RIR); Number of cases to switch from treatment success to treatment failure (Fragility).  Other switches possible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R, </a:t>
                      </a:r>
                      <a:r>
                        <a:rPr lang="en-US" sz="1000" u="sng">
                          <a:effectLst/>
                          <a:hlinkClick r:id="rId5"/>
                        </a:rPr>
                        <a:t>app</a:t>
                      </a:r>
                      <a:r>
                        <a:rPr lang="en-US" sz="1000">
                          <a:effectLst/>
                        </a:rPr>
                        <a:t> , </a:t>
                      </a:r>
                      <a:r>
                        <a:rPr lang="en-US" sz="1000" u="sng">
                          <a:effectLst/>
                          <a:hlinkClick r:id="rId10"/>
                        </a:rPr>
                        <a:t>special spreadsheet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pkonfound(a = 14, b = 17, c = 6, d = 25, test = "</a:t>
                      </a:r>
                      <a:r>
                        <a:rPr lang="en-US" sz="1000" dirty="0" err="1">
                          <a:effectLst/>
                        </a:rPr>
                        <a:t>chisq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with figure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tkonfound_fig</a:t>
                      </a:r>
                      <a:r>
                        <a:rPr lang="en-US" sz="1000" dirty="0">
                          <a:effectLst/>
                        </a:rPr>
                        <a:t>(14, 17, 6, 25, test = "</a:t>
                      </a:r>
                      <a:r>
                        <a:rPr lang="en-US" sz="1000" dirty="0" err="1">
                          <a:effectLst/>
                        </a:rPr>
                        <a:t>chisq</a:t>
                      </a:r>
                      <a:r>
                        <a:rPr lang="en-US" sz="1000" dirty="0">
                          <a:effectLst/>
                        </a:rPr>
                        <a:t>")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58" marR="52858" marT="0" marB="0"/>
                </a:tc>
                <a:extLst>
                  <a:ext uri="{0D108BD9-81ED-4DB2-BD59-A6C34878D82A}">
                    <a16:rowId xmlns:a16="http://schemas.microsoft.com/office/drawing/2014/main" val="14246226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98C9C8-B882-6202-A2B5-17352C2286FC}"/>
              </a:ext>
            </a:extLst>
          </p:cNvPr>
          <p:cNvSpPr txBox="1"/>
          <p:nvPr/>
        </p:nvSpPr>
        <p:spPr>
          <a:xfrm>
            <a:off x="152400" y="6123342"/>
            <a:ext cx="92964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statistical inferences make conventional assumptions (e.g., independence of observations, normality) unless otherwise specified (e.g., logistic regression)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83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73A4F-272F-31F7-B90C-92DEC47AA0F0}"/>
              </a:ext>
            </a:extLst>
          </p:cNvPr>
          <p:cNvSpPr txBox="1"/>
          <p:nvPr/>
        </p:nvSpPr>
        <p:spPr>
          <a:xfrm>
            <a:off x="235143" y="230783"/>
            <a:ext cx="8104462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 and Stata: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pkonfound: for published results, only enter a few key quantities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konfound: applies to the immediately preceding estimated model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mkonfound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meta-analysis, converts estimated effects to correlations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81AA-B1F9-85A5-B246-26C29796AA18}"/>
              </a:ext>
            </a:extLst>
          </p:cNvPr>
          <p:cNvSpPr txBox="1"/>
          <p:nvPr/>
        </p:nvSpPr>
        <p:spPr>
          <a:xfrm>
            <a:off x="196292" y="6248400"/>
            <a:ext cx="92964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statistical inferences make conventional assumptions (e.g., independence of observations, normality) unless otherwise specified (e.g., logistic regression)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AEA3CC-8801-1F34-9F0F-BC196D08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92308"/>
              </p:ext>
            </p:extLst>
          </p:nvPr>
        </p:nvGraphicFramePr>
        <p:xfrm>
          <a:off x="0" y="1679574"/>
          <a:ext cx="9067800" cy="4672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42">
                  <a:extLst>
                    <a:ext uri="{9D8B030D-6E8A-4147-A177-3AD203B41FA5}">
                      <a16:colId xmlns:a16="http://schemas.microsoft.com/office/drawing/2014/main" val="2225265801"/>
                    </a:ext>
                  </a:extLst>
                </a:gridCol>
                <a:gridCol w="1181385">
                  <a:extLst>
                    <a:ext uri="{9D8B030D-6E8A-4147-A177-3AD203B41FA5}">
                      <a16:colId xmlns:a16="http://schemas.microsoft.com/office/drawing/2014/main" val="1903234606"/>
                    </a:ext>
                  </a:extLst>
                </a:gridCol>
                <a:gridCol w="946206">
                  <a:extLst>
                    <a:ext uri="{9D8B030D-6E8A-4147-A177-3AD203B41FA5}">
                      <a16:colId xmlns:a16="http://schemas.microsoft.com/office/drawing/2014/main" val="1566356930"/>
                    </a:ext>
                  </a:extLst>
                </a:gridCol>
                <a:gridCol w="1882126">
                  <a:extLst>
                    <a:ext uri="{9D8B030D-6E8A-4147-A177-3AD203B41FA5}">
                      <a16:colId xmlns:a16="http://schemas.microsoft.com/office/drawing/2014/main" val="507791591"/>
                    </a:ext>
                  </a:extLst>
                </a:gridCol>
                <a:gridCol w="925635">
                  <a:extLst>
                    <a:ext uri="{9D8B030D-6E8A-4147-A177-3AD203B41FA5}">
                      <a16:colId xmlns:a16="http://schemas.microsoft.com/office/drawing/2014/main" val="1500344178"/>
                    </a:ext>
                  </a:extLst>
                </a:gridCol>
                <a:gridCol w="2776906">
                  <a:extLst>
                    <a:ext uri="{9D8B030D-6E8A-4147-A177-3AD203B41FA5}">
                      <a16:colId xmlns:a16="http://schemas.microsoft.com/office/drawing/2014/main" val="1912417862"/>
                    </a:ext>
                  </a:extLst>
                </a:gridCol>
              </a:tblGrid>
              <a:tr h="1046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Coefficient of Proportionality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en-US" sz="1100" u="sng">
                          <a:effectLst/>
                          <a:hlinkClick r:id="rId2"/>
                        </a:rPr>
                        <a:t>Frank et al</a:t>
                      </a:r>
                      <a:r>
                        <a:rPr lang="en-US" sz="1100">
                          <a:effectLst/>
                        </a:rPr>
                        <a:t>, working paper)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model.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 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 with confound is known and specified by the 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specified threshold.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How strong selection on unobservables must be compare to observables to reduce estimate below a threshold for a given R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R, </a:t>
                      </a:r>
                      <a:r>
                        <a:rPr lang="en-US" sz="1100" u="sng">
                          <a:effectLst/>
                          <a:hlinkClick r:id="rId3"/>
                        </a:rPr>
                        <a:t>spreadsheet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pkonfound(est_eff = -.125,  std_err = .050, n_obs = 6265,  </a:t>
                      </a:r>
                      <a:r>
                        <a:rPr lang="en-US" sz="1000" dirty="0" err="1">
                          <a:effectLst/>
                        </a:rPr>
                        <a:t>n_covariates</a:t>
                      </a:r>
                      <a:r>
                        <a:rPr lang="en-US" sz="1000" dirty="0">
                          <a:effectLst/>
                        </a:rPr>
                        <a:t> = 7, sdx = .217,  sdy = .991, R2 = .251,           eff_thr = 0, FR2max = .61, index = "COP", to_return = "raw_output")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3856965635"/>
                  </a:ext>
                </a:extLst>
              </a:tr>
              <a:tr h="914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Conditional RIR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(unpublished memo)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 error changes when data are replaced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Statistical significance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 and # of cases to replace with cases with 0 effect (RIR) under 3 scenarios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R, </a:t>
                      </a:r>
                      <a:r>
                        <a:rPr lang="en-US" sz="1100" u="sng">
                          <a:effectLst/>
                          <a:hlinkClick r:id="rId3"/>
                        </a:rPr>
                        <a:t>spreadsheet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pkonfound(est_eff = -.125,  std_err = .050, n_obs = 6265,  </a:t>
                      </a:r>
                      <a:r>
                        <a:rPr lang="en-US" sz="1000" dirty="0" err="1">
                          <a:effectLst/>
                        </a:rPr>
                        <a:t>n_covariates</a:t>
                      </a:r>
                      <a:r>
                        <a:rPr lang="en-US" sz="1000" dirty="0">
                          <a:effectLst/>
                        </a:rPr>
                        <a:t> = 7, sdx = .217,  sdy = .991, R2 = .251,           eff_thr = 0, FR2max = .61, index = "COP", to_return = "raw_output")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1429646581"/>
                  </a:ext>
                </a:extLst>
              </a:tr>
              <a:tr h="1046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Correlational preserve the standard error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Frank et al</a:t>
                      </a:r>
                      <a:r>
                        <a:rPr lang="en-US" sz="1100">
                          <a:effectLst/>
                        </a:rPr>
                        <a:t> (2022)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models; standard error does not change when confounder is added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Statistical significance or specified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Correlations of the omitted variable with X and Y to change the inference.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pkonfound(est_eff = .5, std_err = .056, n_obs = 6174, eff_thr = .1, sdx = 0.22, sdy = 1, R2 = .3, index = "PSE", to_return = "raw_output")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2113901518"/>
                  </a:ext>
                </a:extLst>
              </a:tr>
              <a:tr h="1398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Replacement preserve the standard error.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Ensures standard error does not change when cases are replaced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4"/>
                        </a:rPr>
                        <a:t>Frank et al</a:t>
                      </a:r>
                      <a:r>
                        <a:rPr lang="en-US" sz="1100">
                          <a:effectLst/>
                        </a:rPr>
                        <a:t> (2022)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Statistical significance or specified threshold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% cases to replace to change inference while preserving standard error;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Sd(y) in replacement data.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spreadsheet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213517775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DCC63CD-11D2-C717-508F-F23A857EB1A6}"/>
              </a:ext>
            </a:extLst>
          </p:cNvPr>
          <p:cNvSpPr txBox="1">
            <a:spLocks/>
          </p:cNvSpPr>
          <p:nvPr/>
        </p:nvSpPr>
        <p:spPr bwMode="auto">
          <a:xfrm>
            <a:off x="242231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15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05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5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61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>
                <a:solidFill>
                  <a:schemeClr val="tx1"/>
                </a:solidFill>
                <a:hlinkClick r:id="rId5"/>
              </a:rPr>
              <a:t>Overview of Techniques: Part I</a:t>
            </a:r>
            <a:endParaRPr lang="en-US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2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28BD-598E-92AF-EA47-7E94B200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0" y="-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Full Set of R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539C-5A04-382A-0A12-1F6B8BFA7765}"/>
              </a:ext>
            </a:extLst>
          </p:cNvPr>
          <p:cNvSpPr txBox="1"/>
          <p:nvPr/>
        </p:nvSpPr>
        <p:spPr>
          <a:xfrm>
            <a:off x="304800" y="609600"/>
            <a:ext cx="89916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#using the public version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#install.packages("konfound")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#using the demo version: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library(githubinstall)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gh_install_packages("konfound", ref = "</a:t>
            </a:r>
            <a:r>
              <a:rPr lang="en-US" sz="10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newitcv</a:t>
            </a:r>
            <a:r>
              <a:rPr lang="en-US" sz="1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library(konfound)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#Hong and Raudenbush (Kindergarten retention) Robustness of Inference to Replacement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pkonfound(est_eff = -9.01, std_err = .68, n_obs = 7639, </a:t>
            </a:r>
            <a:r>
              <a:rPr lang="en-US" sz="1000" dirty="0" err="1">
                <a:solidFill>
                  <a:schemeClr val="tx1"/>
                </a:solidFill>
              </a:rPr>
              <a:t>n_covariates</a:t>
            </a:r>
            <a:r>
              <a:rPr lang="en-US" sz="1000" dirty="0">
                <a:solidFill>
                  <a:schemeClr val="tx1"/>
                </a:solidFill>
              </a:rPr>
              <a:t> = 221)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#Hong and Raudenbush (Kindergarten retention) Impact Threshold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pkonfound(est_eff = -9.01, std_err = .68, n_obs = 7639, </a:t>
            </a:r>
            <a:r>
              <a:rPr lang="en-US" sz="1000" dirty="0" err="1">
                <a:solidFill>
                  <a:schemeClr val="tx1"/>
                </a:solidFill>
              </a:rPr>
              <a:t>n_covariates</a:t>
            </a:r>
            <a:r>
              <a:rPr lang="en-US" sz="1000" dirty="0">
                <a:solidFill>
                  <a:schemeClr val="tx1"/>
                </a:solidFill>
              </a:rPr>
              <a:t> = 221, index="IT")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#coefficient of proportionality, also gives conditional RIR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pkonfound(est_eff = -.125, std_err = .050, n_obs = 6265, </a:t>
            </a:r>
            <a:r>
              <a:rPr lang="en-US" sz="1000" dirty="0" err="1">
                <a:solidFill>
                  <a:schemeClr val="tx1"/>
                </a:solidFill>
              </a:rPr>
              <a:t>n_covariates</a:t>
            </a:r>
            <a:r>
              <a:rPr lang="en-US" sz="1000" dirty="0">
                <a:solidFill>
                  <a:schemeClr val="tx1"/>
                </a:solidFill>
              </a:rPr>
              <a:t> = 7, sdx = .217,  sdy = .991, R2 = .251, eff_thr = 0, FR2max = .61, index = "COP", to_return = "raw_output")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#preserve the standard error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pkonfound(est_eff = .5, std_err = .056, n_obs = 6174, eff_thr = .1, sdx = 0.22, sdy = 1, R2 = .3, index = "PSE", to_return = "raw_output")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#coefficient of proportionality, also gives conditional RIR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pkonfound(est_eff = -.125, std_err = .050, n_obs = 6265, </a:t>
            </a:r>
            <a:r>
              <a:rPr lang="en-US" sz="1000" dirty="0" err="1">
                <a:solidFill>
                  <a:schemeClr val="tx1"/>
                </a:solidFill>
              </a:rPr>
              <a:t>n_covariates</a:t>
            </a:r>
            <a:r>
              <a:rPr lang="en-US" sz="1000" dirty="0">
                <a:solidFill>
                  <a:schemeClr val="tx1"/>
                </a:solidFill>
              </a:rPr>
              <a:t> = 7, sdx = .217,  sdy = .991, R2 = .251, eff_thr = 0, index = "PSE", to_return = "raw_output")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#logistic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pkonfound(.273, .024, 16999, 3, </a:t>
            </a:r>
            <a:r>
              <a:rPr lang="en-US" sz="1000" dirty="0" err="1">
                <a:solidFill>
                  <a:schemeClr val="tx1"/>
                </a:solidFill>
              </a:rPr>
              <a:t>n_treat</a:t>
            </a:r>
            <a:r>
              <a:rPr lang="en-US" sz="1000" dirty="0">
                <a:solidFill>
                  <a:schemeClr val="tx1"/>
                </a:solidFill>
              </a:rPr>
              <a:t> = 16000, </a:t>
            </a:r>
            <a:r>
              <a:rPr lang="en-US" sz="1000" dirty="0" err="1">
                <a:solidFill>
                  <a:schemeClr val="tx1"/>
                </a:solidFill>
              </a:rPr>
              <a:t>model_type</a:t>
            </a:r>
            <a:r>
              <a:rPr lang="en-US" sz="1000" dirty="0">
                <a:solidFill>
                  <a:schemeClr val="tx1"/>
                </a:solidFill>
              </a:rPr>
              <a:t> = "logistic")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#2x2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pkonfound(a = 14, b = 17, c = 6, d = 25, test = "</a:t>
            </a:r>
            <a:r>
              <a:rPr lang="en-US" sz="1000" dirty="0" err="1">
                <a:solidFill>
                  <a:schemeClr val="tx1"/>
                </a:solidFill>
              </a:rPr>
              <a:t>chisq</a:t>
            </a:r>
            <a:r>
              <a:rPr lang="en-US" sz="1000" dirty="0">
                <a:solidFill>
                  <a:schemeClr val="tx1"/>
                </a:solidFill>
              </a:rPr>
              <a:t>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#with figure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tkonfound_fig</a:t>
            </a:r>
            <a:r>
              <a:rPr lang="en-US" sz="1000" dirty="0">
                <a:solidFill>
                  <a:schemeClr val="tx1"/>
                </a:solidFill>
              </a:rPr>
              <a:t>(14, 17, 6, 25, test = "</a:t>
            </a:r>
            <a:r>
              <a:rPr lang="en-US" sz="1000" dirty="0" err="1">
                <a:solidFill>
                  <a:schemeClr val="tx1"/>
                </a:solidFill>
              </a:rPr>
              <a:t>chisq</a:t>
            </a:r>
            <a:r>
              <a:rPr lang="en-US" sz="1000" dirty="0">
                <a:solidFill>
                  <a:schemeClr val="tx1"/>
                </a:solidFill>
              </a:rPr>
              <a:t>")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#from a model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data1 &lt;- read.csv("C:/Users/kenfrank/Dropbox/IES sensitivity 2019/2021/workshop proposals/statistical horizons/distribution materials/p025b.csv")</a:t>
            </a:r>
          </a:p>
          <a:p>
            <a:r>
              <a:rPr lang="en-US" sz="1000" dirty="0">
                <a:solidFill>
                  <a:schemeClr val="tx1"/>
                </a:solidFill>
              </a:rPr>
              <a:t>model &lt;- </a:t>
            </a:r>
            <a:r>
              <a:rPr lang="en-US" sz="1000" dirty="0" err="1">
                <a:solidFill>
                  <a:schemeClr val="tx1"/>
                </a:solidFill>
              </a:rPr>
              <a:t>lm</a:t>
            </a:r>
            <a:r>
              <a:rPr lang="en-US" sz="1000" dirty="0">
                <a:solidFill>
                  <a:schemeClr val="tx1"/>
                </a:solidFill>
              </a:rPr>
              <a:t>(data1$Y1 ~ data1$X1 + data1$X4)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summary(model)</a:t>
            </a:r>
          </a:p>
          <a:p>
            <a:r>
              <a:rPr lang="en-US" sz="1000" dirty="0">
                <a:solidFill>
                  <a:schemeClr val="tx1"/>
                </a:solidFill>
              </a:rPr>
              <a:t>konfound(model, data1$X1)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76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2&quot; unique_id=&quot;11321&quot;&gt;&lt;object type=&quot;3&quot; unique_id=&quot;11322&quot;&gt;&lt;property id=&quot;20148&quot; value=&quot;5&quot;/&gt;&lt;property id=&quot;20300&quot; value=&quot;Slide 1&quot;/&gt;&lt;property id=&quot;20307&quot; value=&quot;256&quot;/&gt;&lt;/object&gt;&lt;object type=&quot;3&quot; unique_id=&quot;48947&quot;&gt;&lt;property id=&quot;20148&quot; value=&quot;5&quot;/&gt;&lt;property id=&quot;20300&quot; value=&quot;Slide 3 - &amp;quot;Materials for course&amp;quot;&quot;/&gt;&lt;property id=&quot;20307&quot; value=&quot;1025&quot;/&gt;&lt;/object&gt;&lt;object type=&quot;3&quot; unique_id=&quot;48949&quot;&gt;&lt;property id=&quot;20148&quot; value=&quot;5&quot;/&gt;&lt;property id=&quot;20300&quot; value=&quot;Slide 4 - &amp;quot;Quick Survey&amp;quot;&quot;/&gt;&lt;property id=&quot;20307&quot; value=&quot;841&quot;/&gt;&lt;/object&gt;&lt;object type=&quot;3&quot; unique_id=&quot;48950&quot;&gt;&lt;property id=&quot;20148&quot; value=&quot;5&quot;/&gt;&lt;property id=&quot;20300&quot; value=&quot;Slide 5 - &amp;quot;Answer: Quantifying the Discourse&amp;quot;&quot;/&gt;&lt;property id=&quot;20307&quot; value=&quot;843&quot;/&gt;&lt;/object&gt;&lt;object type=&quot;3&quot; unique_id=&quot;48951&quot;&gt;&lt;property id=&quot;20148&quot; value=&quot;5&quot;/&gt;&lt;property id=&quot;20300&quot; value=&quot;Slide 74 - &amp;quot;Example: The effect of National Board Certification on the help a teacher provides others (Frank et al)&amp;quot;&quot;/&gt;&lt;property id=&quot;20307&quot; value=&quot;909&quot;/&gt;&lt;/object&gt;&lt;object type=&quot;3&quot; unique_id=&quot;48952&quot;&gt;&lt;property id=&quot;20148&quot; value=&quot;5&quot;/&gt;&lt;property id=&quot;20300&quot; value=&quot;Slide 75 - &amp;quot;Data&amp;#x0D;&amp;#x0A;&amp;quot;&quot;/&gt;&lt;property id=&quot;20307&quot; value=&quot;910&quot;/&gt;&lt;/object&gt;&lt;object type=&quot;3&quot; unique_id=&quot;48953&quot;&gt;&lt;property id=&quot;20148&quot; value=&quot;5&quot;/&gt;&lt;property id=&quot;20300&quot; value=&quot;Slide 76 - &amp;quot;Syntax for Descriptives&amp;quot;&quot;/&gt;&lt;property id=&quot;20307&quot; value=&quot;911&quot;/&gt;&lt;/object&gt;&lt;object type=&quot;3&quot; unique_id=&quot;48954&quot;&gt;&lt;property id=&quot;20148&quot; value=&quot;5&quot;/&gt;&lt;property id=&quot;20300&quot; value=&quot;Slide 77&quot;/&gt;&lt;property id=&quot;20307&quot; value=&quot;912&quot;/&gt;&lt;/object&gt;&lt;object type=&quot;3&quot; unique_id=&quot;48955&quot;&gt;&lt;property id=&quot;20148&quot; value=&quot;5&quot;/&gt;&lt;property id=&quot;20300&quot; value=&quot;Slide 78 - &amp;quot;Descriptives Separately for BCT and non-BCT&amp;quot;&quot;/&gt;&lt;property id=&quot;20307&quot; value=&quot;913&quot;/&gt;&lt;/object&gt;&lt;object type=&quot;3&quot; unique_id=&quot;48956&quot;&gt;&lt;property id=&quot;20148&quot; value=&quot;5&quot;/&gt;&lt;property id=&quot;20300&quot; value=&quot;Slide 79 - &amp;quot;Descriptives by Board Certification&amp;quot;&quot;/&gt;&lt;property id=&quot;20307&quot; value=&quot;914&quot;/&gt;&lt;/object&gt;&lt;object type=&quot;3&quot; unique_id=&quot;48957&quot;&gt;&lt;property id=&quot;20148&quot; value=&quot;5&quot;/&gt;&lt;property id=&quot;20300&quot; value=&quot;Slide 80 - &amp;quot;Concern over Missing Confound&amp;#x0D;&amp;#x0A;(Internal Validity)&amp;quot;&quot;/&gt;&lt;property id=&quot;20307&quot; value=&quot;918&quot;/&gt;&lt;/object&gt;&lt;object type=&quot;3&quot; unique_id=&quot;48958&quot;&gt;&lt;property id=&quot;20148&quot; value=&quot;5&quot;/&gt;&lt;property id=&quot;20300&quot; value=&quot;Slide 81 - &amp;quot;Regression and Correlation Coefficient&amp;quot;&quot;/&gt;&lt;property id=&quot;20307&quot; value=&quot;919&quot;/&gt;&lt;/object&gt;&lt;object type=&quot;3&quot; unique_id=&quot;48959&quot;&gt;&lt;property id=&quot;20148&quot; value=&quot;5&quot;/&gt;&lt;property id=&quot;20300&quot; value=&quot;Slide 82&quot;/&gt;&lt;property id=&quot;20307&quot; value=&quot;920&quot;/&gt;&lt;/object&gt;&lt;object type=&quot;3&quot; unique_id=&quot;48960&quot;&gt;&lt;property id=&quot;20148&quot; value=&quot;5&quot;/&gt;&lt;property id=&quot;20300&quot; value=&quot;Slide 83 - &amp;quot;What Must be the Impact of an Unmeasured Confounding variable invalidate the Inference?&amp;quot;&quot;/&gt;&lt;property id=&quot;20307&quot; value=&quot;921&quot;/&gt;&lt;/object&gt;&lt;object type=&quot;3&quot; unique_id=&quot;48961&quot;&gt;&lt;property id=&quot;20148&quot; value=&quot;5&quot;/&gt;&lt;property id=&quot;20300&quot; value=&quot;Slide 84 - &amp;quot;Step 1: Establish Correlation Between BCT and Help Provided, partialling for all covariates&amp;quot;&quot;/&gt;&lt;property id=&quot;20307&quot; value=&quot;922&quot;/&gt;&lt;/object&gt;&lt;object type=&quot;3&quot; unique_id=&quot;48962&quot;&gt;&lt;property id=&quot;20148&quot; value=&quot;5&quot;/&gt;&lt;property id=&quot;20300&quot; value=&quot;Slide 85 - &amp;quot;Step 2: Define a Threshold for Inference&amp;quot;&quot;/&gt;&lt;property id=&quot;20307&quot; value=&quot;923&quot;/&gt;&lt;/object&gt;&lt;object type=&quot;3&quot; unique_id=&quot;48963&quot;&gt;&lt;property id=&quot;20148&quot; value=&quot;5&quot;/&gt;&lt;property id=&quot;20300&quot; value=&quot;Slide 86 - &amp;quot;Step 3a: Calculate the Threshold for the Impact Necessary to Invalidate the Inference&amp;#x0D;&amp;#x0A;&amp;quot;&quot;/&gt;&lt;property id=&quot;20307&quot; value=&quot;924&quot;/&gt;&lt;/object&gt;&lt;object type=&quot;3&quot; unique_id=&quot;48964&quot;&gt;&lt;property id=&quot;20148&quot; value=&quot;5&quot;/&gt;&lt;property id=&quot;20300&quot; value=&quot;Slide 87 - &amp;quot;Maximizing impact&amp;quot;&quot;/&gt;&lt;property id=&quot;20307&quot; value=&quot;925&quot;/&gt;&lt;/object&gt;&lt;object type=&quot;3&quot; unique_id=&quot;48965&quot;&gt;&lt;property id=&quot;20148&quot; value=&quot;5&quot;/&gt;&lt;property id=&quot;20300&quot; value=&quot;Slide 88 - &amp;quot;Step 3b: Component correlations&amp;#x0D;&amp;#x0A;&amp;quot;&quot;/&gt;&lt;property id=&quot;20307&quot; value=&quot;926&quot;/&gt;&lt;/object&gt;&lt;object type=&quot;3&quot; unique_id=&quot;48966&quot;&gt;&lt;property id=&quot;20148&quot; value=&quot;5&quot;/&gt;&lt;property id=&quot;20300&quot; value=&quot;Slide 89 - &amp;quot;Calculations made easy!&amp;quot;&quot;/&gt;&lt;property id=&quot;20307&quot; value=&quot;927&quot;/&gt;&lt;/object&gt;&lt;object type=&quot;3&quot; unique_id=&quot;48967&quot;&gt;&lt;property id=&quot;20148&quot; value=&quot;5&quot;/&gt;&lt;property id=&quot;20300&quot; value=&quot;Slide 90 - &amp;quot;Exercise 3a: Impact Threshold Exercise&amp;quot;&quot;/&gt;&lt;property id=&quot;20307&quot; value=&quot;928&quot;/&gt;&lt;/object&gt;&lt;object type=&quot;3&quot; unique_id=&quot;48968&quot;&gt;&lt;property id=&quot;20148&quot; value=&quot;5&quot;/&gt;&lt;property id=&quot;20300&quot; value=&quot;Slide 91 - &amp;quot;Multivariate Extension: Start with Full Regression of Help Provided Others on Board Certification and Covariates&amp;quot;&quot;/&gt;&lt;property id=&quot;20307&quot; value=&quot;929&quot;/&gt;&lt;/object&gt;&lt;object type=&quot;3&quot; unique_id=&quot;48969&quot;&gt;&lt;property id=&quot;20148&quot; value=&quot;5&quot;/&gt;&lt;property id=&quot;20300&quot; value=&quot;Slide 92 - &amp;quot;Multivariate Extension: Start with  Full Regression of Help Provided Others on Board Certification and Covariates&amp;quot;&quot;/&gt;&lt;property id=&quot;20307&quot; value=&quot;930&quot;/&gt;&lt;/object&gt;&lt;object type=&quot;3&quot; unique_id=&quot;48970&quot;&gt;&lt;property id=&quot;20148&quot; value=&quot;5&quot;/&gt;&lt;property id=&quot;20300&quot; value=&quot;Slide 93 - &amp;quot;Note descriptive statistics and model R2&amp;quot;&quot;/&gt;&lt;property id=&quot;20307&quot; value=&quot;931&quot;/&gt;&lt;/object&gt;&lt;object type=&quot;3&quot; unique_id=&quot;48971&quot;&gt;&lt;property id=&quot;20148&quot; value=&quot;5&quot;/&gt;&lt;property id=&quot;20300&quot; value=&quot;Slide 94 - &amp;quot;Multivariate ITCV&amp;quot;&quot;/&gt;&lt;property id=&quot;20307&quot; value=&quot;932&quot;/&gt;&lt;/object&gt;&lt;object type=&quot;3&quot; unique_id=&quot;48972&quot;&gt;&lt;property id=&quot;20148&quot; value=&quot;5&quot;/&gt;&lt;property id=&quot;20300&quot; value=&quot;Slide 95 - &amp;quot;Obtaining R2yz from Regression Output&amp;quot;&quot;/&gt;&lt;property id=&quot;20307&quot; value=&quot;933&quot;/&gt;&lt;/object&gt;&lt;object type=&quot;3&quot; unique_id=&quot;48973&quot;&gt;&lt;property id=&quot;20148&quot; value=&quot;5&quot;/&gt;&lt;property id=&quot;20300&quot; value=&quot;Slide 96 - &amp;quot;Obtaining R2xz from Regression Output&amp;quot;&quot;/&gt;&lt;property id=&quot;20307&quot; value=&quot;934&quot;/&gt;&lt;/object&gt;&lt;object type=&quot;3&quot; unique_id=&quot;48974&quot;&gt;&lt;property id=&quot;20148&quot; value=&quot;5&quot;/&gt;&lt;property id=&quot;20300&quot; value=&quot;Slide 97 - &amp;quot;Step 4: Multivariate Extension, with Covariates&amp;quot;&quot;/&gt;&lt;property id=&quot;20307&quot; value=&quot;935&quot;/&gt;&lt;/object&gt;&lt;object type=&quot;3&quot; unique_id=&quot;48975&quot;&gt;&lt;property id=&quot;20148&quot; value=&quot;5&quot;/&gt;&lt;property id=&quot;20300&quot; value=&quot;Slide 98 - &amp;quot;What must be the Impact of an Unmeasured Confound to Invalidate the Inference?&amp;quot;&quot;/&gt;&lt;property id=&quot;20307&quot; value=&quot;936&quot;/&gt;&lt;/object&gt;&lt;object type=&quot;3&quot; unique_id=&quot;48976&quot;&gt;&lt;property id=&quot;20148&quot; value=&quot;5&quot;/&gt;&lt;property id=&quot;20300&quot; value=&quot;Slide 99 - &amp;quot;Published Example&amp;quot;&quot;/&gt;&lt;property id=&quot;20307&quot; value=&quot;937&quot;/&gt;&lt;/object&gt;&lt;object type=&quot;3&quot; unique_id=&quot;48977&quot;&gt;&lt;property id=&quot;20148&quot; value=&quot;5&quot;/&gt;&lt;property id=&quot;20300&quot; value=&quot;Slide 100 - &amp;quot;Published Example&amp;quot;&quot;/&gt;&lt;property id=&quot;20307&quot; value=&quot;938&quot;/&gt;&lt;/object&gt;&lt;object type=&quot;3&quot; unique_id=&quot;48978&quot;&gt;&lt;property id=&quot;20148&quot; value=&quot;5&quot;/&gt;&lt;property id=&quot;20300&quot; value=&quot;Slide 101 - &amp;quot;Alternative: Regression Coefficient and Standard Error&amp;quot;&quot;/&gt;&lt;property id=&quot;20307&quot; value=&quot;939&quot;/&gt;&lt;/object&gt;&lt;object type=&quot;3&quot; unique_id=&quot;48979&quot;&gt;&lt;property id=&quot;20148&quot; value=&quot;5&quot;/&gt;&lt;property id=&quot;20300&quot; value=&quot;Slide 102 - &amp;quot;Maximizing Expression&amp;quot;&quot;/&gt;&lt;property id=&quot;20307&quot; value=&quot;940&quot;/&gt;&lt;/object&gt;&lt;object type=&quot;3&quot; unique_id=&quot;48980&quot;&gt;&lt;property id=&quot;20148&quot; value=&quot;5&quot;/&gt;&lt;property id=&quot;20300&quot; value=&quot;Slide 103 - &amp;quot;Comparing Regression vs Correlation ITCV&amp;quot;&quot;/&gt;&lt;property id=&quot;20307&quot; value=&quot;941&quot;/&gt;&lt;/object&gt;&lt;object type=&quot;3&quot; unique_id=&quot;48981&quot;&gt;&lt;property id=&quot;20148&quot; value=&quot;5&quot;/&gt;&lt;property id=&quot;20300&quot; value=&quot;Slide 104 - &amp;quot;Exercise 3b: Impact Threshold Exercise&amp;quot;&quot;/&gt;&lt;property id=&quot;20307&quot; value=&quot;942&quot;/&gt;&lt;/object&gt;&lt;object type=&quot;3&quot; unique_id=&quot;48982&quot;&gt;&lt;property id=&quot;20148&quot; value=&quot;5&quot;/&gt;&lt;property id=&quot;20300&quot; value=&quot;Slide 105 - &amp;quot;Applications of Impact Threshold in Education and Sociology (also some in accounting)&amp;quot;&quot;/&gt;&lt;property id=&quot;20307&quot; value=&quot;943&quot;/&gt;&lt;/object&gt;&lt;object type=&quot;3&quot; unique_id=&quot;48983&quot;&gt;&lt;property id=&quot;20148&quot; value=&quot;5&quot;/&gt;&lt;property id=&quot;20300&quot; value=&quot;Slide 106 - &amp;quot;Extensions&amp;quot;&quot;/&gt;&lt;property id=&quot;20307&quot; value=&quot;944&quot;/&gt;&lt;/object&gt;&lt;object type=&quot;3&quot; unique_id=&quot;48984&quot;&gt;&lt;property id=&quot;20148&quot; value=&quot;5&quot;/&gt;&lt;property id=&quot;20300&quot; value=&quot;Slide 107 - &amp;quot;Consider Alternate Sample&amp;#x0D;&amp;#x0A;(External Validity)&amp;quot;&quot;/&gt;&lt;property id=&quot;20307&quot; value=&quot;945&quot;/&gt;&lt;/object&gt;&lt;object type=&quot;3&quot; unique_id=&quot;48985&quot;&gt;&lt;property id=&quot;20148&quot; value=&quot;5&quot;/&gt;&lt;property id=&quot;20300&quot; value=&quot;Slide 108 - &amp;quot;Consider Alternate Sample&amp;#x0D;&amp;#x0A;(External Validity)&amp;quot;&quot;/&gt;&lt;property id=&quot;20307&quot; value=&quot;946&quot;/&gt;&lt;/object&gt;&lt;object type=&quot;3&quot; unique_id=&quot;48986&quot;&gt;&lt;property id=&quot;20148&quot; value=&quot;5&quot;/&gt;&lt;property id=&quot;20300&quot; value=&quot;Slide 109 - &amp;quot;Thresholds for Sample Replacement&amp;quot;&quot;/&gt;&lt;property id=&quot;20307&quot; value=&quot;947&quot;/&gt;&lt;/object&gt;&lt;object type=&quot;3&quot; unique_id=&quot;48987&quot;&gt;&lt;property id=&quot;20148&quot; value=&quot;5&quot;/&gt;&lt;property id=&quot;20300&quot; value=&quot;Slide 110 - &amp;quot;Example of Thresholds for Replacement&amp;quot;&quot;/&gt;&lt;property id=&quot;20307&quot; value=&quot;948&quot;/&gt;&lt;/object&gt;&lt;object type=&quot;3&quot; unique_id=&quot;48988&quot;&gt;&lt;property id=&quot;20148&quot; value=&quot;5&quot;/&gt;&lt;property id=&quot;20300&quot; value=&quot;Slide 111 - &amp;quot;Calculations for Robustness of Inference for External Validity&amp;quot;&quot;/&gt;&lt;property id=&quot;20307&quot; value=&quot;949&quot;/&gt;&lt;/object&gt;&lt;object type=&quot;3&quot; unique_id=&quot;48989&quot;&gt;&lt;property id=&quot;20148&quot; value=&quot;5&quot;/&gt;&lt;property id=&quot;20300&quot; value=&quot;Slide 112 - &amp;quot;Basis of Comparison: Separate Effects for observed subgroups&amp;quot;&quot;/&gt;&lt;property id=&quot;20307&quot; value=&quot;950&quot;/&gt;&lt;/object&gt;&lt;object type=&quot;3&quot; unique_id=&quot;48990&quot;&gt;&lt;property id=&quot;20148&quot; value=&quot;5&quot;/&gt;&lt;property id=&quot;20300&quot; value=&quot;Slide 113 - &amp;quot;Exercise 4: Robustness for Sample Representativeness (external Validity)&amp;quot;&quot;/&gt;&lt;property id=&quot;20307&quot; value=&quot;951&quot;/&gt;&lt;/object&gt;&lt;object type=&quot;3&quot; unique_id=&quot;49051&quot;&gt;&lt;property id=&quot;20148&quot; value=&quot;5&quot;/&gt;&lt;property id=&quot;20300&quot; value=&quot;Slide 114 - &amp;quot;Conclusions for Robustness Indices&amp;quot;&quot;/&gt;&lt;property id=&quot;20307&quot; value=&quot;1014&quot;/&gt;&lt;/object&gt;&lt;object type=&quot;3&quot; unique_id=&quot;49052&quot;&gt;&lt;property id=&quot;20148&quot; value=&quot;5&quot;/&gt;&lt;property id=&quot;20300&quot; value=&quot;Slide 115 - &amp;quot;Assumptions are the bridge between statistical and causal inference&amp;#x0D;&amp;#x0A;&amp;quot;&quot;/&gt;&lt;property id=&quot;20307&quot; value=&quot;1015&quot;/&gt;&lt;/object&gt;&lt;object type=&quot;3&quot; unique_id=&quot;49053&quot;&gt;&lt;property id=&quot;20148&quot; value=&quot;5&quot;/&gt;&lt;property id=&quot;20300&quot; value=&quot;Slide 116 - &amp;quot;In Donald Rubin’s words&amp;quot;&quot;/&gt;&lt;property id=&quot;20307&quot; value=&quot;1016&quot;/&gt;&lt;/object&gt;&lt;object type=&quot;3&quot; unique_id=&quot;49054&quot;&gt;&lt;property id=&quot;20148&quot; value=&quot;5&quot;/&gt;&lt;property id=&quot;20300&quot; value=&quot;Slide 117 - &amp;quot;Paul Holland and Don Rubin&amp;quot;&quot;/&gt;&lt;property id=&quot;20307&quot; value=&quot;1017&quot;/&gt;&lt;/object&gt;&lt;object type=&quot;3&quot; unique_id=&quot;49055&quot;&gt;&lt;property id=&quot;20148&quot; value=&quot;5&quot;/&gt;&lt;property id=&quot;20300&quot; value=&quot;Slide 118 - &amp;quot;From Robustness to the Quality of Covariates&amp;quot;&quot;/&gt;&lt;property id=&quot;20307&quot; value=&quot;1018&quot;/&gt;&lt;/object&gt;&lt;object type=&quot;3&quot; unique_id=&quot;57531&quot;&gt;&lt;property id=&quot;20148&quot; value=&quot;5&quot;/&gt;&lt;property id=&quot;20300&quot; value=&quot;Slide 6 - &amp;quot; &amp;#x0D;&amp;#x0A;What Would It Take to Change an Inference? Using Rubin’s Causal Model to Interpret the Robustness of Causal Infer&quot;/&gt;&lt;property id=&quot;20307&quot; value=&quot;1085&quot;/&gt;&lt;/object&gt;&lt;object type=&quot;3&quot; unique_id=&quot;57532&quot;&gt;&lt;property id=&quot;20148&quot; value=&quot;5&quot;/&gt;&lt;property id=&quot;20300&quot; value=&quot;Slide 7&quot;/&gt;&lt;property id=&quot;20307&quot; value=&quot;1029&quot;/&gt;&lt;/object&gt;&lt;object type=&quot;3&quot; unique_id=&quot;57533&quot;&gt;&lt;property id=&quot;20148&quot; value=&quot;5&quot;/&gt;&lt;property id=&quot;20300&quot; value=&quot;Slide 8 - &amp;quot;Quantifying the Discourse: Formalizing&amp;quot;&quot;/&gt;&lt;property id=&quot;20307&quot; value=&quot;1030&quot;/&gt;&lt;/object&gt;&lt;object type=&quot;3&quot; unique_id=&quot;57534&quot;&gt;&lt;property id=&quot;20148&quot; value=&quot;5&quot;/&gt;&lt;property id=&quot;20300&quot; value=&quot;Slide 9&quot;/&gt;&lt;property id=&quot;20307&quot; value=&quot;1031&quot;/&gt;&lt;/object&gt;&lt;object type=&quot;3&quot; unique_id=&quot;57562&quot;&gt;&lt;property id=&quot;20148&quot; value=&quot;5&quot;/&gt;&lt;property id=&quot;20300&quot; value=&quot;Slide 10 - &amp;quot;Example Observational Study : The Effect of Kindergarten Retention on Reading and Math Achievement&amp;#x0D;&amp;#x0A;(Hong and Raude&quot;/&gt;&lt;property id=&quot;20307&quot; value=&quot;1061&quot;/&gt;&lt;/object&gt;&lt;object type=&quot;3&quot; unique_id=&quot;57563&quot;&gt;&lt;property id=&quot;20148&quot; value=&quot;5&quot;/&gt;&lt;property id=&quot;20300&quot; value=&quot;Slide 11 - &amp;quot;Data&amp;quot;&quot;/&gt;&lt;property id=&quot;20307&quot; value=&quot;1062&quot;/&gt;&lt;/object&gt;&lt;object type=&quot;3&quot; unique_id=&quot;57564&quot;&gt;&lt;property id=&quot;20148&quot; value=&quot;5&quot;/&gt;&lt;property id=&quot;20300&quot; value=&quot;Slide 12 - &amp;quot;Effect of Retention on Reading Scores&amp;#x0D;&amp;#x0A;(Hong and Raudenbush)&amp;quot;&quot;/&gt;&lt;property id=&quot;20307&quot; value=&quot;1063&quot;/&gt;&lt;/object&gt;&lt;object type=&quot;3&quot; unique_id=&quot;57565&quot;&gt;&lt;property id=&quot;20148&quot; value=&quot;5&quot;/&gt;&lt;property id=&quot;20300&quot; value=&quot;Slide 13 - &amp;quot;Possible Confounding Variables&amp;quot;&quot;/&gt;&lt;property id=&quot;20307&quot; value=&quot;1064&quot;/&gt;&lt;/object&gt;&lt;object type=&quot;3&quot; unique_id=&quot;57567&quot;&gt;&lt;property id=&quot;20148&quot; value=&quot;5&quot;/&gt;&lt;property id=&quot;20300&quot; value=&quot;Slide 14 - &amp;quot;Calculating the % Bias to Invalidate the Inference:&amp;#x0D;&amp;#x0A;Obtain spreadsheet&amp;quot;&quot;/&gt;&lt;property id=&quot;20307&quot; value=&quot;1066&quot;/&gt;&lt;/object&gt;&lt;object type=&quot;3&quot; unique_id=&quot;57568&quot;&gt;&lt;property id=&quot;20148&quot; value=&quot;5&quot;/&gt;&lt;property id=&quot;20300&quot; value=&quot;Slide 15 - &amp;quot;Calculating % Bias to Invalidate an Inference&amp;quot;&quot;/&gt;&lt;property id=&quot;20307&quot; value=&quot;1067&quot;/&gt;&lt;/object&gt;&lt;object type=&quot;3&quot; unique_id=&quot;57569&quot;&gt;&lt;property id=&quot;20148&quot; value=&quot;5&quot;/&gt;&lt;property id=&quot;20300&quot; value=&quot;Slide 17 - &amp;quot;Calculating the % Bias to Invalidate the Inference:&amp;#x0D;&amp;#x0A;Entering Values and Calculating &amp;quot;&quot;/&gt;&lt;property id=&quot;20307&quot; value=&quot;1068&quot;/&gt;&lt;/object&gt;&lt;object type=&quot;3&quot; unique_id=&quot;57570&quot;&gt;&lt;property id=&quot;20148&quot; value=&quot;5&quot;/&gt;&lt;property id=&quot;20300&quot; value=&quot;Slide 18 - &amp;quot;Quantifying the Discourse&amp;quot;&quot;/&gt;&lt;property id=&quot;20307&quot; value=&quot;1069&quot;/&gt;&lt;/object&gt;&lt;object type=&quot;3&quot; unique_id=&quot;57572&quot;&gt;&lt;property id=&quot;20148&quot; value=&quot;5&quot;/&gt;&lt;property id=&quot;20300&quot; value=&quot;Slide 31&quot;/&gt;&lt;property id=&quot;20307&quot; value=&quot;1071&quot;/&gt;&lt;/object&gt;&lt;object type=&quot;3&quot; unique_id=&quot;57573&quot;&gt;&lt;property id=&quot;20148&quot; value=&quot;5&quot;/&gt;&lt;property id=&quot;20300&quot; value=&quot;Slide 32 - &amp;quot;Interpretation&amp;quot;&quot;/&gt;&lt;property id=&quot;20307&quot; value=&quot;1072&quot;/&gt;&lt;/object&gt;&lt;object type=&quot;3&quot; unique_id=&quot;57574&quot;&gt;&lt;property id=&quot;20148&quot; value=&quot;5&quot;/&gt;&lt;property id=&quot;20300&quot; value=&quot;Slide 33 - &amp;quot;Interpretation of Amount of Bias Necessary to Invalidate the Inference: Omitted Variables&amp;quot;&quot;/&gt;&lt;property id=&quot;20307&quot; value=&quot;1073&quot;/&gt;&lt;/object&gt;&lt;object type=&quot;3&quot; unique_id=&quot;57579&quot;&gt;&lt;property id=&quot;20148&quot; value=&quot;5&quot;/&gt;&lt;property id=&quot;20300&quot; value=&quot;Slide 34&quot;/&gt;&lt;property id=&quot;20307&quot; value=&quot;1078&quot;/&gt;&lt;/object&gt;&lt;object type=&quot;3&quot; unique_id=&quot;57580&quot;&gt;&lt;property id=&quot;20148&quot; value=&quot;5&quot;/&gt;&lt;property id=&quot;20300&quot; value=&quot;Slide 35&quot;/&gt;&lt;property id=&quot;20307&quot; value=&quot;1079&quot;/&gt;&lt;/object&gt;&lt;object type=&quot;3&quot; unique_id=&quot;57581&quot;&gt;&lt;property id=&quot;20148&quot; value=&quot;5&quot;/&gt;&lt;property id=&quot;20300&quot; value=&quot;Slide 37 - &amp;quot;Different Thresholds Relative to Transaction Costs&amp;quot;&quot;/&gt;&lt;property id=&quot;20307&quot; value=&quot;1080&quot;/&gt;&lt;/object&gt;&lt;object type=&quot;3&quot; unique_id=&quot;57582&quot;&gt;&lt;property id=&quot;20148&quot; value=&quot;5&quot;/&gt;&lt;property id=&quot;20300&quot; value=&quot;Slide 38&quot;/&gt;&lt;property id=&quot;20307&quot; value=&quot;1086&quot;/&gt;&lt;/object&gt;&lt;object type=&quot;3&quot; unique_id=&quot;57583&quot;&gt;&lt;property id=&quot;20148&quot; value=&quot;5&quot;/&gt;&lt;property id=&quot;20300&quot; value=&quot;Slide 39&quot;/&gt;&lt;property id=&quot;20307&quot; value=&quot;1087&quot;/&gt;&lt;/object&gt;&lt;object type=&quot;3&quot; unique_id=&quot;57584&quot;&gt;&lt;property id=&quot;20148&quot; value=&quot;5&quot;/&gt;&lt;property id=&quot;20300&quot; value=&quot;Slide 40 - &amp;quot;Extension of the Framework&amp;quot;&quot;/&gt;&lt;property id=&quot;20307&quot; value=&quot;1081&quot;/&gt;&lt;/object&gt;&lt;object type=&quot;3&quot; unique_id=&quot;57585&quot;&gt;&lt;property id=&quot;20148&quot; value=&quot;5&quot;/&gt;&lt;property id=&quot;20300&quot; value=&quot;Slide 41 - &amp;quot;Other topics&amp;quot;&quot;/&gt;&lt;property id=&quot;20307&quot; value=&quot;1082&quot;/&gt;&lt;/object&gt;&lt;object type=&quot;3&quot; unique_id=&quot;57586&quot;&gt;&lt;property id=&quot;20148&quot; value=&quot;5&quot;/&gt;&lt;property id=&quot;20300&quot; value=&quot;Slide 42 - &amp;quot;Bias In terms of the Counterfactual&amp;quot;&quot;/&gt;&lt;property id=&quot;20307&quot; value=&quot;1083&quot;/&gt;&lt;/object&gt;&lt;object type=&quot;3&quot; unique_id=&quot;57587&quot;&gt;&lt;property id=&quot;20148&quot; value=&quot;5&quot;/&gt;&lt;property id=&quot;20300&quot; value=&quot;Slide 43 - &amp;quot;Exercise 5: % Bias necessary to Invalidate an Inference&amp;quot;&quot;/&gt;&lt;property id=&quot;20307&quot; value=&quot;1084&quot;/&gt;&lt;/object&gt;&lt;object type=&quot;3&quot; unique_id=&quot;58208&quot;&gt;&lt;property id=&quot;20148&quot; value=&quot;5&quot;/&gt;&lt;property id=&quot;20300&quot; value=&quot;Slide 72 - &amp;quot;Think in terms of an omitted variable&amp;quot;&quot;/&gt;&lt;property id=&quot;20307&quot; value=&quot;1088&quot;/&gt;&lt;/object&gt;&lt;object type=&quot;3&quot; unique_id=&quot;58774&quot;&gt;&lt;property id=&quot;20148&quot; value=&quot;5&quot;/&gt;&lt;property id=&quot;20300&quot; value=&quot;Slide 2 - &amp;quot;overview&amp;quot;&quot;/&gt;&lt;property id=&quot;20307&quot; value=&quot;1092&quot;/&gt;&lt;/object&gt;&lt;object type=&quot;3&quot; unique_id=&quot;58775&quot;&gt;&lt;property id=&quot;20148&quot; value=&quot;5&quot;/&gt;&lt;property id=&quot;20300&quot; value=&quot;Slide 16 - &amp;quot;Obtain t critical, estimated effect and standard error&amp;quot;&quot;/&gt;&lt;property id=&quot;20307&quot; value=&quot;1132&quot;/&gt;&lt;/object&gt;&lt;object type=&quot;3&quot; unique_id=&quot;58776&quot;&gt;&lt;property id=&quot;20148&quot; value=&quot;5&quot;/&gt;&lt;property id=&quot;20300&quot; value=&quot;Slide 19 - &amp;quot;Interpretation of % Bias to Invalidate&amp;quot;&quot;/&gt;&lt;property id=&quot;20307&quot; value=&quot;1134&quot;/&gt;&lt;/object&gt;&lt;object type=&quot;3&quot; unique_id=&quot;58777&quot;&gt;&lt;property id=&quot;20148&quot; value=&quot;5&quot;/&gt;&lt;property id=&quot;20300&quot; value=&quot;Slide 20 - &amp;quot;Framework for Interpreting % bias to Invalidate an Inference: Rubin’s Causal Model and the Counterfactual&amp;quot;&quot;/&gt;&lt;property id=&quot;20307&quot; value=&quot;1127&quot;/&gt;&lt;/object&gt;&lt;object type=&quot;3&quot; unique_id=&quot;58779&quot;&gt;&lt;property id=&quot;20148&quot; value=&quot;5&quot;/&gt;&lt;property id=&quot;20300&quot; value=&quot;Slide 21 - &amp;quot;Definition of Replacement Cases as Counterfactual: &amp;#x0D;&amp;#x0A;Potential Outcomes&amp;quot;&quot;/&gt;&lt;property id=&quot;20307&quot; value=&quot;1123&quot;/&gt;&lt;/object&gt;&lt;object type=&quot;3&quot; unique_id=&quot;58780&quot;&gt;&lt;property id=&quot;20148&quot; value=&quot;5&quot;/&gt;&lt;property id=&quot;20300&quot; value=&quot;Slide 25 - &amp;quot;Definitions to define bias in terms of the Counterfactual: &amp;#x0D;&amp;#x0A;&amp;quot;&quot;/&gt;&lt;property id=&quot;20307&quot; value=&quot;1129&quot;/&gt;&lt;/object&gt;&lt;object type=&quot;3&quot; unique_id=&quot;58781&quot;&gt;&lt;property id=&quot;20148&quot; value=&quot;5&quot;/&gt;&lt;property id=&quot;20300&quot; value=&quot;Slide 26 - &amp;quot;Using the Counterfactual Framework to Define % Bias to Invalidate in terms of Replacement Cases&amp;quot;&quot;/&gt;&lt;property id=&quot;20307&quot; value=&quot;1124&quot;/&gt;&lt;/object&gt;&lt;object type=&quot;3&quot; unique_id=&quot;58782&quot;&gt;&lt;property id=&quot;20148&quot; value=&quot;5&quot;/&gt;&lt;property id=&quot;20300&quot; value=&quot;Slide 27 - &amp;quot;Counterfactual Comparison&amp;quot;&quot;/&gt;&lt;property id=&quot;20307&quot; value=&quot;1135&quot;/&gt;&lt;/object&gt;&lt;object type=&quot;3&quot; unique_id=&quot;58783&quot;&gt;&lt;property id=&quot;20148&quot; value=&quot;5&quot;/&gt;&lt;property id=&quot;20300&quot; value=&quot;Slide 28&quot;/&gt;&lt;property id=&quot;20307&quot; value=&quot;1136&quot;/&gt;&lt;/object&gt;&lt;object type=&quot;3&quot; unique_id=&quot;58784&quot;&gt;&lt;property id=&quot;20148&quot; value=&quot;5&quot;/&gt;&lt;property id=&quot;20300&quot; value=&quot;Slide 29 - &amp;quot;Limiting Conditions: Replacing Cases with Counterfactuals for which δ=0&amp;quot;&quot;/&gt;&lt;property id=&quot;20307&quot; value=&quot;1125&quot;/&gt;&lt;/object&gt;&lt;object type=&quot;3&quot; unique_id=&quot;58785&quot;&gt;&lt;property id=&quot;20148&quot; value=&quot;5&quot;/&gt;&lt;property id=&quot;20300&quot; value=&quot;Slide 30 - &amp;quot;Limiting Conditions: Replacing Cases with Counterfactuals for which δ=0&amp;quot;&quot;/&gt;&lt;property id=&quot;20307&quot; value=&quot;1126&quot;/&gt;&lt;/object&gt;&lt;object type=&quot;3&quot; unique_id=&quot;58786&quot;&gt;&lt;property id=&quot;20148&quot; value=&quot;5&quot;/&gt;&lt;property id=&quot;20300&quot; value=&quot;Slide 36 - &amp;quot;% Bias to Invalidate Inference for observational studies&amp;#x0D;&amp;#x0A;on-line EEPA July 24-Nov 15 2012&amp;quot;&quot;/&gt;&lt;property id=&quot;20307&quot; value=&quot;1130&quot;/&gt;&lt;/object&gt;&lt;object type=&quot;3&quot; unique_id=&quot;58787&quot;&gt;&lt;property id=&quot;20148&quot; value=&quot;5&quot;/&gt;&lt;property id=&quot;20300&quot; value=&quot;Slide 44 - &amp;quot;Example of Randomized Experiment: &amp;#x0D;&amp;#x0A;Effect of &amp;#x0D;&amp;#x0A;Open Court Curriculum on Reading Achievement&amp;quot;&quot;/&gt;&lt;property id=&quot;20307&quot; value=&quot;1096&quot;/&gt;&lt;/object&gt;&lt;object type=&quot;3&quot; unique_id=&quot;58788&quot;&gt;&lt;property id=&quot;20148&quot; value=&quot;5&quot;/&gt;&lt;property id=&quot;20300&quot; value=&quot;Slide 45&quot;/&gt;&lt;property id=&quot;20307&quot; value=&quot;1097&quot;/&gt;&lt;/object&gt;&lt;object type=&quot;3&quot; unique_id=&quot;58789&quot;&gt;&lt;property id=&quot;20148&quot; value=&quot;5&quot;/&gt;&lt;property id=&quot;20300&quot; value=&quot;Slide 46&quot;/&gt;&lt;property id=&quot;20307&quot; value=&quot;1098&quot;/&gt;&lt;/object&gt;&lt;object type=&quot;3&quot; unique_id=&quot;58790&quot;&gt;&lt;property id=&quot;20148&quot; value=&quot;5&quot;/&gt;&lt;property id=&quot;20300&quot; value=&quot;Slide 47 - &amp;quot;Value of Randomization&amp;quot;&quot;/&gt;&lt;property id=&quot;20307&quot; value=&quot;1099&quot;/&gt;&lt;/object&gt;&lt;object type=&quot;3&quot; unique_id=&quot;58791&quot;&gt;&lt;property id=&quot;20148&quot; value=&quot;5&quot;/&gt;&lt;property id=&quot;20300&quot; value=&quot;Slide 48&quot;/&gt;&lt;property id=&quot;20307&quot; value=&quot;1100&quot;/&gt;&lt;/object&gt;&lt;object type=&quot;3&quot; unique_id=&quot;58792&quot;&gt;&lt;property id=&quot;20148&quot; value=&quot;5&quot;/&gt;&lt;property id=&quot;20300&quot; value=&quot;Slide 49&quot;/&gt;&lt;property id=&quot;20307&quot; value=&quot;1101&quot;/&gt;&lt;/object&gt;&lt;object type=&quot;3&quot; unique_id=&quot;58793&quot;&gt;&lt;property id=&quot;20148&quot; value=&quot;5&quot;/&gt;&lt;property id=&quot;20300&quot; value=&quot;Slide 50 - &amp;quot;Differences between Open Court and Business as Usual&amp;quot;&quot;/&gt;&lt;property id=&quot;20307&quot; value=&quot;1102&quot;/&gt;&lt;/object&gt;&lt;object type=&quot;3&quot; unique_id=&quot;58794&quot;&gt;&lt;property id=&quot;20148&quot; value=&quot;5&quot;/&gt;&lt;property id=&quot;20300&quot; value=&quot;Slide 51 - &amp;quot;The Fundamental Problem of External Validity&amp;quot;&quot;/&gt;&lt;property id=&quot;20307&quot; value=&quot;1103&quot;/&gt;&lt;/object&gt;&lt;object type=&quot;3&quot; unique_id=&quot;58795&quot;&gt;&lt;property id=&quot;20148&quot; value=&quot;5&quot;/&gt;&lt;property id=&quot;20300&quot; value=&quot;Slide 52 - &amp;quot;Quantifying the Discourse for Borman et al:&amp;#x0D;&amp;#x0A;What would it take to change the inference?&amp;quot;&quot;/&gt;&lt;property id=&quot;20307&quot; value=&quot;1104&quot;/&gt;&lt;/object&gt;&lt;object type=&quot;3&quot; unique_id=&quot;58796&quot;&gt;&lt;property id=&quot;20148&quot; value=&quot;5&quot;/&gt;&lt;property id=&quot;20300&quot; value=&quot;Slide 53 - &amp;quot;Calculating the % Bias to Invalidate the Inference: obtain sample size&amp;#x0D;&amp;#x0A;&amp;quot;&quot;/&gt;&lt;property id=&quot;20307&quot; value=&quot;1105&quot;/&gt;&lt;/object&gt;&lt;object type=&quot;3&quot; unique_id=&quot;58797&quot;&gt;&lt;property id=&quot;20148&quot; value=&quot;5&quot;/&gt;&lt;property id=&quot;20300&quot; value=&quot;Slide 54 - &amp;quot;Obtaining # parameters estimated, t critical, estimated effect and standard error&amp;quot;&quot;/&gt;&lt;property id=&quot;20307&quot; value=&quot;1106&quot;/&gt;&lt;/object&gt;&lt;object type=&quot;3&quot; unique_id=&quot;58798&quot;&gt;&lt;property id=&quot;20148&quot; value=&quot;5&quot;/&gt;&lt;property id=&quot;20300&quot; value=&quot;Slide 55 - &amp;quot;Calculating the % Bias to Invalidate the Inference:&amp;#x0D;&amp;#x0A;Obtain spreadsheet&amp;quot;&quot;/&gt;&lt;property id=&quot;20307&quot; value=&quot;1107&quot;/&gt;&lt;/object&gt;&lt;object type=&quot;3&quot; unique_id=&quot;58799&quot;&gt;&lt;property id=&quot;20148&quot; value=&quot;5&quot;/&gt;&lt;property id=&quot;20300&quot; value=&quot;Slide 56&quot;/&gt;&lt;property id=&quot;20307&quot; value=&quot;1108&quot;/&gt;&lt;/object&gt;&lt;object type=&quot;3&quot; unique_id=&quot;58800&quot;&gt;&lt;property id=&quot;20148&quot; value=&quot;5&quot;/&gt;&lt;property id=&quot;20300&quot; value=&quot;Slide 57 - &amp;quot;Calculating the % Bias to Invalidate the Inference:&amp;#x0D;&amp;#x0A;Entering Values and Calculating &amp;quot;&quot;/&gt;&lt;property id=&quot;20307&quot; value=&quot;1109&quot;/&gt;&lt;/object&gt;&lt;object type=&quot;3&quot; unique_id=&quot;58801&quot;&gt;&lt;property id=&quot;20148&quot; value=&quot;5&quot;/&gt;&lt;property id=&quot;20300&quot; value=&quot;Slide 58 - &amp;quot;% Exceeding Threshold  for Open Court Estimated Effect&amp;quot;&quot;/&gt;&lt;property id=&quot;20307&quot; value=&quot;1110&quot;/&gt;&lt;/object&gt;&lt;object type=&quot;3&quot; unique_id=&quot;58802&quot;&gt;&lt;property id=&quot;20148&quot; value=&quot;5&quot;/&gt;&lt;property id=&quot;20300&quot; value=&quot;Slide 59 - &amp;quot;Interpretation of Amount of Bias Necessary to Invalidate the Inference: Sample Representativeness&amp;quot;&quot;/&gt;&lt;property id=&quot;20307&quot; value=&quot;1111&quot;/&gt;&lt;/object&gt;&lt;object type=&quot;3&quot; unique_id=&quot;58803&quot;&gt;&lt;property id=&quot;20148&quot; value=&quot;5&quot;/&gt;&lt;property id=&quot;20300&quot; value=&quot;Slide 60 - &amp;quot;Example Replacement of Cases from Non-Volunteer Schools to Invalidate Inference of an Effect of the Open Court Cur&quot;/&gt;&lt;property id=&quot;20307&quot; value=&quot;1112&quot;/&gt;&lt;/object&gt;&lt;object type=&quot;3&quot; unique_id=&quot;58804&quot;&gt;&lt;property id=&quot;20148&quot; value=&quot;5&quot;/&gt;&lt;property id=&quot;20300&quot; value=&quot;Slide 61 - &amp;quot;Definition of Replacement Cases:&amp;#x0D;&amp;#x0A;Potential Outcomes and Bias due to Non-random Sample&amp;quot;&quot;/&gt;&lt;property id=&quot;20307&quot; value=&quot;1113&quot;/&gt;&lt;/object&gt;&lt;object type=&quot;3&quot; unique_id=&quot;58805&quot;&gt;&lt;property id=&quot;20148&quot; value=&quot;5&quot;/&gt;&lt;property id=&quot;20300&quot; value=&quot;Slide 62 - &amp;quot;Treatment Effect and Missing data for the Counterfactual&amp;quot;&quot;/&gt;&lt;property id=&quot;20307&quot; value=&quot;1114&quot;/&gt;&lt;/object&gt;&lt;object type=&quot;3&quot; unique_id=&quot;58806&quot;&gt;&lt;property id=&quot;20148&quot; value=&quot;5&quot;/&gt;&lt;property id=&quot;20300&quot; value=&quot;Slide 63 - &amp;quot;Definition of Replacement Cases: &amp;#x0D;&amp;#x0A;Potential Outcomes and Bias due to Non-random Sample&amp;quot;&quot;/&gt;&lt;property id=&quot;20307&quot; value=&quot;1115&quot;/&gt;&lt;/object&gt;&lt;object type=&quot;3&quot; unique_id=&quot;58807&quot;&gt;&lt;property id=&quot;20148&quot; value=&quot;5&quot;/&gt;&lt;property id=&quot;20300&quot; value=&quot;Slide 64 - &amp;quot;Definition of Replacement Cases: &amp;#x0D;&amp;#x0A;Potential Outcomes and Bias due to Non-random Sample&amp;quot;&quot;/&gt;&lt;property id=&quot;20307&quot; value=&quot;1116&quot;/&gt;&lt;/object&gt;&lt;object type=&quot;3&quot; unique_id=&quot;58808&quot;&gt;&lt;property id=&quot;20148&quot; value=&quot;5&quot;/&gt;&lt;property id=&quot;20300&quot; value=&quot;Slide 65 - &amp;quot;Definition of Replacement Cases: &amp;#x0D;&amp;#x0A;Potential Outcomes and Bias due to Non-random Sample&amp;quot;&quot;/&gt;&lt;property id=&quot;20307&quot; value=&quot;1117&quot;/&gt;&lt;/object&gt;&lt;object type=&quot;3&quot; unique_id=&quot;58809&quot;&gt;&lt;property id=&quot;20148&quot; value=&quot;5&quot;/&gt;&lt;property id=&quot;20300&quot; value=&quot;Slide 66 - &amp;quot;Calculating % Bias to Invalidate in terms of Correlations&amp;quot;&quot;/&gt;&lt;property id=&quot;20307&quot; value=&quot;1118&quot;/&gt;&lt;/object&gt;&lt;object type=&quot;3&quot; unique_id=&quot;58810&quot;&gt;&lt;property id=&quot;20148&quot; value=&quot;5&quot;/&gt;&lt;property id=&quot;20300&quot; value=&quot;Slide 67 - &amp;quot;% Bias Necessary to Invalidate Inference based on Correlation&amp;quot;&quot;/&gt;&lt;property id=&quot;20307&quot; value=&quot;1119&quot;/&gt;&lt;/object&gt;&lt;object type=&quot;3&quot; unique_id=&quot;58811&quot;&gt;&lt;property id=&quot;20148&quot; value=&quot;5&quot;/&gt;&lt;property id=&quot;20300&quot; value=&quot;Slide 68 - &amp;quot;% Bias to Invalidate Using Correlations&amp;quot;&quot;/&gt;&lt;property id=&quot;20307&quot; value=&quot;1120&quot;/&gt;&lt;/object&gt;&lt;object type=&quot;3&quot; unique_id=&quot;58812&quot;&gt;&lt;property id=&quot;20148&quot; value=&quot;5&quot;/&gt;&lt;property id=&quot;20300&quot; value=&quot;Slide 69 - &amp;quot;Comparisons across Studies&amp;quot;&quot;/&gt;&lt;property id=&quot;20307&quot; value=&quot;1121&quot;/&gt;&lt;/object&gt;&lt;object type=&quot;3&quot; unique_id=&quot;58813&quot;&gt;&lt;property id=&quot;20148&quot; value=&quot;5&quot;/&gt;&lt;property id=&quot;20300&quot; value=&quot;Slide 70&quot;/&gt;&lt;property id=&quot;20307&quot; value=&quot;1122&quot;/&gt;&lt;/object&gt;&lt;object type=&quot;3&quot; unique_id=&quot;58814&quot;&gt;&lt;property id=&quot;20148&quot; value=&quot;5&quot;/&gt;&lt;property id=&quot;20300&quot; value=&quot;Slide 71 - &amp;quot;% Bias to Invalidate an Inference from RCT’s EEPA posted on-line July 24-Nov 15 2012&amp;quot;&quot;/&gt;&lt;property id=&quot;20307&quot; value=&quot;1131&quot;/&gt;&lt;/object&gt;&lt;object type=&quot;3&quot; unique_id=&quot;58815&quot;&gt;&lt;property id=&quot;20148&quot; value=&quot;5&quot;/&gt;&lt;property id=&quot;20300&quot; value=&quot;Slide 73 - &amp;quot;Obtaining n, t critical, estimated effect and standard error&amp;quot;&quot;/&gt;&lt;property id=&quot;20307&quot; value=&quot;1133&quot;/&gt;&lt;/object&gt;&lt;object type=&quot;3&quot; unique_id=&quot;58816&quot;&gt;&lt;property id=&quot;20148&quot; value=&quot;5&quot;/&gt;&lt;property id=&quot;20300&quot; value=&quot;Slide 119&quot;/&gt;&lt;property id=&quot;20307&quot; value=&quot;1089&quot;/&gt;&lt;/object&gt;&lt;object type=&quot;3&quot; unique_id=&quot;58817&quot;&gt;&lt;property id=&quot;20148&quot; value=&quot;5&quot;/&gt;&lt;property id=&quot;20300&quot; value=&quot;Slide 120&quot;/&gt;&lt;property id=&quot;20307&quot; value=&quot;1090&quot;/&gt;&lt;/object&gt;&lt;object type=&quot;3&quot; unique_id=&quot;58818&quot;&gt;&lt;property id=&quot;20148&quot; value=&quot;5&quot;/&gt;&lt;property id=&quot;20300&quot; value=&quot;Slide 121 - &amp;quot;Limitations on Inference&amp;quot;&quot;/&gt;&lt;property id=&quot;20307&quot; value=&quot;1093&quot;/&gt;&lt;/object&gt;&lt;object type=&quot;3&quot; unique_id=&quot;58819&quot;&gt;&lt;property id=&quot;20148&quot; value=&quot;5&quot;/&gt;&lt;property id=&quot;20300&quot; value=&quot;Slide 122 - &amp;quot;Dilemma of Double Randomization&amp;quot;&quot;/&gt;&lt;property id=&quot;20307&quot; value=&quot;1094&quot;/&gt;&lt;/object&gt;&lt;object type=&quot;3&quot; unique_id=&quot;58820&quot;&gt;&lt;property id=&quot;20148&quot; value=&quot;5&quot;/&gt;&lt;property id=&quot;20300&quot; value=&quot;Slide 123 - &amp;quot;It’s all in how you talk about it!&amp;quot;&quot;/&gt;&lt;property id=&quot;20307&quot; value=&quot;1095&quot;/&gt;&lt;/object&gt;&lt;object type=&quot;3&quot; unique_id=&quot;59842&quot;&gt;&lt;property id=&quot;20148&quot; value=&quot;5&quot;/&gt;&lt;property id=&quot;20300&quot; value=&quot;Slide 22 - &amp;quot;Approximating the Counterfactual with Observed Data&amp;quot;&quot;/&gt;&lt;property id=&quot;20307&quot; value=&quot;1137&quot;/&gt;&lt;/object&gt;&lt;object type=&quot;3&quot; unique_id=&quot;59843&quot;&gt;&lt;property id=&quot;20148&quot; value=&quot;5&quot;/&gt;&lt;property id=&quot;20300&quot; value=&quot;Slide 23 - &amp;quot;Bias and the Approximation to the Counterfactual&amp;quot;&quot;/&gt;&lt;property id=&quot;20307&quot; value=&quot;1138&quot;/&gt;&lt;/object&gt;&lt;object type=&quot;3&quot; unique_id=&quot;59844&quot;&gt;&lt;property id=&quot;20148&quot; value=&quot;5&quot;/&gt;&lt;property id=&quot;20300&quot; value=&quot;Slide 24 - &amp;quot;Differential Treatment Effects&amp;quot;&quot;/&gt;&lt;property id=&quot;20307&quot; value=&quot;1139&quot;/&gt;&lt;/object&gt;&lt;/object&gt;&lt;object type=&quot;8&quot; unique_id=&quot;1163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2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DBFFD26FBBF2429355C8E364F2FEC7" ma:contentTypeVersion="9" ma:contentTypeDescription="Create a new document." ma:contentTypeScope="" ma:versionID="412e01d442b75e045356f076f03f8a0b">
  <xsd:schema xmlns:xsd="http://www.w3.org/2001/XMLSchema" xmlns:xs="http://www.w3.org/2001/XMLSchema" xmlns:p="http://schemas.microsoft.com/office/2006/metadata/properties" xmlns:ns3="580c3ee0-71c6-4ec7-b426-f7fb6af567a3" targetNamespace="http://schemas.microsoft.com/office/2006/metadata/properties" ma:root="true" ma:fieldsID="2cee0c5f911ad61ba8b5c073b749909c" ns3:_="">
    <xsd:import namespace="580c3ee0-71c6-4ec7-b426-f7fb6af567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c3ee0-71c6-4ec7-b426-f7fb6af56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A6E646-672B-4C7F-99A6-6218099279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3E9E52-24D0-4907-BFAF-7D13DE3C5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c3ee0-71c6-4ec7-b426-f7fb6af56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64392-358B-4CD6-AF8D-C9C7705DAF21}">
  <ds:schemaRefs>
    <ds:schemaRef ds:uri="580c3ee0-71c6-4ec7-b426-f7fb6af567a3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687431</TotalTime>
  <Words>1360</Words>
  <Application>Microsoft Macintosh PowerPoint</Application>
  <PresentationFormat>On-screen Show (4:3)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Symbol</vt:lpstr>
      <vt:lpstr>Arial</vt:lpstr>
      <vt:lpstr>Calibri</vt:lpstr>
      <vt:lpstr>23_Default Design</vt:lpstr>
      <vt:lpstr>14_Default Design</vt:lpstr>
      <vt:lpstr>38_Default Design</vt:lpstr>
      <vt:lpstr>Overview of Techniques: Part I</vt:lpstr>
      <vt:lpstr>PowerPoint Presentation</vt:lpstr>
      <vt:lpstr>Full Set of R commands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CSG-install</dc:creator>
  <cp:lastModifiedBy>Bret Staudt Willet</cp:lastModifiedBy>
  <cp:revision>1266</cp:revision>
  <cp:lastPrinted>2020-03-10T13:41:18Z</cp:lastPrinted>
  <dcterms:created xsi:type="dcterms:W3CDTF">2006-04-04T14:43:33Z</dcterms:created>
  <dcterms:modified xsi:type="dcterms:W3CDTF">2024-07-06T00:47:43Z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0x010100C3DBFFD26FBBF2429355C8E364F2FEC7</vt:lpwstr>
  </property>
</Properties>
</file>