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473" r:id="rId6"/>
    <p:sldId id="262" r:id="rId7"/>
    <p:sldId id="263" r:id="rId8"/>
    <p:sldId id="260" r:id="rId9"/>
    <p:sldId id="261" r:id="rId10"/>
    <p:sldId id="258" r:id="rId11"/>
    <p:sldId id="257" r:id="rId12"/>
    <p:sldId id="264" r:id="rId13"/>
    <p:sldId id="474" r:id="rId14"/>
    <p:sldId id="475" r:id="rId15"/>
    <p:sldId id="4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21" autoAdjust="0"/>
  </p:normalViewPr>
  <p:slideViewPr>
    <p:cSldViewPr snapToGrid="0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A519-719A-45CF-BA07-BE0B965703C5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63DDE-017A-4D6F-A78A-E61D43BAB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1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63DDE-017A-4D6F-A78A-E61D43BABF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2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63DDE-017A-4D6F-A78A-E61D43BABF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7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63DDE-017A-4D6F-A78A-E61D43BABF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3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63DDE-017A-4D6F-A78A-E61D43BABF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63DDE-017A-4D6F-A78A-E61D43BABF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9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AF2A9-0406-4809-8DAB-7EB70137C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063A5-D520-426B-B608-E49E4E95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C044B-E6CF-456B-B2A2-C023AF7D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F53C2-50A7-4781-93FC-BE7654C1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8F917-F7AA-46ED-89E8-DD4289E1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9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14968-C14C-447C-9106-F7F36533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2B07AB-D037-4C5A-A421-CFD264395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760D6-9FD2-4424-8142-8E874B9E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9BD02-0647-41E6-88CC-010286D1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3614E-DF07-4CD0-B4A4-BAF75518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E81B7-6372-453B-85BD-34539EF1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E55E4-855E-48D5-883B-30D2DE41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0F7BA-B2DC-4940-AFF0-225352BE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8F9EC-7C25-4571-9C61-FFA214E1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9381A-FC7C-41A5-9E4A-487933B9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52E1B-CFA1-4B27-A98D-103F8AA2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468D2-5C05-40C9-81E7-2649175B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BE9E3-E1EF-4A00-885E-AEC22F65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A5286-1F9A-4FD6-B5F1-33ECF135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7E3DB-124A-45D1-8BC9-2B68F77B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2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FEFC4-BA75-4CBB-B5EB-79F3F038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40627-7249-49F9-B764-5DA7E607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9524F-7377-4FC7-A09B-593DDBD4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05BD5-9880-4791-9440-C50777FA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2EB5A-4C9C-40B5-BE4B-D088F37E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0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FF2F9-D1F5-4DB7-9EED-30A9D0CF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CA88A-FCF1-4A4B-B372-046D21A97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A1C7D-D3E3-4B85-AF88-AC1E22EC1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BC8D6-F2FD-4948-A8EE-3EEE424D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9AC81-A7A9-43D0-A497-A2DCED5D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A5D1E-DB8F-4898-BF3C-25530F7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5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400D-5633-46A3-AAF1-5294AAF0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3C01-5777-44D7-8071-DC77F52A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B81AA-BBCF-4D1C-BEEF-A89C7494E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02B5E2-F1F0-4F1C-B775-7D8216D7D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997DF-9EC9-4B66-83B3-C7A082610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43918-83A2-4F99-92C3-ACC1AA87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2C2A1E-F488-41C2-AE37-53D141C9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6C89A-9533-4734-A7F7-A9E66C7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7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0298D-776E-4FBD-B8C6-9AD91875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C88314-0DB8-4FDE-BFEC-DEB0EEBD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CAE1DC-3502-4394-8B74-3AF188C1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CB5B3C-4EF5-47CF-927B-E8D6A597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80CF37-AEB5-46F0-AAFC-3397DD2E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F63A1-E934-42F2-9FAC-5F012F7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37770-E40D-45F6-8D4E-9E05C2CB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8408A-8819-423B-BC23-6016A129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F58D5-7F23-4C87-9007-6FEB036A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9C752-47A7-4F83-97CD-16E72C32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BC657-23C4-4A09-BE43-CBC1EC8E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C9D8F-DA77-4CDB-AAC1-7792212B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673E2-2D13-435F-8B89-BB073748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A7896-357B-4F2A-9705-9FA0640E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BCE06F-8B8C-4784-A0D1-612EBB1F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81873-83A2-4DB3-AFD2-8B463FE81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420AA-3545-45E1-B221-896A2DDA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E7756-A49E-40FB-B546-91FB4751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C7E6C-C9A7-4C44-AA45-716D976B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5F2383-AE75-41BA-9344-9460FB78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F0ABE-BA97-46F2-A40D-83670960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0542D-11C6-48D4-B44D-BCC5DE726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CB635-A9CD-4FF5-B69C-4837B54F9509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DFC42-E17B-4AA5-8E7F-FB4DF2785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9B75B-AB43-4233-A4A4-AE2E35DC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CCBB-4367-42E4-ACAB-697370295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0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kong_drawing01/?hl=ko" TargetMode="External"/><Relationship Id="rId2" Type="http://schemas.openxmlformats.org/officeDocument/2006/relationships/hyperlink" Target="https://konghana.herokuap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choihanbin/notebook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강사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DD061-6CAE-40E4-9D15-E51F0DD7EF31}"/>
              </a:ext>
            </a:extLst>
          </p:cNvPr>
          <p:cNvSpPr txBox="1"/>
          <p:nvPr/>
        </p:nvSpPr>
        <p:spPr>
          <a:xfrm>
            <a:off x="565265" y="1283660"/>
            <a:ext cx="54697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최한빈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연락처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010-7203-3521</a:t>
            </a:r>
          </a:p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gksqlsl97@</a:t>
            </a:r>
            <a:r>
              <a:rPr lang="en-US" altLang="ko-KR" sz="2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gmail.com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52F18-5E6B-4712-889A-543DEC60DA9C}"/>
              </a:ext>
            </a:extLst>
          </p:cNvPr>
          <p:cNvSpPr txBox="1"/>
          <p:nvPr/>
        </p:nvSpPr>
        <p:spPr>
          <a:xfrm>
            <a:off x="4381772" y="4379543"/>
            <a:ext cx="60465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커피추천 사이트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https://konghana.herokuapp.com/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https://www.instagram.com/kong_drawing01/?hl=ko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https://www.kaggle.com/choihanbin/notebooks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42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0DA4439-CA80-4B1B-AD14-9B74FDEC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3264114"/>
            <a:ext cx="821055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82F87-8AEE-42E4-92E5-FC6F3C76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012" y="1746035"/>
            <a:ext cx="4552160" cy="10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2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66362E-E104-4C22-ACED-46A932C0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788"/>
            <a:ext cx="8763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1CCCB5-AA03-4AB2-897F-3BEDBF76E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906" y="814387"/>
            <a:ext cx="4564188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4F7AEB-E442-4BEE-85B3-3E36E601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685925"/>
            <a:ext cx="80391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9341C7-98CF-4CC2-BE15-E7CB66419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88" y="416725"/>
            <a:ext cx="2890424" cy="9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2D3F772-8731-4D62-B28F-39E2315922ED}"/>
              </a:ext>
            </a:extLst>
          </p:cNvPr>
          <p:cNvSpPr txBox="1"/>
          <p:nvPr/>
        </p:nvSpPr>
        <p:spPr>
          <a:xfrm>
            <a:off x="823324" y="6355501"/>
            <a:ext cx="1075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격자와 법정 경계 시각화를 통해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단일 격자는 주변 격자의 영향을 받는다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.’</a:t>
            </a:r>
            <a:r>
              <a:rPr lang="ko-KR" altLang="en-US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가정을 세울 수 있다</a:t>
            </a:r>
            <a:r>
              <a:rPr lang="en-US" altLang="ko-KR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BD36E4-90D1-42E2-AFB3-1617D8936308}"/>
              </a:ext>
            </a:extLst>
          </p:cNvPr>
          <p:cNvGrpSpPr/>
          <p:nvPr/>
        </p:nvGrpSpPr>
        <p:grpSpPr>
          <a:xfrm>
            <a:off x="5283035" y="913531"/>
            <a:ext cx="6434270" cy="4936278"/>
            <a:chOff x="-4209703" y="907712"/>
            <a:chExt cx="6434270" cy="49362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50F1211-5AAB-42AA-92E8-53D3F49ED050}"/>
                </a:ext>
              </a:extLst>
            </p:cNvPr>
            <p:cNvGrpSpPr/>
            <p:nvPr/>
          </p:nvGrpSpPr>
          <p:grpSpPr>
            <a:xfrm>
              <a:off x="-4209703" y="907712"/>
              <a:ext cx="3254900" cy="2423144"/>
              <a:chOff x="-4209703" y="907712"/>
              <a:chExt cx="3254900" cy="2423144"/>
            </a:xfrm>
          </p:grpSpPr>
          <p:pic>
            <p:nvPicPr>
              <p:cNvPr id="50" name="그림 49" descr="지도이(가) 표시된 사진&#10;&#10;자동 생성된 설명">
                <a:extLst>
                  <a:ext uri="{FF2B5EF4-FFF2-40B4-BE49-F238E27FC236}">
                    <a16:creationId xmlns:a16="http://schemas.microsoft.com/office/drawing/2014/main" id="{6B520E0F-4FE2-4E69-A733-70E7D6597176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14803" y="990856"/>
                <a:ext cx="3060000" cy="2340000"/>
              </a:xfrm>
              <a:prstGeom prst="rect">
                <a:avLst/>
              </a:prstGeom>
            </p:spPr>
          </p:pic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F877E49-75F0-48A3-AC87-5A95C15B1670}"/>
                  </a:ext>
                </a:extLst>
              </p:cNvPr>
              <p:cNvSpPr/>
              <p:nvPr/>
            </p:nvSpPr>
            <p:spPr>
              <a:xfrm>
                <a:off x="-4209703" y="907712"/>
                <a:ext cx="1005329" cy="330509"/>
              </a:xfrm>
              <a:prstGeom prst="rect">
                <a:avLst/>
              </a:prstGeom>
              <a:solidFill>
                <a:srgbClr val="004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총 인구수</a:t>
                </a:r>
                <a:endParaRPr lang="en-US" altLang="ko-KR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D40A677-F753-4A99-88C2-FBA9751BFC7B}"/>
                </a:ext>
              </a:extLst>
            </p:cNvPr>
            <p:cNvGrpSpPr/>
            <p:nvPr/>
          </p:nvGrpSpPr>
          <p:grpSpPr>
            <a:xfrm>
              <a:off x="-953951" y="907712"/>
              <a:ext cx="3178518" cy="2433767"/>
              <a:chOff x="-953951" y="907712"/>
              <a:chExt cx="3178518" cy="2433767"/>
            </a:xfrm>
          </p:grpSpPr>
          <p:pic>
            <p:nvPicPr>
              <p:cNvPr id="44" name="그림 43" descr="지도이(가) 표시된 사진&#10;&#10;자동 생성된 설명">
                <a:extLst>
                  <a:ext uri="{FF2B5EF4-FFF2-40B4-BE49-F238E27FC236}">
                    <a16:creationId xmlns:a16="http://schemas.microsoft.com/office/drawing/2014/main" id="{1C2770D3-21CE-4885-A390-243FD5A91E60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35433" y="1001479"/>
                <a:ext cx="3060000" cy="2340000"/>
              </a:xfrm>
              <a:prstGeom prst="rect">
                <a:avLst/>
              </a:prstGeom>
            </p:spPr>
          </p:pic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6CEA47C-4602-452A-9E11-5D692C0FEFE9}"/>
                  </a:ext>
                </a:extLst>
              </p:cNvPr>
              <p:cNvSpPr/>
              <p:nvPr/>
            </p:nvSpPr>
            <p:spPr>
              <a:xfrm>
                <a:off x="-953951" y="907712"/>
                <a:ext cx="1441997" cy="330509"/>
              </a:xfrm>
              <a:prstGeom prst="rect">
                <a:avLst/>
              </a:prstGeom>
              <a:solidFill>
                <a:srgbClr val="004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생산가능 인구수</a:t>
                </a:r>
                <a:endParaRPr lang="en-US" altLang="ko-KR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5FC1D1C-5978-4446-88B6-17C3D0930E6A}"/>
                </a:ext>
              </a:extLst>
            </p:cNvPr>
            <p:cNvGrpSpPr/>
            <p:nvPr/>
          </p:nvGrpSpPr>
          <p:grpSpPr>
            <a:xfrm>
              <a:off x="-4209703" y="3375851"/>
              <a:ext cx="3209193" cy="2443144"/>
              <a:chOff x="-4209703" y="3375851"/>
              <a:chExt cx="3209193" cy="2443144"/>
            </a:xfrm>
          </p:grpSpPr>
          <p:pic>
            <p:nvPicPr>
              <p:cNvPr id="41" name="그림 40" descr="지도이(가) 표시된 사진&#10;&#10;자동 생성된 설명">
                <a:extLst>
                  <a:ext uri="{FF2B5EF4-FFF2-40B4-BE49-F238E27FC236}">
                    <a16:creationId xmlns:a16="http://schemas.microsoft.com/office/drawing/2014/main" id="{84D3E970-B0E6-417E-A15C-02D5D8CA28B6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60510" y="3478995"/>
                <a:ext cx="3060000" cy="2340000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FC36CD0-06FF-47AE-8945-8235BD6C1B6C}"/>
                  </a:ext>
                </a:extLst>
              </p:cNvPr>
              <p:cNvSpPr/>
              <p:nvPr/>
            </p:nvSpPr>
            <p:spPr>
              <a:xfrm>
                <a:off x="-4209703" y="3375851"/>
                <a:ext cx="1143581" cy="330509"/>
              </a:xfrm>
              <a:prstGeom prst="rect">
                <a:avLst/>
              </a:prstGeom>
              <a:solidFill>
                <a:srgbClr val="004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고령 인구수</a:t>
                </a:r>
                <a:endParaRPr lang="en-US" altLang="ko-KR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6F8D17-B199-465F-8E7E-07F09DEC14CC}"/>
                </a:ext>
              </a:extLst>
            </p:cNvPr>
            <p:cNvGrpSpPr/>
            <p:nvPr/>
          </p:nvGrpSpPr>
          <p:grpSpPr>
            <a:xfrm>
              <a:off x="-953951" y="3375851"/>
              <a:ext cx="3159077" cy="2468139"/>
              <a:chOff x="-953951" y="3375851"/>
              <a:chExt cx="3159077" cy="2468139"/>
            </a:xfrm>
          </p:grpSpPr>
          <p:pic>
            <p:nvPicPr>
              <p:cNvPr id="47" name="그림 46" descr="지도이(가) 표시된 사진&#10;&#10;자동 생성된 설명">
                <a:extLst>
                  <a:ext uri="{FF2B5EF4-FFF2-40B4-BE49-F238E27FC236}">
                    <a16:creationId xmlns:a16="http://schemas.microsoft.com/office/drawing/2014/main" id="{EC8CB546-B2E3-42EC-AC6D-982A269EA802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4874" y="3503990"/>
                <a:ext cx="3060000" cy="2340000"/>
              </a:xfrm>
              <a:prstGeom prst="rect">
                <a:avLst/>
              </a:prstGeom>
            </p:spPr>
          </p:pic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9945173-4FAF-498E-AB72-0BE25FEE5D87}"/>
                  </a:ext>
                </a:extLst>
              </p:cNvPr>
              <p:cNvSpPr/>
              <p:nvPr/>
            </p:nvSpPr>
            <p:spPr>
              <a:xfrm>
                <a:off x="-953951" y="3375851"/>
                <a:ext cx="1264197" cy="330509"/>
              </a:xfrm>
              <a:prstGeom prst="rect">
                <a:avLst/>
              </a:prstGeom>
              <a:solidFill>
                <a:srgbClr val="004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유소년 인구수</a:t>
                </a:r>
                <a:endParaRPr lang="en-US" altLang="ko-KR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407A0524-5059-4BE6-AC8A-94C7730CE444}"/>
              </a:ext>
            </a:extLst>
          </p:cNvPr>
          <p:cNvSpPr txBox="1"/>
          <p:nvPr/>
        </p:nvSpPr>
        <p:spPr>
          <a:xfrm>
            <a:off x="716338" y="130400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4C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</a:t>
            </a:r>
            <a:endParaRPr lang="ko-KR" altLang="en-US" sz="2400" dirty="0">
              <a:solidFill>
                <a:srgbClr val="004C7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C9DB1F8-5BA5-4800-ADFD-AFB4CE72A603}"/>
              </a:ext>
            </a:extLst>
          </p:cNvPr>
          <p:cNvGrpSpPr/>
          <p:nvPr/>
        </p:nvGrpSpPr>
        <p:grpSpPr>
          <a:xfrm>
            <a:off x="1088006" y="1858156"/>
            <a:ext cx="3144544" cy="1902327"/>
            <a:chOff x="1077174" y="3372470"/>
            <a:chExt cx="3144544" cy="190232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C54EE5B-2A10-41F1-8C34-099892237124}"/>
                </a:ext>
              </a:extLst>
            </p:cNvPr>
            <p:cNvSpPr/>
            <p:nvPr/>
          </p:nvSpPr>
          <p:spPr>
            <a:xfrm>
              <a:off x="1642356" y="3712565"/>
              <a:ext cx="2159462" cy="369332"/>
            </a:xfrm>
            <a:prstGeom prst="rect">
              <a:avLst/>
            </a:prstGeom>
            <a:gradFill flip="none" rotWithShape="1">
              <a:gsLst>
                <a:gs pos="100000">
                  <a:srgbClr val="0404B2"/>
                </a:gs>
                <a:gs pos="0">
                  <a:srgbClr val="FFFFF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ED158F0-0D80-4D05-8A0E-7245BEB535D7}"/>
                </a:ext>
              </a:extLst>
            </p:cNvPr>
            <p:cNvSpPr txBox="1"/>
            <p:nvPr/>
          </p:nvSpPr>
          <p:spPr>
            <a:xfrm>
              <a:off x="1077175" y="3742977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적음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71D1278-2F85-408E-96A1-0C6003FF9B4B}"/>
                </a:ext>
              </a:extLst>
            </p:cNvPr>
            <p:cNvSpPr txBox="1"/>
            <p:nvPr/>
          </p:nvSpPr>
          <p:spPr>
            <a:xfrm>
              <a:off x="3748512" y="375752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많음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359DDE-A85E-4BFA-B0DD-FD47AD69952A}"/>
                </a:ext>
              </a:extLst>
            </p:cNvPr>
            <p:cNvSpPr txBox="1"/>
            <p:nvPr/>
          </p:nvSpPr>
          <p:spPr>
            <a:xfrm>
              <a:off x="1801501" y="4253461"/>
              <a:ext cx="1736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4C7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높이 </a:t>
              </a:r>
              <a:r>
                <a:rPr lang="en-US" altLang="ko-KR" sz="1400" dirty="0">
                  <a:solidFill>
                    <a:srgbClr val="004C7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ko-KR" altLang="en-US" sz="1400" dirty="0">
                  <a:solidFill>
                    <a:srgbClr val="004C7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교통사고 건수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7C4FE25-086B-46F4-A023-15E1CC7635D7}"/>
                </a:ext>
              </a:extLst>
            </p:cNvPr>
            <p:cNvSpPr txBox="1"/>
            <p:nvPr/>
          </p:nvSpPr>
          <p:spPr>
            <a:xfrm>
              <a:off x="2118889" y="3372470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rgbClr val="004C7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색 </a:t>
              </a:r>
              <a:r>
                <a:rPr lang="en-US" altLang="ko-KR" sz="1400" dirty="0">
                  <a:solidFill>
                    <a:srgbClr val="004C7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ko-KR" altLang="en-US" sz="1400" dirty="0">
                  <a:solidFill>
                    <a:srgbClr val="004C7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인구수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CC083BB-E782-486D-9BC5-DA6F0E1FB68B}"/>
                </a:ext>
              </a:extLst>
            </p:cNvPr>
            <p:cNvSpPr/>
            <p:nvPr/>
          </p:nvSpPr>
          <p:spPr>
            <a:xfrm rot="16200000">
              <a:off x="2110029" y="4953316"/>
              <a:ext cx="197222" cy="369332"/>
            </a:xfrm>
            <a:prstGeom prst="rect">
              <a:avLst/>
            </a:prstGeom>
            <a:solidFill>
              <a:srgbClr val="1B1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5638A5D-B7E0-42C0-BCD1-6DB6851F80BD}"/>
                </a:ext>
              </a:extLst>
            </p:cNvPr>
            <p:cNvSpPr/>
            <p:nvPr/>
          </p:nvSpPr>
          <p:spPr>
            <a:xfrm rot="16200000">
              <a:off x="2708414" y="4769166"/>
              <a:ext cx="565523" cy="369332"/>
            </a:xfrm>
            <a:prstGeom prst="rect">
              <a:avLst/>
            </a:prstGeom>
            <a:solidFill>
              <a:srgbClr val="1B1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C6A7EF-B5FC-4A34-A71A-635D108823D2}"/>
                </a:ext>
              </a:extLst>
            </p:cNvPr>
            <p:cNvSpPr txBox="1"/>
            <p:nvPr/>
          </p:nvSpPr>
          <p:spPr>
            <a:xfrm>
              <a:off x="1077174" y="4997798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적음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11EFE-2EE3-4366-A777-5F5C1170EA75}"/>
                </a:ext>
              </a:extLst>
            </p:cNvPr>
            <p:cNvSpPr txBox="1"/>
            <p:nvPr/>
          </p:nvSpPr>
          <p:spPr>
            <a:xfrm>
              <a:off x="3748512" y="494987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많음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83AE8FA-E244-436E-B647-9CA9318E9C8D}"/>
              </a:ext>
            </a:extLst>
          </p:cNvPr>
          <p:cNvSpPr txBox="1"/>
          <p:nvPr/>
        </p:nvSpPr>
        <p:spPr>
          <a:xfrm>
            <a:off x="681005" y="542844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dirty="0">
                <a:solidFill>
                  <a:srgbClr val="3D416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공간 정보 시각화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23E9B-830E-4B03-B42D-DB6E67068BAC}"/>
              </a:ext>
            </a:extLst>
          </p:cNvPr>
          <p:cNvSpPr txBox="1"/>
          <p:nvPr/>
        </p:nvSpPr>
        <p:spPr>
          <a:xfrm>
            <a:off x="948707" y="855998"/>
            <a:ext cx="28456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3D416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dirty="0">
                <a:solidFill>
                  <a:srgbClr val="3D416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법정 경계</a:t>
            </a:r>
            <a:r>
              <a:rPr lang="en-US" altLang="ko-KR" sz="1300" dirty="0">
                <a:solidFill>
                  <a:srgbClr val="3D416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rgbClr val="3D416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en-US" altLang="ko-KR" sz="1300" dirty="0">
                <a:solidFill>
                  <a:srgbClr val="3D416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300" dirty="0">
                <a:solidFill>
                  <a:srgbClr val="3D416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 공간 정보 시각화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A48C09-1F07-498D-88E3-B528C59E9B5C}"/>
              </a:ext>
            </a:extLst>
          </p:cNvPr>
          <p:cNvSpPr txBox="1"/>
          <p:nvPr/>
        </p:nvSpPr>
        <p:spPr>
          <a:xfrm>
            <a:off x="681005" y="397034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4C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시사점</a:t>
            </a:r>
            <a:endParaRPr lang="ko-KR" altLang="en-US" sz="2400" dirty="0">
              <a:solidFill>
                <a:srgbClr val="004C7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F815E2-D645-448A-AE2E-FFAE7BD516A9}"/>
              </a:ext>
            </a:extLst>
          </p:cNvPr>
          <p:cNvSpPr txBox="1"/>
          <p:nvPr/>
        </p:nvSpPr>
        <p:spPr>
          <a:xfrm>
            <a:off x="681005" y="4892634"/>
            <a:ext cx="11036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단일 격자 내에서 확인하기 어려운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인구수와 교통사고 건수와의 관계를 파악할 수 있음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663D3C-D72C-434E-BB36-5B327FA421AD}"/>
              </a:ext>
            </a:extLst>
          </p:cNvPr>
          <p:cNvSpPr txBox="1"/>
          <p:nvPr/>
        </p:nvSpPr>
        <p:spPr>
          <a:xfrm>
            <a:off x="716338" y="4399987"/>
            <a:ext cx="11036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인구수가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밀집되어 있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동에는 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교통사고 건수가 많은 것을 확인할 수 있음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D1FE5F-3135-4243-A0C8-6572E4A66436}"/>
              </a:ext>
            </a:extLst>
          </p:cNvPr>
          <p:cNvSpPr txBox="1"/>
          <p:nvPr/>
        </p:nvSpPr>
        <p:spPr>
          <a:xfrm>
            <a:off x="681005" y="5400852"/>
            <a:ext cx="11036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이는 차후 분석 진행 시 주변 격자에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영향을 미치는</a:t>
            </a:r>
            <a:endParaRPr lang="en-US" altLang="ko-KR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변수를 고려해 데이터 전처리를 해야함을 시사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10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D020B-CD5A-48C1-B701-B343CD855126}"/>
              </a:ext>
            </a:extLst>
          </p:cNvPr>
          <p:cNvSpPr txBox="1"/>
          <p:nvPr/>
        </p:nvSpPr>
        <p:spPr>
          <a:xfrm>
            <a:off x="565265" y="1047404"/>
            <a:ext cx="279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배워야하는가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쉬운 프로그래밍 언어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9994F-BDA2-4DB0-B2F5-A47D9F3EDA3E}"/>
              </a:ext>
            </a:extLst>
          </p:cNvPr>
          <p:cNvSpPr txBox="1"/>
          <p:nvPr/>
        </p:nvSpPr>
        <p:spPr>
          <a:xfrm>
            <a:off x="956992" y="1822239"/>
            <a:ext cx="1004954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Poor Python</a:t>
            </a:r>
          </a:p>
          <a:p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파이썬은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타 언어에 비해 비효율적인 특징이 있음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인터프리터를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느림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숫자나 문자를 변수에 할당할 때 별도로 크기를 지정하지 않음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상당히 많은 공간을 차지함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D0787-639F-4EBA-ACB4-07934C56B4A8}"/>
              </a:ext>
            </a:extLst>
          </p:cNvPr>
          <p:cNvSpPr txBox="1"/>
          <p:nvPr/>
        </p:nvSpPr>
        <p:spPr>
          <a:xfrm>
            <a:off x="1223512" y="5287376"/>
            <a:ext cx="974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그럼에도 불구하고 다른 언어를 배우기 이전에 매우 쉽게 배울 수 있음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B5EDE5F3-BF45-4A79-B00A-239DF4EF167A}"/>
              </a:ext>
            </a:extLst>
          </p:cNvPr>
          <p:cNvSpPr/>
          <p:nvPr/>
        </p:nvSpPr>
        <p:spPr>
          <a:xfrm rot="5400000">
            <a:off x="5513535" y="4036326"/>
            <a:ext cx="655066" cy="9144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D020B-CD5A-48C1-B701-B343CD855126}"/>
              </a:ext>
            </a:extLst>
          </p:cNvPr>
          <p:cNvSpPr txBox="1"/>
          <p:nvPr/>
        </p:nvSpPr>
        <p:spPr>
          <a:xfrm>
            <a:off x="565265" y="1047404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배워야하는가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파이썬은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 분석에 탁월한 프로그래밍 언어이다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D0787-639F-4EBA-ACB4-07934C56B4A8}"/>
              </a:ext>
            </a:extLst>
          </p:cNvPr>
          <p:cNvSpPr txBox="1"/>
          <p:nvPr/>
        </p:nvSpPr>
        <p:spPr>
          <a:xfrm>
            <a:off x="914483" y="2559118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문자열 처리에 강력함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AA4A3-BE8F-456B-9194-4A7B67695D4B}"/>
              </a:ext>
            </a:extLst>
          </p:cNvPr>
          <p:cNvSpPr txBox="1"/>
          <p:nvPr/>
        </p:nvSpPr>
        <p:spPr>
          <a:xfrm>
            <a:off x="5719240" y="2559118"/>
            <a:ext cx="5886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머신러닝과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빅데이터 분석 등에 탁월함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D37E7-13F6-47BC-BC1A-DD485EF23B3E}"/>
              </a:ext>
            </a:extLst>
          </p:cNvPr>
          <p:cNvSpPr txBox="1"/>
          <p:nvPr/>
        </p:nvSpPr>
        <p:spPr>
          <a:xfrm>
            <a:off x="8035580" y="3097766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정형데이터와 비정형데이터로 나뉨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55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D020B-CD5A-48C1-B701-B343CD855126}"/>
              </a:ext>
            </a:extLst>
          </p:cNvPr>
          <p:cNvSpPr txBox="1"/>
          <p:nvPr/>
        </p:nvSpPr>
        <p:spPr>
          <a:xfrm>
            <a:off x="565265" y="1047404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배워야하는가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핫한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언어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9994F-BDA2-4DB0-B2F5-A47D9F3EDA3E}"/>
              </a:ext>
            </a:extLst>
          </p:cNvPr>
          <p:cNvSpPr txBox="1"/>
          <p:nvPr/>
        </p:nvSpPr>
        <p:spPr>
          <a:xfrm>
            <a:off x="8144240" y="2903231"/>
            <a:ext cx="232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Ieee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spectrum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서베이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D0787-639F-4EBA-ACB4-07934C56B4A8}"/>
              </a:ext>
            </a:extLst>
          </p:cNvPr>
          <p:cNvSpPr txBox="1"/>
          <p:nvPr/>
        </p:nvSpPr>
        <p:spPr>
          <a:xfrm>
            <a:off x="7957465" y="641560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Github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language rank</a:t>
            </a:r>
          </a:p>
        </p:txBody>
      </p:sp>
      <p:pic>
        <p:nvPicPr>
          <p:cNvPr id="1026" name="Picture 2" descr="screenshot of the the top ten list from the app">
            <a:extLst>
              <a:ext uri="{FF2B5EF4-FFF2-40B4-BE49-F238E27FC236}">
                <a16:creationId xmlns:a16="http://schemas.microsoft.com/office/drawing/2014/main" id="{CD466262-181D-48A1-AB83-6BF42AF8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25" y="433689"/>
            <a:ext cx="4648610" cy="24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C5A86-B28F-49D8-9C8E-E29B63F674FB}"/>
              </a:ext>
            </a:extLst>
          </p:cNvPr>
          <p:cNvSpPr txBox="1"/>
          <p:nvPr/>
        </p:nvSpPr>
        <p:spPr>
          <a:xfrm>
            <a:off x="565265" y="4683187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오픈소스로 제공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648A2-5348-4BEA-B412-46CA98602D8D}"/>
              </a:ext>
            </a:extLst>
          </p:cNvPr>
          <p:cNvSpPr txBox="1"/>
          <p:nvPr/>
        </p:nvSpPr>
        <p:spPr>
          <a:xfrm>
            <a:off x="565265" y="3454828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등에 탁월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910AB-DF6B-40A6-AD88-959F8BBB8084}"/>
              </a:ext>
            </a:extLst>
          </p:cNvPr>
          <p:cNvSpPr txBox="1"/>
          <p:nvPr/>
        </p:nvSpPr>
        <p:spPr>
          <a:xfrm>
            <a:off x="565265" y="229431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배우기 쉬움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5CF69609-5919-4F01-9B37-61B2E78A9536}"/>
              </a:ext>
            </a:extLst>
          </p:cNvPr>
          <p:cNvSpPr/>
          <p:nvPr/>
        </p:nvSpPr>
        <p:spPr>
          <a:xfrm>
            <a:off x="5804980" y="3013087"/>
            <a:ext cx="655066" cy="9144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363F09-F384-4F72-9C4B-934E19ED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09" y="3927487"/>
            <a:ext cx="4662625" cy="240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D020B-CD5A-48C1-B701-B343CD855126}"/>
              </a:ext>
            </a:extLst>
          </p:cNvPr>
          <p:cNvSpPr txBox="1"/>
          <p:nvPr/>
        </p:nvSpPr>
        <p:spPr>
          <a:xfrm>
            <a:off x="565265" y="1047404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 기초 수업을 통해 무엇을 얻을 수 있는가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9994F-BDA2-4DB0-B2F5-A47D9F3EDA3E}"/>
              </a:ext>
            </a:extLst>
          </p:cNvPr>
          <p:cNvSpPr txBox="1"/>
          <p:nvPr/>
        </p:nvSpPr>
        <p:spPr>
          <a:xfrm>
            <a:off x="387173" y="2695657"/>
            <a:ext cx="6328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기본적인 프로그래밍 기술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내장 함수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라이브러리를 활용한 유용한 함수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 등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3E4D4-707E-4AC6-8642-6E2C963E849D}"/>
              </a:ext>
            </a:extLst>
          </p:cNvPr>
          <p:cNvSpPr txBox="1"/>
          <p:nvPr/>
        </p:nvSpPr>
        <p:spPr>
          <a:xfrm>
            <a:off x="387173" y="3636023"/>
            <a:ext cx="4870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프로그래밍 문제 해결 능력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현실의 문제를 프로그래밍 문제로 바꾸기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프로그래밍 문제를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효율적으로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풀기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220AE-EC4D-4D0A-8459-2CE3FC3C74FC}"/>
              </a:ext>
            </a:extLst>
          </p:cNvPr>
          <p:cNvSpPr txBox="1"/>
          <p:nvPr/>
        </p:nvSpPr>
        <p:spPr>
          <a:xfrm>
            <a:off x="7519080" y="2733064"/>
            <a:ext cx="4360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 따라 적기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여기서 왜 이런 코드를 사용했을까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B9DE3-10C4-477E-B712-B5BBC190834C}"/>
              </a:ext>
            </a:extLst>
          </p:cNvPr>
          <p:cNvSpPr txBox="1"/>
          <p:nvPr/>
        </p:nvSpPr>
        <p:spPr>
          <a:xfrm>
            <a:off x="7519080" y="3858999"/>
            <a:ext cx="2135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실습 문제 풀기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200" b="1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200" b="1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직접 풀어 보기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761B30C0-8A58-499D-9CDB-6508903F00DD}"/>
              </a:ext>
            </a:extLst>
          </p:cNvPr>
          <p:cNvSpPr/>
          <p:nvPr/>
        </p:nvSpPr>
        <p:spPr>
          <a:xfrm>
            <a:off x="6890546" y="2821258"/>
            <a:ext cx="454137" cy="51823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1FE8291-F78B-488C-95A1-2CAC6516CE85}"/>
              </a:ext>
            </a:extLst>
          </p:cNvPr>
          <p:cNvSpPr/>
          <p:nvPr/>
        </p:nvSpPr>
        <p:spPr>
          <a:xfrm>
            <a:off x="6890546" y="3984600"/>
            <a:ext cx="454137" cy="51823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27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커리큘럼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97" y="532015"/>
            <a:ext cx="7826979" cy="57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프로그래밍 기본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BD35D-B881-4D92-A7A2-62E7D83E8AB7}"/>
              </a:ext>
            </a:extLst>
          </p:cNvPr>
          <p:cNvSpPr txBox="1"/>
          <p:nvPr/>
        </p:nvSpPr>
        <p:spPr>
          <a:xfrm>
            <a:off x="748131" y="1597344"/>
            <a:ext cx="64427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프로그래밍 언어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정해진 규칙에 따라 코드를 작성하는 것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더하기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2+3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수학적인 표현을 사용함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+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% /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명령을 반복적으로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동작시켜서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컴퓨터로 하여금 동작하게끔 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 짝수만 출력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 4 6 8 10 …)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조건에 해당하는 경우 동작하게끔 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짝수만 출력해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==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홀수만 출력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하지마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15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FD570-A4D7-4B8F-BAAD-64E32FA7339D}"/>
              </a:ext>
            </a:extLst>
          </p:cNvPr>
          <p:cNvSpPr txBox="1"/>
          <p:nvPr/>
        </p:nvSpPr>
        <p:spPr>
          <a:xfrm>
            <a:off x="565265" y="53201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기본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BD35D-B881-4D92-A7A2-62E7D83E8AB7}"/>
              </a:ext>
            </a:extLst>
          </p:cNvPr>
          <p:cNvSpPr txBox="1"/>
          <p:nvPr/>
        </p:nvSpPr>
        <p:spPr>
          <a:xfrm>
            <a:off x="847898" y="1579418"/>
            <a:ext cx="53710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특징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무료이고 문서화가 체계적으로 되어있다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syntax(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깔끔하다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여러가지 툴을 통해 지원 가능하다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코드가 오픈소스로 제공된다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인터프리터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(interpreter)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소스코드를 번역한다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95B9-D22D-460F-890E-E74E4CAE4D64}"/>
              </a:ext>
            </a:extLst>
          </p:cNvPr>
          <p:cNvSpPr txBox="1"/>
          <p:nvPr/>
        </p:nvSpPr>
        <p:spPr>
          <a:xfrm>
            <a:off x="847898" y="4078253"/>
            <a:ext cx="9127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 에러의 종류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Syntax error: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인터프리터가 번역할 수 없어 실행할 수 없는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문법적인 오류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Runtime error: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문법은 맞아 실행은 가능하지만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중에 발생하는 오류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Semantic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error: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에러 메시지 없이 잘 동작하지만 원하던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결과가 나오지 않는 오류</a:t>
            </a:r>
          </a:p>
        </p:txBody>
      </p:sp>
    </p:spTree>
    <p:extLst>
      <p:ext uri="{BB962C8B-B14F-4D97-AF65-F5344CB8AC3E}">
        <p14:creationId xmlns:p14="http://schemas.microsoft.com/office/powerpoint/2010/main" val="125218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49613C2FECF9847847FA7B5E7B9574D" ma:contentTypeVersion="4" ma:contentTypeDescription="새 문서를 만듭니다." ma:contentTypeScope="" ma:versionID="65975b09a9d1ce936c5971131e23ba34">
  <xsd:schema xmlns:xsd="http://www.w3.org/2001/XMLSchema" xmlns:xs="http://www.w3.org/2001/XMLSchema" xmlns:p="http://schemas.microsoft.com/office/2006/metadata/properties" xmlns:ns3="f9b1bd3b-eb1d-4419-80a7-76ec48244a8a" targetNamespace="http://schemas.microsoft.com/office/2006/metadata/properties" ma:root="true" ma:fieldsID="4d27fcffcba3ca93b5865877c9115887" ns3:_="">
    <xsd:import namespace="f9b1bd3b-eb1d-4419-80a7-76ec48244a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1bd3b-eb1d-4419-80a7-76ec48244a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A5D7CD-2D9C-4889-9B75-EE01DDD9C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1EA915-228E-47C1-998A-4C06ADDD2647}">
  <ds:schemaRefs>
    <ds:schemaRef ds:uri="f9b1bd3b-eb1d-4419-80a7-76ec48244a8a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B980FB-0ABA-4524-B631-E909DC81C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1bd3b-eb1d-4419-80a7-76ec48244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450</Words>
  <Application>Microsoft Office PowerPoint</Application>
  <PresentationFormat>와이드스크린</PresentationFormat>
  <Paragraphs>101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</vt:lpstr>
      <vt:lpstr>나눔고딕 ExtraBold</vt:lpstr>
      <vt:lpstr>나눔고딕 Light</vt:lpstr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최다솜</dc:creator>
  <cp:lastModifiedBy>Windows 사용자</cp:lastModifiedBy>
  <cp:revision>18</cp:revision>
  <dcterms:created xsi:type="dcterms:W3CDTF">2021-12-24T15:18:48Z</dcterms:created>
  <dcterms:modified xsi:type="dcterms:W3CDTF">2022-02-15T10:34:10Z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0x010100149613C2FECF9847847FA7B5E7B9574D</vt:lpwstr>
  </property>
</Properties>
</file>