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  <p:sldMasterId id="2147483807" r:id="rId2"/>
  </p:sldMasterIdLst>
  <p:notesMasterIdLst>
    <p:notesMasterId r:id="rId18"/>
  </p:notesMasterIdLst>
  <p:handoutMasterIdLst>
    <p:handoutMasterId r:id="rId19"/>
  </p:handoutMasterIdLst>
  <p:sldIdLst>
    <p:sldId id="638" r:id="rId3"/>
    <p:sldId id="618" r:id="rId4"/>
    <p:sldId id="639" r:id="rId5"/>
    <p:sldId id="651" r:id="rId6"/>
    <p:sldId id="640" r:id="rId7"/>
    <p:sldId id="642" r:id="rId8"/>
    <p:sldId id="647" r:id="rId9"/>
    <p:sldId id="641" r:id="rId10"/>
    <p:sldId id="648" r:id="rId11"/>
    <p:sldId id="650" r:id="rId12"/>
    <p:sldId id="649" r:id="rId13"/>
    <p:sldId id="645" r:id="rId14"/>
    <p:sldId id="652" r:id="rId15"/>
    <p:sldId id="626" r:id="rId16"/>
    <p:sldId id="646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xiao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73A1C"/>
    <a:srgbClr val="C65910"/>
    <a:srgbClr val="2E5597"/>
    <a:srgbClr val="405688"/>
    <a:srgbClr val="44669E"/>
    <a:srgbClr val="70AF83"/>
    <a:srgbClr val="1482AC"/>
    <a:srgbClr val="1382AC"/>
    <a:srgbClr val="BB8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2674"/>
  </p:normalViewPr>
  <p:slideViewPr>
    <p:cSldViewPr snapToGrid="0" snapToObjects="1">
      <p:cViewPr varScale="1">
        <p:scale>
          <a:sx n="103" d="100"/>
          <a:sy n="103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525"/>
    </p:cViewPr>
  </p:sorterViewPr>
  <p:notesViewPr>
    <p:cSldViewPr snapToGrid="0" snapToObjects="1">
      <p:cViewPr varScale="1">
        <p:scale>
          <a:sx n="112" d="100"/>
          <a:sy n="112" d="100"/>
        </p:scale>
        <p:origin x="27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1CAF9-DF38-447A-9012-FC7C63573F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34E942-F808-4E0E-9895-D59FD0109269}">
      <dgm:prSet/>
      <dgm:spPr/>
      <dgm:t>
        <a:bodyPr/>
        <a:lstStyle/>
        <a:p>
          <a:r>
            <a:rPr kumimoji="1" lang="zh-CN" dirty="0"/>
            <a:t>基本概念</a:t>
          </a:r>
          <a:endParaRPr lang="en-US" dirty="0"/>
        </a:p>
      </dgm:t>
    </dgm:pt>
    <dgm:pt modelId="{9D3ABFA7-5931-4910-9E48-D1B1CF161084}" type="parTrans" cxnId="{E596CF69-F448-4FC5-8244-9F54267F2A7A}">
      <dgm:prSet/>
      <dgm:spPr/>
      <dgm:t>
        <a:bodyPr/>
        <a:lstStyle/>
        <a:p>
          <a:endParaRPr lang="en-US"/>
        </a:p>
      </dgm:t>
    </dgm:pt>
    <dgm:pt modelId="{4C232CCD-36DE-4944-B498-82DA16932EFE}" type="sibTrans" cxnId="{E596CF69-F448-4FC5-8244-9F54267F2A7A}">
      <dgm:prSet/>
      <dgm:spPr/>
      <dgm:t>
        <a:bodyPr/>
        <a:lstStyle/>
        <a:p>
          <a:endParaRPr lang="en-US"/>
        </a:p>
      </dgm:t>
    </dgm:pt>
    <dgm:pt modelId="{0549525A-5D7E-4235-9F71-BD8DCDAFCB3D}">
      <dgm:prSet/>
      <dgm:spPr/>
      <dgm:t>
        <a:bodyPr/>
        <a:lstStyle/>
        <a:p>
          <a:r>
            <a:rPr kumimoji="1" lang="zh-CN"/>
            <a:t>数据集</a:t>
          </a:r>
          <a:endParaRPr lang="en-US"/>
        </a:p>
      </dgm:t>
    </dgm:pt>
    <dgm:pt modelId="{C8CF5C5C-61ED-462A-B194-DB4FCF272D3D}" type="parTrans" cxnId="{E5337B93-6D52-4CB9-88CD-3497D70FE5C1}">
      <dgm:prSet/>
      <dgm:spPr/>
      <dgm:t>
        <a:bodyPr/>
        <a:lstStyle/>
        <a:p>
          <a:endParaRPr lang="en-US"/>
        </a:p>
      </dgm:t>
    </dgm:pt>
    <dgm:pt modelId="{F275E03B-5CA0-4A23-9F6E-F45356B4BA0C}" type="sibTrans" cxnId="{E5337B93-6D52-4CB9-88CD-3497D70FE5C1}">
      <dgm:prSet/>
      <dgm:spPr/>
      <dgm:t>
        <a:bodyPr/>
        <a:lstStyle/>
        <a:p>
          <a:endParaRPr lang="en-US"/>
        </a:p>
      </dgm:t>
    </dgm:pt>
    <dgm:pt modelId="{C46073F2-B590-4B06-9632-439BECC07084}">
      <dgm:prSet/>
      <dgm:spPr/>
      <dgm:t>
        <a:bodyPr/>
        <a:lstStyle/>
        <a:p>
          <a:r>
            <a:rPr kumimoji="1" lang="zh-CN"/>
            <a:t>数据对象</a:t>
          </a:r>
          <a:endParaRPr lang="en-US"/>
        </a:p>
      </dgm:t>
    </dgm:pt>
    <dgm:pt modelId="{1D2E1A08-9706-4A81-B28F-9D9A2B0D6D1B}" type="parTrans" cxnId="{6E6EE359-0410-433B-A9F6-4CB587FC6BDB}">
      <dgm:prSet/>
      <dgm:spPr/>
      <dgm:t>
        <a:bodyPr/>
        <a:lstStyle/>
        <a:p>
          <a:endParaRPr lang="en-US"/>
        </a:p>
      </dgm:t>
    </dgm:pt>
    <dgm:pt modelId="{D8885664-7FBA-474B-A063-B32B4A7360C3}" type="sibTrans" cxnId="{6E6EE359-0410-433B-A9F6-4CB587FC6BDB}">
      <dgm:prSet/>
      <dgm:spPr/>
      <dgm:t>
        <a:bodyPr/>
        <a:lstStyle/>
        <a:p>
          <a:endParaRPr lang="en-US"/>
        </a:p>
      </dgm:t>
    </dgm:pt>
    <dgm:pt modelId="{5C118333-B2F9-4440-8A49-6F52D181AD7D}">
      <dgm:prSet/>
      <dgm:spPr/>
      <dgm:t>
        <a:bodyPr/>
        <a:lstStyle/>
        <a:p>
          <a:r>
            <a:rPr kumimoji="1" lang="zh-CN" dirty="0"/>
            <a:t>属性</a:t>
          </a:r>
          <a:endParaRPr lang="en-US" dirty="0"/>
        </a:p>
      </dgm:t>
    </dgm:pt>
    <dgm:pt modelId="{8530DCB2-DB1E-4F15-8E2A-B585A42430D1}" type="parTrans" cxnId="{3384E319-6189-4460-AD0B-557F13163A99}">
      <dgm:prSet/>
      <dgm:spPr/>
      <dgm:t>
        <a:bodyPr/>
        <a:lstStyle/>
        <a:p>
          <a:endParaRPr lang="en-US"/>
        </a:p>
      </dgm:t>
    </dgm:pt>
    <dgm:pt modelId="{D25CC1F5-CEA2-4946-A545-2E45B8C8F19A}" type="sibTrans" cxnId="{3384E319-6189-4460-AD0B-557F13163A99}">
      <dgm:prSet/>
      <dgm:spPr/>
      <dgm:t>
        <a:bodyPr/>
        <a:lstStyle/>
        <a:p>
          <a:endParaRPr lang="en-US"/>
        </a:p>
      </dgm:t>
    </dgm:pt>
    <dgm:pt modelId="{4DE23A0D-4FB8-46B7-8FBF-9D5ADEAB7A7B}">
      <dgm:prSet/>
      <dgm:spPr/>
      <dgm:t>
        <a:bodyPr/>
        <a:lstStyle/>
        <a:p>
          <a:r>
            <a:rPr kumimoji="1" lang="zh-CN"/>
            <a:t>属性的类别</a:t>
          </a:r>
          <a:endParaRPr lang="en-US"/>
        </a:p>
      </dgm:t>
    </dgm:pt>
    <dgm:pt modelId="{ABB54BE5-6128-471B-A0D8-D1883B0F8EE0}" type="parTrans" cxnId="{5BE8CCA2-319D-4EEE-A1CF-535DC555F33B}">
      <dgm:prSet/>
      <dgm:spPr/>
      <dgm:t>
        <a:bodyPr/>
        <a:lstStyle/>
        <a:p>
          <a:endParaRPr lang="en-US"/>
        </a:p>
      </dgm:t>
    </dgm:pt>
    <dgm:pt modelId="{60734145-7632-4E28-B9FF-02C3DBD766A2}" type="sibTrans" cxnId="{5BE8CCA2-319D-4EEE-A1CF-535DC555F33B}">
      <dgm:prSet/>
      <dgm:spPr/>
      <dgm:t>
        <a:bodyPr/>
        <a:lstStyle/>
        <a:p>
          <a:endParaRPr lang="en-US"/>
        </a:p>
      </dgm:t>
    </dgm:pt>
    <dgm:pt modelId="{A5D64E67-656E-46AB-B7BA-F8BC734D2D59}">
      <dgm:prSet/>
      <dgm:spPr/>
      <dgm:t>
        <a:bodyPr/>
        <a:lstStyle/>
        <a:p>
          <a:r>
            <a:rPr kumimoji="1" lang="zh-CN"/>
            <a:t>标称属性、二元属性、序列属性、数值属性</a:t>
          </a:r>
          <a:endParaRPr lang="en-US"/>
        </a:p>
      </dgm:t>
    </dgm:pt>
    <dgm:pt modelId="{2209D024-65A5-4E3A-B27A-2EDFEF1D55A2}" type="parTrans" cxnId="{DF8E0C73-0BAA-407A-A85A-32C0DB8D0F39}">
      <dgm:prSet/>
      <dgm:spPr/>
      <dgm:t>
        <a:bodyPr/>
        <a:lstStyle/>
        <a:p>
          <a:endParaRPr lang="en-US"/>
        </a:p>
      </dgm:t>
    </dgm:pt>
    <dgm:pt modelId="{5D3E8235-D9EC-48EA-B181-072273E8F32D}" type="sibTrans" cxnId="{DF8E0C73-0BAA-407A-A85A-32C0DB8D0F39}">
      <dgm:prSet/>
      <dgm:spPr/>
      <dgm:t>
        <a:bodyPr/>
        <a:lstStyle/>
        <a:p>
          <a:endParaRPr lang="en-US"/>
        </a:p>
      </dgm:t>
    </dgm:pt>
    <dgm:pt modelId="{B7C7452D-C825-4528-A1EE-FC12133864A5}">
      <dgm:prSet/>
      <dgm:spPr/>
      <dgm:t>
        <a:bodyPr/>
        <a:lstStyle/>
        <a:p>
          <a:r>
            <a:rPr kumimoji="1" lang="zh-CN"/>
            <a:t>连续属性、离散属性</a:t>
          </a:r>
          <a:endParaRPr lang="en-US"/>
        </a:p>
      </dgm:t>
    </dgm:pt>
    <dgm:pt modelId="{EBB426F3-49E9-4E6D-90DD-710BB9D3EC6D}" type="parTrans" cxnId="{E2684D6E-8B34-4E31-BC36-1E728658CBFA}">
      <dgm:prSet/>
      <dgm:spPr/>
      <dgm:t>
        <a:bodyPr/>
        <a:lstStyle/>
        <a:p>
          <a:endParaRPr lang="en-US"/>
        </a:p>
      </dgm:t>
    </dgm:pt>
    <dgm:pt modelId="{F47EE8E6-600A-4D54-8A8C-01296BAC69F3}" type="sibTrans" cxnId="{E2684D6E-8B34-4E31-BC36-1E728658CBFA}">
      <dgm:prSet/>
      <dgm:spPr/>
      <dgm:t>
        <a:bodyPr/>
        <a:lstStyle/>
        <a:p>
          <a:endParaRPr lang="en-US"/>
        </a:p>
      </dgm:t>
    </dgm:pt>
    <dgm:pt modelId="{971B5581-D9E4-417C-846D-8466EA2F91DD}">
      <dgm:prSet/>
      <dgm:spPr/>
      <dgm:t>
        <a:bodyPr/>
        <a:lstStyle/>
        <a:p>
          <a:r>
            <a:rPr kumimoji="1" lang="zh-CN"/>
            <a:t>数据的统计描述</a:t>
          </a:r>
          <a:endParaRPr lang="en-US"/>
        </a:p>
      </dgm:t>
    </dgm:pt>
    <dgm:pt modelId="{8BBB12E9-A64A-4530-9868-FBF45433671B}" type="parTrans" cxnId="{87CF95E4-609B-49DE-843A-0D5EF0C7C755}">
      <dgm:prSet/>
      <dgm:spPr/>
      <dgm:t>
        <a:bodyPr/>
        <a:lstStyle/>
        <a:p>
          <a:endParaRPr lang="en-US"/>
        </a:p>
      </dgm:t>
    </dgm:pt>
    <dgm:pt modelId="{DE775A63-C5E0-41F5-9BFA-D1CC01C19833}" type="sibTrans" cxnId="{87CF95E4-609B-49DE-843A-0D5EF0C7C755}">
      <dgm:prSet/>
      <dgm:spPr/>
      <dgm:t>
        <a:bodyPr/>
        <a:lstStyle/>
        <a:p>
          <a:endParaRPr lang="en-US"/>
        </a:p>
      </dgm:t>
    </dgm:pt>
    <dgm:pt modelId="{49D592B9-3E1D-49B3-A318-E85CC819FDF9}">
      <dgm:prSet/>
      <dgm:spPr/>
      <dgm:t>
        <a:bodyPr/>
        <a:lstStyle/>
        <a:p>
          <a:r>
            <a:rPr kumimoji="1" lang="zh-CN" dirty="0"/>
            <a:t>中心趋势、离散趋势、图形展示</a:t>
          </a:r>
          <a:r>
            <a:rPr kumimoji="1" lang="en-US" altLang="zh-CN" dirty="0"/>
            <a:t>      </a:t>
          </a:r>
          <a:r>
            <a:rPr kumimoji="1" lang="zh-CN" altLang="en-US" dirty="0"/>
            <a:t>可视化</a:t>
          </a:r>
          <a:endParaRPr lang="en-US" dirty="0"/>
        </a:p>
      </dgm:t>
    </dgm:pt>
    <dgm:pt modelId="{14096EA5-D9EB-41F9-8550-8D355FC66461}" type="parTrans" cxnId="{BD8DA3F8-2503-48F8-BDE5-22B7E5C29361}">
      <dgm:prSet/>
      <dgm:spPr/>
      <dgm:t>
        <a:bodyPr/>
        <a:lstStyle/>
        <a:p>
          <a:endParaRPr lang="en-US"/>
        </a:p>
      </dgm:t>
    </dgm:pt>
    <dgm:pt modelId="{482D9746-39B4-4999-B528-DC57C72F3A82}" type="sibTrans" cxnId="{BD8DA3F8-2503-48F8-BDE5-22B7E5C29361}">
      <dgm:prSet/>
      <dgm:spPr/>
      <dgm:t>
        <a:bodyPr/>
        <a:lstStyle/>
        <a:p>
          <a:endParaRPr lang="en-US"/>
        </a:p>
      </dgm:t>
    </dgm:pt>
    <dgm:pt modelId="{E07D82FB-C4D6-4686-8FE5-C5853FC71C54}">
      <dgm:prSet/>
      <dgm:spPr/>
      <dgm:t>
        <a:bodyPr/>
        <a:lstStyle/>
        <a:p>
          <a:r>
            <a:rPr lang="zh-CN" altLang="en-US" dirty="0"/>
            <a:t>数据的相异度</a:t>
          </a:r>
          <a:endParaRPr lang="en-US" dirty="0"/>
        </a:p>
      </dgm:t>
    </dgm:pt>
    <dgm:pt modelId="{4985A522-0741-43A3-81B7-13F9F641AA9B}" type="parTrans" cxnId="{279D745B-EDCC-4DE3-B2B8-DFD184FAE956}">
      <dgm:prSet/>
      <dgm:spPr/>
      <dgm:t>
        <a:bodyPr/>
        <a:lstStyle/>
        <a:p>
          <a:endParaRPr lang="en-US"/>
        </a:p>
      </dgm:t>
    </dgm:pt>
    <dgm:pt modelId="{72DFC374-6AB8-473B-A3C7-3A69D40FE21D}" type="sibTrans" cxnId="{279D745B-EDCC-4DE3-B2B8-DFD184FAE956}">
      <dgm:prSet/>
      <dgm:spPr/>
      <dgm:t>
        <a:bodyPr/>
        <a:lstStyle/>
        <a:p>
          <a:endParaRPr lang="en-US"/>
        </a:p>
      </dgm:t>
    </dgm:pt>
    <dgm:pt modelId="{0B43CCEC-D326-4F2A-83DC-EC69D9028AF6}" type="pres">
      <dgm:prSet presAssocID="{2F91CAF9-DF38-447A-9012-FC7C63573F6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EE0235-8DBD-4FA5-B9D5-0C3E5F375BF1}" type="pres">
      <dgm:prSet presAssocID="{F134E942-F808-4E0E-9895-D59FD0109269}" presName="compNode" presStyleCnt="0"/>
      <dgm:spPr/>
    </dgm:pt>
    <dgm:pt modelId="{28AC0FC8-0338-44A1-B21D-7D6BD49A7285}" type="pres">
      <dgm:prSet presAssocID="{F134E942-F808-4E0E-9895-D59FD0109269}" presName="bgRect" presStyleLbl="bgShp" presStyleIdx="0" presStyleCnt="4" custLinFactNeighborX="1053" custLinFactNeighborY="4653"/>
      <dgm:spPr/>
    </dgm:pt>
    <dgm:pt modelId="{F869E4E5-6AE6-4622-A2A7-813379CF6B1E}" type="pres">
      <dgm:prSet presAssocID="{F134E942-F808-4E0E-9895-D59FD01092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0E32C49-F5BF-44FF-8037-90B17B93F384}" type="pres">
      <dgm:prSet presAssocID="{F134E942-F808-4E0E-9895-D59FD0109269}" presName="spaceRect" presStyleCnt="0"/>
      <dgm:spPr/>
    </dgm:pt>
    <dgm:pt modelId="{4676BA55-0371-4913-A560-6BE6C1777DBD}" type="pres">
      <dgm:prSet presAssocID="{F134E942-F808-4E0E-9895-D59FD0109269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DE8C6E-A003-4E92-9B4B-060AB2D3A7E0}" type="pres">
      <dgm:prSet presAssocID="{F134E942-F808-4E0E-9895-D59FD0109269}" presName="desTx" presStyleLbl="revTx" presStyleIdx="1" presStyleCnt="7">
        <dgm:presLayoutVars/>
      </dgm:prSet>
      <dgm:spPr/>
      <dgm:t>
        <a:bodyPr/>
        <a:lstStyle/>
        <a:p>
          <a:endParaRPr lang="zh-CN" altLang="en-US"/>
        </a:p>
      </dgm:t>
    </dgm:pt>
    <dgm:pt modelId="{46B147A3-2DC3-4124-8D5D-B33CCBE66E56}" type="pres">
      <dgm:prSet presAssocID="{4C232CCD-36DE-4944-B498-82DA16932EFE}" presName="sibTrans" presStyleCnt="0"/>
      <dgm:spPr/>
    </dgm:pt>
    <dgm:pt modelId="{DBE7AD81-A38D-4698-84A7-175E5DAF99C8}" type="pres">
      <dgm:prSet presAssocID="{4DE23A0D-4FB8-46B7-8FBF-9D5ADEAB7A7B}" presName="compNode" presStyleCnt="0"/>
      <dgm:spPr/>
    </dgm:pt>
    <dgm:pt modelId="{FDD5D827-8EBB-4DEE-8CB8-011B063F8858}" type="pres">
      <dgm:prSet presAssocID="{4DE23A0D-4FB8-46B7-8FBF-9D5ADEAB7A7B}" presName="bgRect" presStyleLbl="bgShp" presStyleIdx="1" presStyleCnt="4"/>
      <dgm:spPr/>
    </dgm:pt>
    <dgm:pt modelId="{BBCD5067-CFC7-43C5-820F-05F3F26C3BD6}" type="pres">
      <dgm:prSet presAssocID="{4DE23A0D-4FB8-46B7-8FBF-9D5ADEAB7A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B32A5F2-5A40-4388-B3B0-96CD3D157F6D}" type="pres">
      <dgm:prSet presAssocID="{4DE23A0D-4FB8-46B7-8FBF-9D5ADEAB7A7B}" presName="spaceRect" presStyleCnt="0"/>
      <dgm:spPr/>
    </dgm:pt>
    <dgm:pt modelId="{30C5B889-5C00-4CD9-9D18-DC2BF08A0C31}" type="pres">
      <dgm:prSet presAssocID="{4DE23A0D-4FB8-46B7-8FBF-9D5ADEAB7A7B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B9F1D0C-FE8B-4DC1-ABC6-F8323BA37048}" type="pres">
      <dgm:prSet presAssocID="{4DE23A0D-4FB8-46B7-8FBF-9D5ADEAB7A7B}" presName="desTx" presStyleLbl="revTx" presStyleIdx="3" presStyleCnt="7">
        <dgm:presLayoutVars/>
      </dgm:prSet>
      <dgm:spPr/>
      <dgm:t>
        <a:bodyPr/>
        <a:lstStyle/>
        <a:p>
          <a:endParaRPr lang="zh-CN" altLang="en-US"/>
        </a:p>
      </dgm:t>
    </dgm:pt>
    <dgm:pt modelId="{BE45C3CE-DA79-4913-982D-70A764C63A00}" type="pres">
      <dgm:prSet presAssocID="{60734145-7632-4E28-B9FF-02C3DBD766A2}" presName="sibTrans" presStyleCnt="0"/>
      <dgm:spPr/>
    </dgm:pt>
    <dgm:pt modelId="{D75345C7-3DC3-4CE8-9D6C-8C3F9A6129F3}" type="pres">
      <dgm:prSet presAssocID="{971B5581-D9E4-417C-846D-8466EA2F91DD}" presName="compNode" presStyleCnt="0"/>
      <dgm:spPr/>
    </dgm:pt>
    <dgm:pt modelId="{4DA6FDA4-5B2D-49DB-B71E-73D12E281B45}" type="pres">
      <dgm:prSet presAssocID="{971B5581-D9E4-417C-846D-8466EA2F91DD}" presName="bgRect" presStyleLbl="bgShp" presStyleIdx="2" presStyleCnt="4"/>
      <dgm:spPr/>
    </dgm:pt>
    <dgm:pt modelId="{E1F22CF7-4F41-47D6-B6AF-25AEF04D8724}" type="pres">
      <dgm:prSet presAssocID="{971B5581-D9E4-417C-846D-8466EA2F91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1163D25-08A8-4BAA-A5D7-45D79BDDFC99}" type="pres">
      <dgm:prSet presAssocID="{971B5581-D9E4-417C-846D-8466EA2F91DD}" presName="spaceRect" presStyleCnt="0"/>
      <dgm:spPr/>
    </dgm:pt>
    <dgm:pt modelId="{91DA543F-DB94-4337-86C0-5AF310ED6A58}" type="pres">
      <dgm:prSet presAssocID="{971B5581-D9E4-417C-846D-8466EA2F91DD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2303346-BBF0-4BCD-BA09-78AD15F83E2C}" type="pres">
      <dgm:prSet presAssocID="{971B5581-D9E4-417C-846D-8466EA2F91DD}" presName="desTx" presStyleLbl="revTx" presStyleIdx="5" presStyleCnt="7">
        <dgm:presLayoutVars/>
      </dgm:prSet>
      <dgm:spPr/>
      <dgm:t>
        <a:bodyPr/>
        <a:lstStyle/>
        <a:p>
          <a:endParaRPr lang="zh-CN" altLang="en-US"/>
        </a:p>
      </dgm:t>
    </dgm:pt>
    <dgm:pt modelId="{F58FA143-5B8D-45A2-8007-04B00D2121A4}" type="pres">
      <dgm:prSet presAssocID="{DE775A63-C5E0-41F5-9BFA-D1CC01C19833}" presName="sibTrans" presStyleCnt="0"/>
      <dgm:spPr/>
    </dgm:pt>
    <dgm:pt modelId="{B54711CD-0E66-4E6A-A163-AEA755D3E691}" type="pres">
      <dgm:prSet presAssocID="{E07D82FB-C4D6-4686-8FE5-C5853FC71C54}" presName="compNode" presStyleCnt="0"/>
      <dgm:spPr/>
    </dgm:pt>
    <dgm:pt modelId="{2B5F01EB-93F8-4D8A-BDFB-2999BF95A550}" type="pres">
      <dgm:prSet presAssocID="{E07D82FB-C4D6-4686-8FE5-C5853FC71C54}" presName="bgRect" presStyleLbl="bgShp" presStyleIdx="3" presStyleCnt="4"/>
      <dgm:spPr/>
    </dgm:pt>
    <dgm:pt modelId="{65653C30-FD2D-4CB7-8C96-2E0429016D62}" type="pres">
      <dgm:prSet presAssocID="{E07D82FB-C4D6-4686-8FE5-C5853FC71C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DF5972E-EBFC-4D9D-A445-FE2794E6BD95}" type="pres">
      <dgm:prSet presAssocID="{E07D82FB-C4D6-4686-8FE5-C5853FC71C54}" presName="spaceRect" presStyleCnt="0"/>
      <dgm:spPr/>
    </dgm:pt>
    <dgm:pt modelId="{8EB1AF41-BB8D-4873-8A2B-15117C26EF25}" type="pres">
      <dgm:prSet presAssocID="{E07D82FB-C4D6-4686-8FE5-C5853FC71C54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F32653-23E5-4B6C-AC82-C518636EFC7C}" type="presOf" srcId="{2F91CAF9-DF38-447A-9012-FC7C63573F6D}" destId="{0B43CCEC-D326-4F2A-83DC-EC69D9028AF6}" srcOrd="0" destOrd="0" presId="urn:microsoft.com/office/officeart/2018/2/layout/IconVerticalSolidList"/>
    <dgm:cxn modelId="{279D745B-EDCC-4DE3-B2B8-DFD184FAE956}" srcId="{2F91CAF9-DF38-447A-9012-FC7C63573F6D}" destId="{E07D82FB-C4D6-4686-8FE5-C5853FC71C54}" srcOrd="3" destOrd="0" parTransId="{4985A522-0741-43A3-81B7-13F9F641AA9B}" sibTransId="{72DFC374-6AB8-473B-A3C7-3A69D40FE21D}"/>
    <dgm:cxn modelId="{DF8E0C73-0BAA-407A-A85A-32C0DB8D0F39}" srcId="{4DE23A0D-4FB8-46B7-8FBF-9D5ADEAB7A7B}" destId="{A5D64E67-656E-46AB-B7BA-F8BC734D2D59}" srcOrd="0" destOrd="0" parTransId="{2209D024-65A5-4E3A-B27A-2EDFEF1D55A2}" sibTransId="{5D3E8235-D9EC-48EA-B181-072273E8F32D}"/>
    <dgm:cxn modelId="{3384E319-6189-4460-AD0B-557F13163A99}" srcId="{F134E942-F808-4E0E-9895-D59FD0109269}" destId="{5C118333-B2F9-4440-8A49-6F52D181AD7D}" srcOrd="2" destOrd="0" parTransId="{8530DCB2-DB1E-4F15-8E2A-B585A42430D1}" sibTransId="{D25CC1F5-CEA2-4946-A545-2E45B8C8F19A}"/>
    <dgm:cxn modelId="{E2684D6E-8B34-4E31-BC36-1E728658CBFA}" srcId="{4DE23A0D-4FB8-46B7-8FBF-9D5ADEAB7A7B}" destId="{B7C7452D-C825-4528-A1EE-FC12133864A5}" srcOrd="1" destOrd="0" parTransId="{EBB426F3-49E9-4E6D-90DD-710BB9D3EC6D}" sibTransId="{F47EE8E6-600A-4D54-8A8C-01296BAC69F3}"/>
    <dgm:cxn modelId="{C4954CC5-4D36-4368-8ED7-D6D114928C79}" type="presOf" srcId="{C46073F2-B590-4B06-9632-439BECC07084}" destId="{02DE8C6E-A003-4E92-9B4B-060AB2D3A7E0}" srcOrd="0" destOrd="1" presId="urn:microsoft.com/office/officeart/2018/2/layout/IconVerticalSolidList"/>
    <dgm:cxn modelId="{6E6EE359-0410-433B-A9F6-4CB587FC6BDB}" srcId="{F134E942-F808-4E0E-9895-D59FD0109269}" destId="{C46073F2-B590-4B06-9632-439BECC07084}" srcOrd="1" destOrd="0" parTransId="{1D2E1A08-9706-4A81-B28F-9D9A2B0D6D1B}" sibTransId="{D8885664-7FBA-474B-A063-B32B4A7360C3}"/>
    <dgm:cxn modelId="{E596CF69-F448-4FC5-8244-9F54267F2A7A}" srcId="{2F91CAF9-DF38-447A-9012-FC7C63573F6D}" destId="{F134E942-F808-4E0E-9895-D59FD0109269}" srcOrd="0" destOrd="0" parTransId="{9D3ABFA7-5931-4910-9E48-D1B1CF161084}" sibTransId="{4C232CCD-36DE-4944-B498-82DA16932EFE}"/>
    <dgm:cxn modelId="{183746DB-5F4D-45F4-85EA-1F1506FAAAB9}" type="presOf" srcId="{F134E942-F808-4E0E-9895-D59FD0109269}" destId="{4676BA55-0371-4913-A560-6BE6C1777DBD}" srcOrd="0" destOrd="0" presId="urn:microsoft.com/office/officeart/2018/2/layout/IconVerticalSolidList"/>
    <dgm:cxn modelId="{87CF95E4-609B-49DE-843A-0D5EF0C7C755}" srcId="{2F91CAF9-DF38-447A-9012-FC7C63573F6D}" destId="{971B5581-D9E4-417C-846D-8466EA2F91DD}" srcOrd="2" destOrd="0" parTransId="{8BBB12E9-A64A-4530-9868-FBF45433671B}" sibTransId="{DE775A63-C5E0-41F5-9BFA-D1CC01C19833}"/>
    <dgm:cxn modelId="{0168F3DD-438F-4B17-BD2D-E8F7CBD70D70}" type="presOf" srcId="{5C118333-B2F9-4440-8A49-6F52D181AD7D}" destId="{02DE8C6E-A003-4E92-9B4B-060AB2D3A7E0}" srcOrd="0" destOrd="2" presId="urn:microsoft.com/office/officeart/2018/2/layout/IconVerticalSolidList"/>
    <dgm:cxn modelId="{BD8DA3F8-2503-48F8-BDE5-22B7E5C29361}" srcId="{971B5581-D9E4-417C-846D-8466EA2F91DD}" destId="{49D592B9-3E1D-49B3-A318-E85CC819FDF9}" srcOrd="0" destOrd="0" parTransId="{14096EA5-D9EB-41F9-8550-8D355FC66461}" sibTransId="{482D9746-39B4-4999-B528-DC57C72F3A82}"/>
    <dgm:cxn modelId="{4A15B954-4C0F-4AA9-96AC-EC67F4A6F880}" type="presOf" srcId="{4DE23A0D-4FB8-46B7-8FBF-9D5ADEAB7A7B}" destId="{30C5B889-5C00-4CD9-9D18-DC2BF08A0C31}" srcOrd="0" destOrd="0" presId="urn:microsoft.com/office/officeart/2018/2/layout/IconVerticalSolidList"/>
    <dgm:cxn modelId="{5BB786ED-6506-4E08-9C66-5910A3FAC1EF}" type="presOf" srcId="{0549525A-5D7E-4235-9F71-BD8DCDAFCB3D}" destId="{02DE8C6E-A003-4E92-9B4B-060AB2D3A7E0}" srcOrd="0" destOrd="0" presId="urn:microsoft.com/office/officeart/2018/2/layout/IconVerticalSolidList"/>
    <dgm:cxn modelId="{C4331380-D678-4B6A-BF82-ACA8D655AF85}" type="presOf" srcId="{971B5581-D9E4-417C-846D-8466EA2F91DD}" destId="{91DA543F-DB94-4337-86C0-5AF310ED6A58}" srcOrd="0" destOrd="0" presId="urn:microsoft.com/office/officeart/2018/2/layout/IconVerticalSolidList"/>
    <dgm:cxn modelId="{03606926-8E5A-4F98-B569-50380B59954B}" type="presOf" srcId="{E07D82FB-C4D6-4686-8FE5-C5853FC71C54}" destId="{8EB1AF41-BB8D-4873-8A2B-15117C26EF25}" srcOrd="0" destOrd="0" presId="urn:microsoft.com/office/officeart/2018/2/layout/IconVerticalSolidList"/>
    <dgm:cxn modelId="{AD91EE09-1570-48C0-93DB-C59E3CF59FF7}" type="presOf" srcId="{B7C7452D-C825-4528-A1EE-FC12133864A5}" destId="{0B9F1D0C-FE8B-4DC1-ABC6-F8323BA37048}" srcOrd="0" destOrd="1" presId="urn:microsoft.com/office/officeart/2018/2/layout/IconVerticalSolidList"/>
    <dgm:cxn modelId="{4ADA9774-BF89-46BE-BA79-6369862D4AD5}" type="presOf" srcId="{49D592B9-3E1D-49B3-A318-E85CC819FDF9}" destId="{C2303346-BBF0-4BCD-BA09-78AD15F83E2C}" srcOrd="0" destOrd="0" presId="urn:microsoft.com/office/officeart/2018/2/layout/IconVerticalSolidList"/>
    <dgm:cxn modelId="{0B97CA06-DDAD-49DE-A379-5B27CE6337D7}" type="presOf" srcId="{A5D64E67-656E-46AB-B7BA-F8BC734D2D59}" destId="{0B9F1D0C-FE8B-4DC1-ABC6-F8323BA37048}" srcOrd="0" destOrd="0" presId="urn:microsoft.com/office/officeart/2018/2/layout/IconVerticalSolidList"/>
    <dgm:cxn modelId="{E5337B93-6D52-4CB9-88CD-3497D70FE5C1}" srcId="{F134E942-F808-4E0E-9895-D59FD0109269}" destId="{0549525A-5D7E-4235-9F71-BD8DCDAFCB3D}" srcOrd="0" destOrd="0" parTransId="{C8CF5C5C-61ED-462A-B194-DB4FCF272D3D}" sibTransId="{F275E03B-5CA0-4A23-9F6E-F45356B4BA0C}"/>
    <dgm:cxn modelId="{5BE8CCA2-319D-4EEE-A1CF-535DC555F33B}" srcId="{2F91CAF9-DF38-447A-9012-FC7C63573F6D}" destId="{4DE23A0D-4FB8-46B7-8FBF-9D5ADEAB7A7B}" srcOrd="1" destOrd="0" parTransId="{ABB54BE5-6128-471B-A0D8-D1883B0F8EE0}" sibTransId="{60734145-7632-4E28-B9FF-02C3DBD766A2}"/>
    <dgm:cxn modelId="{C3DDD84D-7F2D-43B8-82E6-38E50B2446A5}" type="presParOf" srcId="{0B43CCEC-D326-4F2A-83DC-EC69D9028AF6}" destId="{80EE0235-8DBD-4FA5-B9D5-0C3E5F375BF1}" srcOrd="0" destOrd="0" presId="urn:microsoft.com/office/officeart/2018/2/layout/IconVerticalSolidList"/>
    <dgm:cxn modelId="{6A566AB3-A565-4DD8-AA19-38D2B093FE69}" type="presParOf" srcId="{80EE0235-8DBD-4FA5-B9D5-0C3E5F375BF1}" destId="{28AC0FC8-0338-44A1-B21D-7D6BD49A7285}" srcOrd="0" destOrd="0" presId="urn:microsoft.com/office/officeart/2018/2/layout/IconVerticalSolidList"/>
    <dgm:cxn modelId="{835706A9-0F2A-4F71-A969-B201EF7266C8}" type="presParOf" srcId="{80EE0235-8DBD-4FA5-B9D5-0C3E5F375BF1}" destId="{F869E4E5-6AE6-4622-A2A7-813379CF6B1E}" srcOrd="1" destOrd="0" presId="urn:microsoft.com/office/officeart/2018/2/layout/IconVerticalSolidList"/>
    <dgm:cxn modelId="{CECA21E2-F4A3-4112-B2D1-69627DC59857}" type="presParOf" srcId="{80EE0235-8DBD-4FA5-B9D5-0C3E5F375BF1}" destId="{D0E32C49-F5BF-44FF-8037-90B17B93F384}" srcOrd="2" destOrd="0" presId="urn:microsoft.com/office/officeart/2018/2/layout/IconVerticalSolidList"/>
    <dgm:cxn modelId="{8A1EAEE6-E7F7-46C3-A19C-B298E477E467}" type="presParOf" srcId="{80EE0235-8DBD-4FA5-B9D5-0C3E5F375BF1}" destId="{4676BA55-0371-4913-A560-6BE6C1777DBD}" srcOrd="3" destOrd="0" presId="urn:microsoft.com/office/officeart/2018/2/layout/IconVerticalSolidList"/>
    <dgm:cxn modelId="{41553726-5B50-4DA0-A59F-0A31CCBCC4A4}" type="presParOf" srcId="{80EE0235-8DBD-4FA5-B9D5-0C3E5F375BF1}" destId="{02DE8C6E-A003-4E92-9B4B-060AB2D3A7E0}" srcOrd="4" destOrd="0" presId="urn:microsoft.com/office/officeart/2018/2/layout/IconVerticalSolidList"/>
    <dgm:cxn modelId="{94E65C19-BC9A-424D-A36F-EEDC2D6D6E88}" type="presParOf" srcId="{0B43CCEC-D326-4F2A-83DC-EC69D9028AF6}" destId="{46B147A3-2DC3-4124-8D5D-B33CCBE66E56}" srcOrd="1" destOrd="0" presId="urn:microsoft.com/office/officeart/2018/2/layout/IconVerticalSolidList"/>
    <dgm:cxn modelId="{3A1542E8-4B15-430A-87CA-B91E276EB687}" type="presParOf" srcId="{0B43CCEC-D326-4F2A-83DC-EC69D9028AF6}" destId="{DBE7AD81-A38D-4698-84A7-175E5DAF99C8}" srcOrd="2" destOrd="0" presId="urn:microsoft.com/office/officeart/2018/2/layout/IconVerticalSolidList"/>
    <dgm:cxn modelId="{D29F6A14-BAFE-486C-8CFC-5E76D3503762}" type="presParOf" srcId="{DBE7AD81-A38D-4698-84A7-175E5DAF99C8}" destId="{FDD5D827-8EBB-4DEE-8CB8-011B063F8858}" srcOrd="0" destOrd="0" presId="urn:microsoft.com/office/officeart/2018/2/layout/IconVerticalSolidList"/>
    <dgm:cxn modelId="{37E3691E-95E2-47E4-8A54-180DDFC86438}" type="presParOf" srcId="{DBE7AD81-A38D-4698-84A7-175E5DAF99C8}" destId="{BBCD5067-CFC7-43C5-820F-05F3F26C3BD6}" srcOrd="1" destOrd="0" presId="urn:microsoft.com/office/officeart/2018/2/layout/IconVerticalSolidList"/>
    <dgm:cxn modelId="{AC859FE9-6F16-4D06-BE70-4794E9B40223}" type="presParOf" srcId="{DBE7AD81-A38D-4698-84A7-175E5DAF99C8}" destId="{8B32A5F2-5A40-4388-B3B0-96CD3D157F6D}" srcOrd="2" destOrd="0" presId="urn:microsoft.com/office/officeart/2018/2/layout/IconVerticalSolidList"/>
    <dgm:cxn modelId="{A99B537A-669C-4A0C-982B-975877620A98}" type="presParOf" srcId="{DBE7AD81-A38D-4698-84A7-175E5DAF99C8}" destId="{30C5B889-5C00-4CD9-9D18-DC2BF08A0C31}" srcOrd="3" destOrd="0" presId="urn:microsoft.com/office/officeart/2018/2/layout/IconVerticalSolidList"/>
    <dgm:cxn modelId="{70AFCF02-BF25-45B5-9824-814F460B62AA}" type="presParOf" srcId="{DBE7AD81-A38D-4698-84A7-175E5DAF99C8}" destId="{0B9F1D0C-FE8B-4DC1-ABC6-F8323BA37048}" srcOrd="4" destOrd="0" presId="urn:microsoft.com/office/officeart/2018/2/layout/IconVerticalSolidList"/>
    <dgm:cxn modelId="{BD717977-106D-4BBD-9E1D-CF176ED540C6}" type="presParOf" srcId="{0B43CCEC-D326-4F2A-83DC-EC69D9028AF6}" destId="{BE45C3CE-DA79-4913-982D-70A764C63A00}" srcOrd="3" destOrd="0" presId="urn:microsoft.com/office/officeart/2018/2/layout/IconVerticalSolidList"/>
    <dgm:cxn modelId="{E6DAC259-E7C5-42CF-9553-F81852FDD673}" type="presParOf" srcId="{0B43CCEC-D326-4F2A-83DC-EC69D9028AF6}" destId="{D75345C7-3DC3-4CE8-9D6C-8C3F9A6129F3}" srcOrd="4" destOrd="0" presId="urn:microsoft.com/office/officeart/2018/2/layout/IconVerticalSolidList"/>
    <dgm:cxn modelId="{960E90AD-39E9-424C-8A19-7EB19FE0539E}" type="presParOf" srcId="{D75345C7-3DC3-4CE8-9D6C-8C3F9A6129F3}" destId="{4DA6FDA4-5B2D-49DB-B71E-73D12E281B45}" srcOrd="0" destOrd="0" presId="urn:microsoft.com/office/officeart/2018/2/layout/IconVerticalSolidList"/>
    <dgm:cxn modelId="{C134E9F9-39AB-4A7A-9AE2-0593FEDEFAE7}" type="presParOf" srcId="{D75345C7-3DC3-4CE8-9D6C-8C3F9A6129F3}" destId="{E1F22CF7-4F41-47D6-B6AF-25AEF04D8724}" srcOrd="1" destOrd="0" presId="urn:microsoft.com/office/officeart/2018/2/layout/IconVerticalSolidList"/>
    <dgm:cxn modelId="{AE431708-BD45-4054-9BD0-3EF008E7E5BD}" type="presParOf" srcId="{D75345C7-3DC3-4CE8-9D6C-8C3F9A6129F3}" destId="{31163D25-08A8-4BAA-A5D7-45D79BDDFC99}" srcOrd="2" destOrd="0" presId="urn:microsoft.com/office/officeart/2018/2/layout/IconVerticalSolidList"/>
    <dgm:cxn modelId="{411E6460-F1C1-4726-B517-24D61BF8DA41}" type="presParOf" srcId="{D75345C7-3DC3-4CE8-9D6C-8C3F9A6129F3}" destId="{91DA543F-DB94-4337-86C0-5AF310ED6A58}" srcOrd="3" destOrd="0" presId="urn:microsoft.com/office/officeart/2018/2/layout/IconVerticalSolidList"/>
    <dgm:cxn modelId="{2BFFBE57-1001-47A3-AC9A-F19D1D1AD84D}" type="presParOf" srcId="{D75345C7-3DC3-4CE8-9D6C-8C3F9A6129F3}" destId="{C2303346-BBF0-4BCD-BA09-78AD15F83E2C}" srcOrd="4" destOrd="0" presId="urn:microsoft.com/office/officeart/2018/2/layout/IconVerticalSolidList"/>
    <dgm:cxn modelId="{C60B1D01-4707-4E0C-9F94-B089714B23C9}" type="presParOf" srcId="{0B43CCEC-D326-4F2A-83DC-EC69D9028AF6}" destId="{F58FA143-5B8D-45A2-8007-04B00D2121A4}" srcOrd="5" destOrd="0" presId="urn:microsoft.com/office/officeart/2018/2/layout/IconVerticalSolidList"/>
    <dgm:cxn modelId="{26C5649A-908E-482B-8173-B3F5A4C35744}" type="presParOf" srcId="{0B43CCEC-D326-4F2A-83DC-EC69D9028AF6}" destId="{B54711CD-0E66-4E6A-A163-AEA755D3E691}" srcOrd="6" destOrd="0" presId="urn:microsoft.com/office/officeart/2018/2/layout/IconVerticalSolidList"/>
    <dgm:cxn modelId="{DB0B58E9-E6E5-47EE-9562-5B62AC05139E}" type="presParOf" srcId="{B54711CD-0E66-4E6A-A163-AEA755D3E691}" destId="{2B5F01EB-93F8-4D8A-BDFB-2999BF95A550}" srcOrd="0" destOrd="0" presId="urn:microsoft.com/office/officeart/2018/2/layout/IconVerticalSolidList"/>
    <dgm:cxn modelId="{7086E104-4B24-41EE-8717-EC1E9A1D89A1}" type="presParOf" srcId="{B54711CD-0E66-4E6A-A163-AEA755D3E691}" destId="{65653C30-FD2D-4CB7-8C96-2E0429016D62}" srcOrd="1" destOrd="0" presId="urn:microsoft.com/office/officeart/2018/2/layout/IconVerticalSolidList"/>
    <dgm:cxn modelId="{AE96A1E8-3623-457C-BD42-266FD7293CBC}" type="presParOf" srcId="{B54711CD-0E66-4E6A-A163-AEA755D3E691}" destId="{9DF5972E-EBFC-4D9D-A445-FE2794E6BD95}" srcOrd="2" destOrd="0" presId="urn:microsoft.com/office/officeart/2018/2/layout/IconVerticalSolidList"/>
    <dgm:cxn modelId="{0211D672-2607-4E89-B1D6-040DC56E8A30}" type="presParOf" srcId="{B54711CD-0E66-4E6A-A163-AEA755D3E691}" destId="{8EB1AF41-BB8D-4873-8A2B-15117C26EF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C0FC8-0338-44A1-B21D-7D6BD49A7285}">
      <dsp:nvSpPr>
        <dsp:cNvPr id="0" name=""/>
        <dsp:cNvSpPr/>
      </dsp:nvSpPr>
      <dsp:spPr>
        <a:xfrm>
          <a:off x="0" y="57446"/>
          <a:ext cx="6513603" cy="1184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9E4E5-6AE6-4622-A2A7-813379CF6B1E}">
      <dsp:nvSpPr>
        <dsp:cNvPr id="0" name=""/>
        <dsp:cNvSpPr/>
      </dsp:nvSpPr>
      <dsp:spPr>
        <a:xfrm>
          <a:off x="358279" y="268825"/>
          <a:ext cx="651416" cy="651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6BA55-0371-4913-A560-6BE6C1777DBD}">
      <dsp:nvSpPr>
        <dsp:cNvPr id="0" name=""/>
        <dsp:cNvSpPr/>
      </dsp:nvSpPr>
      <dsp:spPr>
        <a:xfrm>
          <a:off x="1367974" y="2336"/>
          <a:ext cx="2931121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2200" kern="1200" dirty="0"/>
            <a:t>基本概念</a:t>
          </a:r>
          <a:endParaRPr lang="en-US" sz="2200" kern="1200" dirty="0"/>
        </a:p>
      </dsp:txBody>
      <dsp:txXfrm>
        <a:off x="1367974" y="2336"/>
        <a:ext cx="2931121" cy="1184393"/>
      </dsp:txXfrm>
    </dsp:sp>
    <dsp:sp modelId="{02DE8C6E-A003-4E92-9B4B-060AB2D3A7E0}">
      <dsp:nvSpPr>
        <dsp:cNvPr id="0" name=""/>
        <dsp:cNvSpPr/>
      </dsp:nvSpPr>
      <dsp:spPr>
        <a:xfrm>
          <a:off x="4299096" y="2336"/>
          <a:ext cx="2214507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400" kern="1200"/>
            <a:t>数据集</a:t>
          </a:r>
          <a:endParaRPr lang="en-US" sz="1400" kern="120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400" kern="1200"/>
            <a:t>数据对象</a:t>
          </a:r>
          <a:endParaRPr lang="en-US" sz="1400" kern="120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400" kern="1200" dirty="0"/>
            <a:t>属性</a:t>
          </a:r>
          <a:endParaRPr lang="en-US" sz="1400" kern="1200" dirty="0"/>
        </a:p>
      </dsp:txBody>
      <dsp:txXfrm>
        <a:off x="4299096" y="2336"/>
        <a:ext cx="2214507" cy="1184393"/>
      </dsp:txXfrm>
    </dsp:sp>
    <dsp:sp modelId="{FDD5D827-8EBB-4DEE-8CB8-011B063F8858}">
      <dsp:nvSpPr>
        <dsp:cNvPr id="0" name=""/>
        <dsp:cNvSpPr/>
      </dsp:nvSpPr>
      <dsp:spPr>
        <a:xfrm>
          <a:off x="0" y="1482829"/>
          <a:ext cx="6513603" cy="1184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D5067-CFC7-43C5-820F-05F3F26C3BD6}">
      <dsp:nvSpPr>
        <dsp:cNvPr id="0" name=""/>
        <dsp:cNvSpPr/>
      </dsp:nvSpPr>
      <dsp:spPr>
        <a:xfrm>
          <a:off x="358279" y="1749317"/>
          <a:ext cx="651416" cy="651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5B889-5C00-4CD9-9D18-DC2BF08A0C31}">
      <dsp:nvSpPr>
        <dsp:cNvPr id="0" name=""/>
        <dsp:cNvSpPr/>
      </dsp:nvSpPr>
      <dsp:spPr>
        <a:xfrm>
          <a:off x="1367974" y="1482829"/>
          <a:ext cx="2931121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2200" kern="1200"/>
            <a:t>属性的类别</a:t>
          </a:r>
          <a:endParaRPr lang="en-US" sz="2200" kern="1200"/>
        </a:p>
      </dsp:txBody>
      <dsp:txXfrm>
        <a:off x="1367974" y="1482829"/>
        <a:ext cx="2931121" cy="1184393"/>
      </dsp:txXfrm>
    </dsp:sp>
    <dsp:sp modelId="{0B9F1D0C-FE8B-4DC1-ABC6-F8323BA37048}">
      <dsp:nvSpPr>
        <dsp:cNvPr id="0" name=""/>
        <dsp:cNvSpPr/>
      </dsp:nvSpPr>
      <dsp:spPr>
        <a:xfrm>
          <a:off x="4299096" y="1482829"/>
          <a:ext cx="2214507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400" kern="1200"/>
            <a:t>标称属性、二元属性、序列属性、数值属性</a:t>
          </a:r>
          <a:endParaRPr lang="en-US" sz="1400" kern="120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400" kern="1200"/>
            <a:t>连续属性、离散属性</a:t>
          </a:r>
          <a:endParaRPr lang="en-US" sz="1400" kern="1200"/>
        </a:p>
      </dsp:txBody>
      <dsp:txXfrm>
        <a:off x="4299096" y="1482829"/>
        <a:ext cx="2214507" cy="1184393"/>
      </dsp:txXfrm>
    </dsp:sp>
    <dsp:sp modelId="{4DA6FDA4-5B2D-49DB-B71E-73D12E281B45}">
      <dsp:nvSpPr>
        <dsp:cNvPr id="0" name=""/>
        <dsp:cNvSpPr/>
      </dsp:nvSpPr>
      <dsp:spPr>
        <a:xfrm>
          <a:off x="0" y="2963321"/>
          <a:ext cx="6513603" cy="1184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22CF7-4F41-47D6-B6AF-25AEF04D8724}">
      <dsp:nvSpPr>
        <dsp:cNvPr id="0" name=""/>
        <dsp:cNvSpPr/>
      </dsp:nvSpPr>
      <dsp:spPr>
        <a:xfrm>
          <a:off x="358279" y="3229810"/>
          <a:ext cx="651416" cy="651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A543F-DB94-4337-86C0-5AF310ED6A58}">
      <dsp:nvSpPr>
        <dsp:cNvPr id="0" name=""/>
        <dsp:cNvSpPr/>
      </dsp:nvSpPr>
      <dsp:spPr>
        <a:xfrm>
          <a:off x="1367974" y="2963321"/>
          <a:ext cx="2931121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2200" kern="1200"/>
            <a:t>数据的统计描述</a:t>
          </a:r>
          <a:endParaRPr lang="en-US" sz="2200" kern="1200"/>
        </a:p>
      </dsp:txBody>
      <dsp:txXfrm>
        <a:off x="1367974" y="2963321"/>
        <a:ext cx="2931121" cy="1184393"/>
      </dsp:txXfrm>
    </dsp:sp>
    <dsp:sp modelId="{C2303346-BBF0-4BCD-BA09-78AD15F83E2C}">
      <dsp:nvSpPr>
        <dsp:cNvPr id="0" name=""/>
        <dsp:cNvSpPr/>
      </dsp:nvSpPr>
      <dsp:spPr>
        <a:xfrm>
          <a:off x="4299096" y="2963321"/>
          <a:ext cx="2214507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400" kern="1200" dirty="0"/>
            <a:t>中心趋势、离散趋势、图形展示</a:t>
          </a:r>
          <a:r>
            <a:rPr kumimoji="1" lang="en-US" altLang="zh-CN" sz="1400" kern="1200" dirty="0"/>
            <a:t>      </a:t>
          </a:r>
          <a:r>
            <a:rPr kumimoji="1" lang="zh-CN" altLang="en-US" sz="1400" kern="1200" dirty="0"/>
            <a:t>可视化</a:t>
          </a:r>
          <a:endParaRPr lang="en-US" sz="1400" kern="1200" dirty="0"/>
        </a:p>
      </dsp:txBody>
      <dsp:txXfrm>
        <a:off x="4299096" y="2963321"/>
        <a:ext cx="2214507" cy="1184393"/>
      </dsp:txXfrm>
    </dsp:sp>
    <dsp:sp modelId="{2B5F01EB-93F8-4D8A-BDFB-2999BF95A550}">
      <dsp:nvSpPr>
        <dsp:cNvPr id="0" name=""/>
        <dsp:cNvSpPr/>
      </dsp:nvSpPr>
      <dsp:spPr>
        <a:xfrm>
          <a:off x="0" y="4443814"/>
          <a:ext cx="6513603" cy="1184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53C30-FD2D-4CB7-8C96-2E0429016D62}">
      <dsp:nvSpPr>
        <dsp:cNvPr id="0" name=""/>
        <dsp:cNvSpPr/>
      </dsp:nvSpPr>
      <dsp:spPr>
        <a:xfrm>
          <a:off x="358279" y="4710302"/>
          <a:ext cx="651416" cy="651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1AF41-BB8D-4873-8A2B-15117C26EF25}">
      <dsp:nvSpPr>
        <dsp:cNvPr id="0" name=""/>
        <dsp:cNvSpPr/>
      </dsp:nvSpPr>
      <dsp:spPr>
        <a:xfrm>
          <a:off x="1367974" y="4443814"/>
          <a:ext cx="5145629" cy="118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48" tIns="125348" rIns="125348" bIns="12534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数据的相异度</a:t>
          </a:r>
          <a:endParaRPr lang="en-US" sz="2200" kern="1200" dirty="0"/>
        </a:p>
      </dsp:txBody>
      <dsp:txXfrm>
        <a:off x="1367974" y="4443814"/>
        <a:ext cx="5145629" cy="118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A4436-28EB-A74B-85E2-B6EFC2D7E9EC}" type="datetimeFigureOut">
              <a:rPr kumimoji="1" lang="zh-CN" altLang="en-US" smtClean="0"/>
              <a:t>2023-6-2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3DCDF-6C60-074A-883C-9608588703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51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50C50-8EF3-5C4E-B842-6490E7ABF1D8}" type="datetimeFigureOut">
              <a:rPr kumimoji="1" lang="zh-CN" altLang="en-US" smtClean="0"/>
              <a:t>2023-6-2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3C88-4BEA-2C45-A48C-70C817FF0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3C88-4BEA-2C45-A48C-70C817FF0F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90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Chen T, </a:t>
            </a:r>
            <a:r>
              <a:rPr lang="en-US" altLang="zh-CN" dirty="0" err="1"/>
              <a:t>Kaafar</a:t>
            </a:r>
            <a:r>
              <a:rPr lang="en-US" altLang="zh-CN"/>
              <a:t> M A, Boreli R. The where and when of finding new friends: Analysis of a location-based social discovery network[C]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6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Chen T, </a:t>
            </a:r>
            <a:r>
              <a:rPr lang="en-US" altLang="zh-CN" dirty="0" err="1"/>
              <a:t>Kaafar</a:t>
            </a:r>
            <a:r>
              <a:rPr lang="en-US" altLang="zh-CN"/>
              <a:t> M A, Boreli R. The where and when of finding new friends: Analysis of a location-based social discovery network[C]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4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T, Kaafar M A, Boreli R. The where and when of finding new friends: Analysis of a location-based social discovery network[C]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分类和预测</a:t>
            </a:r>
            <a:r>
              <a:rPr lang="zh-CN" altLang="en-US" dirty="0"/>
              <a:t>是数据分析的两种形式，用来提取模型，描述重要数据类或预测未来的数据趋势。分类预测分类标号，预测建立连续值函数模型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决策树</a:t>
            </a:r>
            <a:r>
              <a:rPr lang="zh-CN" altLang="en-US" dirty="0"/>
              <a:t>归纳的算法：</a:t>
            </a:r>
            <a:r>
              <a:rPr lang="en-US" altLang="zh-CN" dirty="0"/>
              <a:t>ID3</a:t>
            </a:r>
            <a:r>
              <a:rPr lang="zh-CN" altLang="en-US" dirty="0"/>
              <a:t>，</a:t>
            </a:r>
            <a:r>
              <a:rPr lang="en-US" altLang="zh-CN" dirty="0"/>
              <a:t>C4.5</a:t>
            </a:r>
            <a:r>
              <a:rPr lang="zh-CN" altLang="en-US" dirty="0"/>
              <a:t>，</a:t>
            </a:r>
            <a:r>
              <a:rPr lang="en-US" altLang="zh-CN" dirty="0"/>
              <a:t>CART</a:t>
            </a:r>
            <a:r>
              <a:rPr lang="zh-CN" altLang="en-US" dirty="0"/>
              <a:t>。很容易转换成</a:t>
            </a:r>
            <a:r>
              <a:rPr lang="en-US" altLang="zh-CN" dirty="0"/>
              <a:t>IF-THEN</a:t>
            </a:r>
            <a:r>
              <a:rPr lang="zh-CN" altLang="en-US" dirty="0"/>
              <a:t>分类规则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朴素贝叶斯分类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贝叶斯信念网络</a:t>
            </a:r>
            <a:r>
              <a:rPr lang="zh-CN" altLang="en-US" dirty="0"/>
              <a:t>分类是基于后验概率的贝叶斯定理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分层的</a:t>
            </a:r>
            <a:r>
              <a:rPr lang="en-US" altLang="zh-CN" dirty="0">
                <a:solidFill>
                  <a:srgbClr val="FF0000"/>
                </a:solidFill>
              </a:rPr>
              <a:t>k-</a:t>
            </a:r>
            <a:r>
              <a:rPr lang="zh-CN" altLang="en-US" dirty="0">
                <a:solidFill>
                  <a:srgbClr val="FF0000"/>
                </a:solidFill>
              </a:rPr>
              <a:t>折交叉确认</a:t>
            </a:r>
            <a:r>
              <a:rPr lang="zh-CN" altLang="en-US" dirty="0"/>
              <a:t>是一种推荐的评估分类法准确率的方法。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装袋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提升</a:t>
            </a:r>
            <a:r>
              <a:rPr lang="zh-CN" altLang="en-US" dirty="0"/>
              <a:t>方法用于提高分类的整体准确率。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灵敏性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特效性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精度</a:t>
            </a:r>
            <a:r>
              <a:rPr lang="zh-CN" altLang="en-US" dirty="0"/>
              <a:t>是对准确率度量的替换。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T, Kaafar M A, Boreli R. The where and when of finding new friends: Analysis of a location-based social discovery network[C]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0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T, Kaafar M A, Boreli R. The where and when of finding new friends: Analysis of a location-based social discovery network[C]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4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Chen T, </a:t>
            </a:r>
            <a:r>
              <a:rPr lang="en-US" altLang="zh-CN" dirty="0" err="1"/>
              <a:t>Kaafar</a:t>
            </a:r>
            <a:r>
              <a:rPr lang="en-US" altLang="zh-CN"/>
              <a:t> M A, Boreli R. The where and when of finding new friends: Analysis of a location-based social discovery network[C]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9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6" y="759873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4"/>
            <a:ext cx="1402001" cy="2595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3003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45717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4" y="182449"/>
            <a:ext cx="61266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7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7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50B2-3E66-4C49-92BD-34452DE96DA0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4004-DEE3-3D4B-B7AE-4342594CFD81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887D-2FBA-1849-9753-C983BBC2B5F0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6CB-EE8E-444A-88D7-32AA7D1EC5EB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E15-61D2-544A-9952-0D43D4FF89FE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5668" cy="1223299"/>
          </a:xfrm>
          <a:prstGeom prst="rect">
            <a:avLst/>
          </a:prstGeom>
          <a:solidFill>
            <a:srgbClr val="2E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ECD872-735E-514F-9762-D7A380BA9258}" type="datetime1">
              <a:rPr kumimoji="1" lang="zh-CN" altLang="en-US" smtClean="0"/>
              <a:t>2023-6-2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zh-CN" altLang="en-US"/>
              <a:t>计算机科学与技术系        数据挖掘        王志春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66CF5-CC93-3B40-87E8-2E9F5BD96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2291" y="141058"/>
            <a:ext cx="10363200" cy="9167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内容占位符 8"/>
          <p:cNvSpPr>
            <a:spLocks noGrp="1"/>
          </p:cNvSpPr>
          <p:nvPr>
            <p:ph sz="quarter" idx="13"/>
          </p:nvPr>
        </p:nvSpPr>
        <p:spPr>
          <a:xfrm>
            <a:off x="322291" y="1364357"/>
            <a:ext cx="11394696" cy="4789594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9" y="16937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9" y="3093408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0" y="449301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3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53768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58045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1" y="362322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5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1" y="466599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5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7793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168835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259731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50626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4179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4" y="53269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5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35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35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78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4" y="182449"/>
            <a:ext cx="61266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78"/>
            <a:r>
              <a:rPr kumimoji="1" lang="en-US" altLang="zh-CN" sz="75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75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84180"/>
            <a:ext cx="12195668" cy="1546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8A19E2-E215-A544-9DF2-71A7EAD68E62}" type="datetime1">
              <a:rPr kumimoji="1" lang="zh-CN" altLang="en-US" smtClean="0"/>
              <a:t>2023-6-2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zh-CN" altLang="en-US"/>
              <a:t>计算机科学与技术系        数据挖掘        王志春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66CF5-CC93-3B40-87E8-2E9F5BD96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3359" y="284176"/>
            <a:ext cx="10363200" cy="15087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3359" y="2011680"/>
            <a:ext cx="10363200" cy="4206240"/>
          </a:xfrm>
        </p:spPr>
        <p:txBody>
          <a:bodyPr/>
          <a:lstStyle>
            <a:lvl1pPr marL="137160" indent="-137160">
              <a:buClr>
                <a:schemeClr val="accent1"/>
              </a:buClr>
              <a:buFont typeface="Wingdings" charset="2"/>
              <a:buChar char="n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6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828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6" y="2268141"/>
            <a:ext cx="9810749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76958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3434A-773F-014E-BF84-5230AFAE7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677673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759208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852713" y="4458727"/>
            <a:ext cx="2486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A671-7592-D84F-A0A9-9468FB182069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3640-82BC-2B41-81D5-166A7B248ECF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6D3-F1C0-7748-9DBE-111E274CE0C2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03E6-5214-734E-A83E-156613467863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150D-629E-EC4E-B7D3-39870634B40E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43B6-6FD6-404F-B025-F7BCAC353A3D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E645-3BD4-014B-B331-A033E05B0964}" type="datetime1">
              <a:rPr lang="zh-CN" altLang="en-US" smtClean="0"/>
              <a:t>2023-6-2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计算机科学与技术系        数据挖掘        王志春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25" r:id="rId12"/>
    <p:sldLayoutId id="2147483684" r:id="rId13"/>
    <p:sldLayoutId id="2147483693" r:id="rId14"/>
    <p:sldLayoutId id="2147483695" r:id="rId15"/>
    <p:sldLayoutId id="2147483687" r:id="rId16"/>
    <p:sldLayoutId id="2147483686" r:id="rId17"/>
    <p:sldLayoutId id="2147483685" r:id="rId18"/>
    <p:sldLayoutId id="2147483806" r:id="rId19"/>
    <p:sldLayoutId id="2147483822" r:id="rId20"/>
    <p:sldLayoutId id="2147483823" r:id="rId21"/>
    <p:sldLayoutId id="2147483824" r:id="rId22"/>
    <p:sldLayoutId id="2147483826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04321" y="2122992"/>
            <a:ext cx="5784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 </a:t>
            </a:r>
            <a:endParaRPr lang="en-US" altLang="zh-CN" sz="48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  </a:t>
            </a:r>
            <a:r>
              <a:rPr lang="en-US" altLang="zh-CN" sz="4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4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1424157" y="3874122"/>
            <a:ext cx="5144509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749914" y="1288966"/>
            <a:ext cx="4195043" cy="4280068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381"/>
    </mc:Choice>
    <mc:Fallback xmlns="">
      <p:transition advTm="453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2601752" cy="6858000"/>
          </a:xfrm>
          <a:prstGeom prst="rect">
            <a:avLst/>
          </a:prstGeom>
          <a:solidFill>
            <a:srgbClr val="4466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49673" y="2830015"/>
            <a:ext cx="2105747" cy="1200327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第八讲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分类基础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D80092-1DFC-4951-8D66-316427864125}"/>
              </a:ext>
            </a:extLst>
          </p:cNvPr>
          <p:cNvSpPr/>
          <p:nvPr/>
        </p:nvSpPr>
        <p:spPr bwMode="auto">
          <a:xfrm>
            <a:off x="6155667" y="3576412"/>
            <a:ext cx="2344158" cy="1292924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/>
              <a:t>朴素贝叶斯分类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DCC1DB-5B61-4A3B-8798-5D2B742FD798}"/>
              </a:ext>
            </a:extLst>
          </p:cNvPr>
          <p:cNvSpPr/>
          <p:nvPr/>
        </p:nvSpPr>
        <p:spPr bwMode="auto">
          <a:xfrm>
            <a:off x="6055484" y="5187950"/>
            <a:ext cx="2601753" cy="1060086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zh-CN" altLang="en-US" sz="2400" dirty="0"/>
              <a:t>逻辑回归</a:t>
            </a:r>
            <a:endParaRPr lang="en-US" altLang="zh-CN" sz="2400" dirty="0"/>
          </a:p>
          <a:p>
            <a:pPr algn="ctr"/>
            <a:r>
              <a:rPr lang="zh-CN" altLang="en-US" sz="2400" dirty="0"/>
              <a:t>分类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69108D5-3292-4D10-A901-85B222CC8BDB}"/>
              </a:ext>
            </a:extLst>
          </p:cNvPr>
          <p:cNvSpPr/>
          <p:nvPr/>
        </p:nvSpPr>
        <p:spPr bwMode="auto">
          <a:xfrm>
            <a:off x="8574112" y="789458"/>
            <a:ext cx="2843000" cy="120995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585" b="1" dirty="0">
                <a:solidFill>
                  <a:srgbClr val="FF0000"/>
                </a:solidFill>
              </a:rPr>
              <a:t>评估分类准确率的方法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FCA4A7-C2E9-40E5-8FD4-0252946D6F8E}"/>
              </a:ext>
            </a:extLst>
          </p:cNvPr>
          <p:cNvSpPr/>
          <p:nvPr/>
        </p:nvSpPr>
        <p:spPr bwMode="auto">
          <a:xfrm>
            <a:off x="5835529" y="1527784"/>
            <a:ext cx="2664296" cy="1836922"/>
          </a:xfrm>
          <a:prstGeom prst="ellipse">
            <a:avLst/>
          </a:prstGeom>
          <a:solidFill>
            <a:srgbClr val="45E73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决策树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algn="ctr" eaLnBrk="1" hangingPunct="1">
              <a:defRPr/>
            </a:pPr>
            <a:r>
              <a:rPr lang="en-US" altLang="zh-CN" sz="2000" dirty="0"/>
              <a:t>------------------</a:t>
            </a:r>
          </a:p>
          <a:p>
            <a:pPr algn="ctr" eaLnBrk="1" hangingPunct="1">
              <a:defRPr/>
            </a:pPr>
            <a:r>
              <a:rPr lang="en-US" altLang="zh-CN" sz="2000" dirty="0"/>
              <a:t>ID3</a:t>
            </a:r>
            <a:r>
              <a:rPr lang="zh-CN" altLang="en-US" sz="2000" dirty="0"/>
              <a:t>、</a:t>
            </a:r>
            <a:r>
              <a:rPr lang="en-US" altLang="zh-CN" sz="2000" dirty="0"/>
              <a:t>C4.5</a:t>
            </a:r>
            <a:r>
              <a:rPr lang="zh-CN" altLang="en-US" sz="2000" dirty="0"/>
              <a:t>、</a:t>
            </a:r>
            <a:r>
              <a:rPr lang="en-US" altLang="zh-CN" sz="2000" dirty="0"/>
              <a:t>CART</a:t>
            </a:r>
            <a:endParaRPr lang="zh-CN" altLang="en-US" sz="2000" dirty="0"/>
          </a:p>
        </p:txBody>
      </p:sp>
      <p:sp>
        <p:nvSpPr>
          <p:cNvPr id="20" name="圆角矩形 9">
            <a:extLst>
              <a:ext uri="{FF2B5EF4-FFF2-40B4-BE49-F238E27FC236}">
                <a16:creationId xmlns:a16="http://schemas.microsoft.com/office/drawing/2014/main" id="{3D2CBE2E-E739-4A58-B880-6A3F72EA5960}"/>
              </a:ext>
            </a:extLst>
          </p:cNvPr>
          <p:cNvSpPr/>
          <p:nvPr/>
        </p:nvSpPr>
        <p:spPr bwMode="auto">
          <a:xfrm>
            <a:off x="3599286" y="4677994"/>
            <a:ext cx="2067453" cy="87473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000" dirty="0"/>
              <a:t>基于后验概率的贝叶斯定理</a:t>
            </a:r>
            <a:endParaRPr lang="zh-CN" altLang="en-US" b="1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10">
            <a:extLst>
              <a:ext uri="{FF2B5EF4-FFF2-40B4-BE49-F238E27FC236}">
                <a16:creationId xmlns:a16="http://schemas.microsoft.com/office/drawing/2014/main" id="{A40CF0F2-C962-4CD0-9807-C4E4E4D6F4E3}"/>
              </a:ext>
            </a:extLst>
          </p:cNvPr>
          <p:cNvSpPr/>
          <p:nvPr/>
        </p:nvSpPr>
        <p:spPr bwMode="auto">
          <a:xfrm>
            <a:off x="2925908" y="991452"/>
            <a:ext cx="2755626" cy="3299729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1" dirty="0"/>
              <a:t>评估分类和预测方法的五条标准</a:t>
            </a:r>
          </a:p>
          <a:p>
            <a:pPr algn="ctr" eaLnBrk="1" hangingPunct="1">
              <a:defRPr/>
            </a:pPr>
            <a:r>
              <a:rPr lang="en-US" altLang="zh-CN" sz="2400" dirty="0"/>
              <a:t>--------------------</a:t>
            </a: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准确率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计算速度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鲁棒性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可伸缩性</a:t>
            </a: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可解释性</a:t>
            </a:r>
            <a:endParaRPr lang="en-US" altLang="zh-CN" sz="2400" dirty="0"/>
          </a:p>
        </p:txBody>
      </p:sp>
      <p:sp>
        <p:nvSpPr>
          <p:cNvPr id="22" name="圆角矩形 11">
            <a:extLst>
              <a:ext uri="{FF2B5EF4-FFF2-40B4-BE49-F238E27FC236}">
                <a16:creationId xmlns:a16="http://schemas.microsoft.com/office/drawing/2014/main" id="{23E847CE-617A-42F9-A0FD-CCFBE05CAA6E}"/>
              </a:ext>
            </a:extLst>
          </p:cNvPr>
          <p:cNvSpPr/>
          <p:nvPr/>
        </p:nvSpPr>
        <p:spPr bwMode="auto">
          <a:xfrm>
            <a:off x="8938390" y="2404737"/>
            <a:ext cx="2478722" cy="3147990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推荐方法：分层的</a:t>
            </a:r>
            <a:r>
              <a:rPr lang="en-US" altLang="zh-CN" dirty="0"/>
              <a:t>k-</a:t>
            </a:r>
            <a:r>
              <a:rPr lang="zh-CN" altLang="en-US" dirty="0"/>
              <a:t>折交叉确认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提高整体准确率方法：装袋和提升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准确率度量的替换：灵敏性、特效性和精度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F0C5EBC-396A-43D4-9CE8-A2F2E21B3E01}"/>
              </a:ext>
            </a:extLst>
          </p:cNvPr>
          <p:cNvSpPr/>
          <p:nvPr/>
        </p:nvSpPr>
        <p:spPr bwMode="auto">
          <a:xfrm>
            <a:off x="5975310" y="88542"/>
            <a:ext cx="2089455" cy="1211179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 b="1" dirty="0" err="1">
                <a:solidFill>
                  <a:srgbClr val="FF0000"/>
                </a:solidFill>
              </a:rPr>
              <a:t>分类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2601752" cy="6858000"/>
          </a:xfrm>
          <a:prstGeom prst="rect">
            <a:avLst/>
          </a:prstGeom>
          <a:solidFill>
            <a:srgbClr val="4466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257997" y="2008999"/>
            <a:ext cx="2105747" cy="1200327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第九讲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分类高级</a:t>
            </a:r>
          </a:p>
        </p:txBody>
      </p:sp>
      <p:sp>
        <p:nvSpPr>
          <p:cNvPr id="24" name="内容占位符 3"/>
          <p:cNvSpPr txBox="1">
            <a:spLocks noChangeArrowheads="1"/>
          </p:cNvSpPr>
          <p:nvPr/>
        </p:nvSpPr>
        <p:spPr>
          <a:xfrm>
            <a:off x="3433353" y="3079531"/>
            <a:ext cx="5455137" cy="2668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  <a:cs typeface="Arial" panose="020B0604020202020204" pitchFamily="34" charset="0"/>
              </a:rPr>
              <a:t>惰性学习法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+mn-ea"/>
                <a:cs typeface="Arial" panose="020B0604020202020204" pitchFamily="34" charset="0"/>
              </a:rPr>
              <a:t>或从近邻学习）</a:t>
            </a:r>
          </a:p>
          <a:p>
            <a:pPr lvl="1"/>
            <a:r>
              <a:rPr lang="en-US" altLang="zh-CN" sz="2000" dirty="0">
                <a:latin typeface="+mn-ea"/>
                <a:cs typeface="Arial" panose="020B0604020202020204" pitchFamily="34" charset="0"/>
              </a:rPr>
              <a:t>k-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最近邻分类 、基于案例的推理</a:t>
            </a:r>
          </a:p>
          <a:p>
            <a:r>
              <a:rPr lang="zh-CN" altLang="en-US" sz="2400" dirty="0">
                <a:latin typeface="+mn-ea"/>
                <a:cs typeface="Arial" panose="020B0604020202020204" pitchFamily="34" charset="0"/>
              </a:rPr>
              <a:t>其他分类方法</a:t>
            </a:r>
          </a:p>
          <a:p>
            <a:pPr lvl="1"/>
            <a:r>
              <a:rPr lang="zh-CN" altLang="en-US" sz="2000" dirty="0">
                <a:latin typeface="+mn-ea"/>
                <a:cs typeface="Arial" panose="020B0604020202020204" pitchFamily="34" charset="0"/>
              </a:rPr>
              <a:t>遗传算法、粗糙集方法、模糊集方法</a:t>
            </a:r>
          </a:p>
          <a:p>
            <a:r>
              <a:rPr lang="zh-CN" altLang="en-US" sz="2400" dirty="0">
                <a:latin typeface="+mn-ea"/>
                <a:cs typeface="Arial" panose="020B0604020202020204" pitchFamily="34" charset="0"/>
              </a:rPr>
              <a:t>关于分类的其他问题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多类分类、半监督分类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主动学习、迁移学习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FF540C-0500-48BE-A31E-0BECB15A8896}"/>
              </a:ext>
            </a:extLst>
          </p:cNvPr>
          <p:cNvSpPr/>
          <p:nvPr/>
        </p:nvSpPr>
        <p:spPr bwMode="auto">
          <a:xfrm>
            <a:off x="3299182" y="526709"/>
            <a:ext cx="2794403" cy="1270557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/>
              <a:t>贝叶斯信念网络分类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9EE3705-0B7B-4AFA-A3FD-D4E93FBA24EB}"/>
              </a:ext>
            </a:extLst>
          </p:cNvPr>
          <p:cNvSpPr/>
          <p:nvPr/>
        </p:nvSpPr>
        <p:spPr bwMode="auto">
          <a:xfrm>
            <a:off x="5563391" y="1413534"/>
            <a:ext cx="2067453" cy="87473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000" dirty="0"/>
              <a:t>基于后验概率的贝叶斯定理</a:t>
            </a:r>
            <a:endParaRPr lang="zh-CN" altLang="en-US" b="1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5A36372-F360-427A-974C-9720C5AA968C}"/>
              </a:ext>
            </a:extLst>
          </p:cNvPr>
          <p:cNvSpPr/>
          <p:nvPr/>
        </p:nvSpPr>
        <p:spPr bwMode="auto">
          <a:xfrm>
            <a:off x="7939655" y="726272"/>
            <a:ext cx="2794403" cy="1270557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400" b="1" dirty="0"/>
              <a:t>用后向传播分类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3E1CC2-DECA-4FFB-900E-31A35AF8B41C}"/>
              </a:ext>
            </a:extLst>
          </p:cNvPr>
          <p:cNvSpPr/>
          <p:nvPr/>
        </p:nvSpPr>
        <p:spPr bwMode="auto">
          <a:xfrm>
            <a:off x="8587727" y="2388785"/>
            <a:ext cx="2794403" cy="1270557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zh-CN" altLang="en-US" sz="2400" b="1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6838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十讲 聚类基础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30200" y="1560300"/>
            <a:ext cx="5649301" cy="4789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u"/>
            </a:pPr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﻿簇：</a:t>
            </a:r>
            <a:r>
              <a:rPr lang="zh-CN" altLang="en-US" sz="1900" dirty="0">
                <a:latin typeface="+mn-ea"/>
              </a:rPr>
              <a:t>是数据对象的集合，同一簇中的对象彼此相似，而不同簇中对象彼此相异。</a:t>
            </a:r>
            <a:endParaRPr lang="en-US" altLang="zh-CN" sz="19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u"/>
            </a:pPr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聚类：</a:t>
            </a:r>
            <a:r>
              <a:rPr lang="zh-CN" altLang="en-US" sz="1900" dirty="0">
                <a:latin typeface="+mn-ea"/>
              </a:rPr>
              <a:t>将物理或抽象对象的集合划分为相似对象的类的过程称为。</a:t>
            </a:r>
            <a:endParaRPr lang="en-US" altLang="zh-CN" sz="19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u"/>
            </a:pPr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聚类算法</a:t>
            </a:r>
            <a:r>
              <a:rPr lang="zh-CN" altLang="en-US" sz="1900" dirty="0">
                <a:latin typeface="+mn-ea"/>
              </a:rPr>
              <a:t>：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1900" b="1" dirty="0">
                <a:solidFill>
                  <a:srgbClr val="0000FF"/>
                </a:solidFill>
                <a:latin typeface="+mn-ea"/>
              </a:rPr>
              <a:t>划分方法</a:t>
            </a:r>
            <a:r>
              <a:rPr lang="en-US" altLang="zh-CN" sz="1900" b="1" dirty="0">
                <a:solidFill>
                  <a:srgbClr val="0000FF"/>
                </a:solidFill>
                <a:latin typeface="+mn-ea"/>
              </a:rPr>
              <a:t>: </a:t>
            </a:r>
            <a:r>
              <a:rPr lang="en-US" altLang="zh-CN" sz="1900" dirty="0">
                <a:latin typeface="+mn-ea"/>
              </a:rPr>
              <a:t>k-means, k-</a:t>
            </a:r>
            <a:r>
              <a:rPr lang="en-US" altLang="zh-CN" sz="1900" dirty="0" err="1">
                <a:latin typeface="+mn-ea"/>
              </a:rPr>
              <a:t>medoids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1900" b="1" dirty="0">
                <a:solidFill>
                  <a:srgbClr val="0000FF"/>
                </a:solidFill>
                <a:latin typeface="+mn-ea"/>
              </a:rPr>
              <a:t>层次方法：</a:t>
            </a:r>
            <a:r>
              <a:rPr lang="en-US" altLang="zh-CN" sz="1900" dirty="0">
                <a:latin typeface="+mn-ea"/>
              </a:rPr>
              <a:t>BIRCH, CHAMELEON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1900" b="1" dirty="0">
                <a:solidFill>
                  <a:srgbClr val="0000FF"/>
                </a:solidFill>
                <a:latin typeface="+mn-ea"/>
              </a:rPr>
              <a:t>基于密度的方法：</a:t>
            </a:r>
            <a:r>
              <a:rPr lang="en-US" altLang="zh-CN" sz="1900" dirty="0">
                <a:latin typeface="+mn-ea"/>
              </a:rPr>
              <a:t>DBSCAN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38122" y="1558254"/>
            <a:ext cx="5001209" cy="478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u"/>
            </a:pPr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﻿聚类评估：</a:t>
            </a:r>
            <a:endParaRPr lang="en-US" altLang="zh-CN" sz="1900" b="1" dirty="0">
              <a:solidFill>
                <a:srgbClr val="FF0000"/>
              </a:solidFill>
              <a:latin typeface="+mn-ea"/>
            </a:endParaRPr>
          </a:p>
          <a:p>
            <a:pPr marL="742939" lvl="1" indent="-285750">
              <a:lnSpc>
                <a:spcPct val="150000"/>
              </a:lnSpc>
            </a:pPr>
            <a:r>
              <a:rPr lang="zh-CN" altLang="en-US" sz="1900" b="1" dirty="0">
                <a:solidFill>
                  <a:srgbClr val="0000FF"/>
                </a:solidFill>
                <a:latin typeface="+mn-ea"/>
              </a:rPr>
              <a:t>估计聚类趋势：</a:t>
            </a:r>
            <a:r>
              <a:rPr lang="zh-CN" altLang="en-US" sz="1900" dirty="0">
                <a:latin typeface="+mn-ea"/>
              </a:rPr>
              <a:t>霍普金斯统计量评估是否存在非均匀分布</a:t>
            </a:r>
          </a:p>
          <a:p>
            <a:pPr marL="742939" lvl="1" indent="-285750">
              <a:lnSpc>
                <a:spcPct val="150000"/>
              </a:lnSpc>
            </a:pPr>
            <a:r>
              <a:rPr lang="zh-CN" altLang="en-US" sz="1900" b="1" dirty="0">
                <a:solidFill>
                  <a:srgbClr val="0000FF"/>
                </a:solidFill>
                <a:latin typeface="+mn-ea"/>
              </a:rPr>
              <a:t>确定簇数：</a:t>
            </a:r>
          </a:p>
          <a:p>
            <a:pPr marL="742939" lvl="1" indent="-285750">
              <a:lnSpc>
                <a:spcPct val="150000"/>
              </a:lnSpc>
            </a:pPr>
            <a:r>
              <a:rPr lang="zh-CN" altLang="en-US" sz="1900" b="1" dirty="0">
                <a:solidFill>
                  <a:srgbClr val="0000FF"/>
                </a:solidFill>
                <a:latin typeface="+mn-ea"/>
              </a:rPr>
              <a:t>测定聚类质量</a:t>
            </a:r>
            <a:r>
              <a:rPr lang="zh-CN" altLang="en-US" sz="1900" dirty="0">
                <a:latin typeface="+mn-ea"/>
              </a:rPr>
              <a:t>：外在方法，内在方法（轮廓系数）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350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2601752" cy="6858000"/>
          </a:xfrm>
          <a:prstGeom prst="rect">
            <a:avLst/>
          </a:prstGeom>
          <a:solidFill>
            <a:srgbClr val="4466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248002" y="2912565"/>
            <a:ext cx="2105747" cy="646201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ctr">
              <a:defRPr/>
            </a:pPr>
            <a:r>
              <a:rPr lang="en-US" altLang="zh-CN" sz="3599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90937" y="669845"/>
            <a:ext cx="488245" cy="8494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2266" y="669845"/>
            <a:ext cx="6613608" cy="849449"/>
            <a:chOff x="6339097" y="1573726"/>
            <a:chExt cx="3744416" cy="511504"/>
          </a:xfrm>
          <a:solidFill>
            <a:schemeClr val="bg1">
              <a:lumMod val="85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551048" y="1644622"/>
              <a:ext cx="2653074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课程考核规划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3668623" y="1921559"/>
            <a:ext cx="488245" cy="8494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69952" y="1921559"/>
            <a:ext cx="6613608" cy="849449"/>
            <a:chOff x="6315199" y="2410178"/>
            <a:chExt cx="3744416" cy="511504"/>
          </a:xfrm>
          <a:solidFill>
            <a:schemeClr val="bg2">
              <a:lumMod val="90000"/>
            </a:schemeClr>
          </a:solidFill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7172" y="2450467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理论内容复习 </a:t>
              </a: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3694874" y="3310063"/>
            <a:ext cx="488245" cy="849449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18517" y="3310063"/>
            <a:ext cx="6613608" cy="849449"/>
            <a:chOff x="6339097" y="3296031"/>
            <a:chExt cx="3744416" cy="511504"/>
          </a:xfrm>
          <a:solidFill>
            <a:srgbClr val="7030A0"/>
          </a:solidFill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51048" y="3336319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考试题型</a:t>
              </a: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3668623" y="4636950"/>
            <a:ext cx="488245" cy="8494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3" name="组合 24"/>
          <p:cNvGrpSpPr/>
          <p:nvPr/>
        </p:nvGrpSpPr>
        <p:grpSpPr>
          <a:xfrm>
            <a:off x="4492266" y="4636950"/>
            <a:ext cx="6613608" cy="849449"/>
            <a:chOff x="6339097" y="3296031"/>
            <a:chExt cx="3744416" cy="511504"/>
          </a:xfrm>
          <a:solidFill>
            <a:schemeClr val="bg1">
              <a:lumMod val="85000"/>
            </a:schemeClr>
          </a:solidFill>
        </p:grpSpPr>
        <p:sp>
          <p:nvSpPr>
            <p:cNvPr id="44" name="圆角矩形 4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51048" y="3336319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注意事项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2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6CF5-CC93-3B40-87E8-2E9F5BD962A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考试题型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22291" y="1476324"/>
            <a:ext cx="11394696" cy="47895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 选择 </a:t>
            </a:r>
            <a:r>
              <a:rPr lang="en-US" altLang="zh-CN" dirty="0"/>
              <a:t>15*2</a:t>
            </a:r>
            <a:r>
              <a:rPr lang="zh-CN" altLang="en-US" dirty="0"/>
              <a:t>分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二、 简答 </a:t>
            </a:r>
            <a:r>
              <a:rPr lang="en-US" altLang="zh-CN" dirty="0"/>
              <a:t>3 * 5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三、 计算 </a:t>
            </a:r>
            <a:r>
              <a:rPr lang="en-US" altLang="zh-CN" dirty="0"/>
              <a:t>3 * 5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四、 算法分析与流程图：</a:t>
            </a:r>
            <a:r>
              <a:rPr lang="en-US" altLang="zh-CN" dirty="0"/>
              <a:t>3 * 8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五、 应用题：</a:t>
            </a:r>
            <a:r>
              <a:rPr lang="en-US" altLang="zh-CN" dirty="0"/>
              <a:t>16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6427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6CF5-CC93-3B40-87E8-2E9F5BD962AA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39542" y="1445401"/>
            <a:ext cx="3523849" cy="233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闭卷</a:t>
            </a:r>
            <a:r>
              <a:rPr lang="zh-CN" altLang="en-US" dirty="0"/>
              <a:t>考试</a:t>
            </a:r>
            <a:endParaRPr lang="en-US" altLang="zh-CN" dirty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相互支持：双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占位符 3">
            <a:extLst>
              <a:ext uri="{FF2B5EF4-FFF2-40B4-BE49-F238E27FC236}">
                <a16:creationId xmlns:a16="http://schemas.microsoft.com/office/drawing/2014/main" id="{22E49571-7A29-4364-AF4B-EDE2233B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1" b="4731"/>
          <a:stretch>
            <a:fillRect/>
          </a:stretch>
        </p:blipFill>
        <p:spPr>
          <a:xfrm>
            <a:off x="1499595" y="3970525"/>
            <a:ext cx="3705400" cy="2236535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AFF540C-0500-48BE-A31E-0BECB15A8896}"/>
              </a:ext>
            </a:extLst>
          </p:cNvPr>
          <p:cNvSpPr/>
          <p:nvPr/>
        </p:nvSpPr>
        <p:spPr bwMode="auto">
          <a:xfrm>
            <a:off x="6639542" y="4038935"/>
            <a:ext cx="4183968" cy="1810139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/>
              <a:t>付出就有回报</a:t>
            </a:r>
            <a:endParaRPr lang="en-US" altLang="zh-CN" sz="3600" dirty="0"/>
          </a:p>
          <a:p>
            <a:pPr algn="ctr" eaLnBrk="1" hangingPunct="1">
              <a:defRPr/>
            </a:pPr>
            <a:r>
              <a:rPr lang="zh-CN" altLang="en-US" sz="3600" dirty="0"/>
              <a:t>相信自己</a:t>
            </a:r>
            <a:endParaRPr lang="en-US" altLang="zh-CN" sz="3600" dirty="0"/>
          </a:p>
          <a:p>
            <a:pPr algn="ctr" eaLnBrk="1" hangingPunct="1">
              <a:defRPr/>
            </a:pPr>
            <a:r>
              <a:rPr lang="en-US" altLang="zh-CN" sz="2400" dirty="0"/>
              <a:t> </a:t>
            </a:r>
          </a:p>
          <a:p>
            <a:pPr algn="ctr" eaLnBrk="1" hangingPunct="1">
              <a:defRPr/>
            </a:pP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FF540C-0500-48BE-A31E-0BECB15A8896}"/>
              </a:ext>
            </a:extLst>
          </p:cNvPr>
          <p:cNvSpPr/>
          <p:nvPr/>
        </p:nvSpPr>
        <p:spPr bwMode="auto">
          <a:xfrm>
            <a:off x="1747576" y="1746513"/>
            <a:ext cx="3756315" cy="1721946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/>
              <a:t>认真准备</a:t>
            </a:r>
            <a:endParaRPr lang="en-US" altLang="zh-CN" sz="3600" dirty="0"/>
          </a:p>
          <a:p>
            <a:pPr algn="ctr" eaLnBrk="1" hangingPunct="1">
              <a:defRPr/>
            </a:pPr>
            <a:r>
              <a:rPr lang="zh-CN" altLang="en-US" sz="3600" dirty="0"/>
              <a:t>开心考试</a:t>
            </a:r>
            <a:endParaRPr lang="en-US" altLang="zh-CN" sz="3600" dirty="0"/>
          </a:p>
          <a:p>
            <a:pPr algn="ctr" eaLnBrk="1" hangingPunct="1"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4947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2601752" cy="6858000"/>
          </a:xfrm>
          <a:prstGeom prst="rect">
            <a:avLst/>
          </a:prstGeom>
          <a:solidFill>
            <a:srgbClr val="4466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248002" y="2912565"/>
            <a:ext cx="2105747" cy="646201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ctr">
              <a:defRPr/>
            </a:pPr>
            <a:r>
              <a:rPr lang="en-US" altLang="zh-CN" sz="3599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90937" y="669845"/>
            <a:ext cx="488245" cy="849449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2266" y="669845"/>
            <a:ext cx="6613608" cy="849449"/>
            <a:chOff x="6339097" y="1573726"/>
            <a:chExt cx="3744416" cy="511504"/>
          </a:xfrm>
          <a:solidFill>
            <a:schemeClr val="bg2">
              <a:lumMod val="90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551048" y="1644622"/>
              <a:ext cx="2653074" cy="388846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课程考核规划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3668623" y="1921559"/>
            <a:ext cx="488245" cy="8494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69952" y="1921559"/>
            <a:ext cx="6613608" cy="849449"/>
            <a:chOff x="6315199" y="2410178"/>
            <a:chExt cx="3744416" cy="511504"/>
          </a:xfrm>
          <a:solidFill>
            <a:schemeClr val="bg2">
              <a:lumMod val="90000"/>
            </a:schemeClr>
          </a:solidFill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7172" y="2450467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理论内容复习 </a:t>
              </a: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3694874" y="3310063"/>
            <a:ext cx="488245" cy="8494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18517" y="3310063"/>
            <a:ext cx="6613608" cy="849449"/>
            <a:chOff x="6339097" y="3296031"/>
            <a:chExt cx="3744416" cy="511504"/>
          </a:xfrm>
          <a:solidFill>
            <a:schemeClr val="bg2">
              <a:lumMod val="90000"/>
            </a:schemeClr>
          </a:solidFill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51048" y="3336319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考试题型</a:t>
              </a: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3668623" y="4636950"/>
            <a:ext cx="488245" cy="8494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3" name="组合 24"/>
          <p:cNvGrpSpPr/>
          <p:nvPr/>
        </p:nvGrpSpPr>
        <p:grpSpPr>
          <a:xfrm>
            <a:off x="4492266" y="4636950"/>
            <a:ext cx="6613608" cy="849449"/>
            <a:chOff x="6339097" y="3296031"/>
            <a:chExt cx="3744416" cy="511504"/>
          </a:xfrm>
          <a:solidFill>
            <a:schemeClr val="bg1">
              <a:lumMod val="85000"/>
            </a:schemeClr>
          </a:solidFill>
        </p:grpSpPr>
        <p:sp>
          <p:nvSpPr>
            <p:cNvPr id="44" name="圆角矩形 4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51048" y="3336319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注意事项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1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400" dirty="0"/>
              <a:t>课程主要内容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数据挖掘的基本概念、经典问题和算法、工具和应用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频繁模式挖掘、分类、聚类 的 算法及实践</a:t>
            </a:r>
            <a:endParaRPr kumimoji="1" lang="en-US" altLang="zh-CN" sz="2000" dirty="0"/>
          </a:p>
          <a:p>
            <a:r>
              <a:rPr kumimoji="1" lang="zh-CN" altLang="en-US" sz="2400" dirty="0"/>
              <a:t>考核方式：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平时作业（</a:t>
            </a:r>
            <a:r>
              <a:rPr kumimoji="1" lang="en-US" altLang="zh-CN" dirty="0"/>
              <a:t>60%</a:t>
            </a:r>
            <a:r>
              <a:rPr kumimoji="1" lang="zh-CN" altLang="en-US" dirty="0"/>
              <a:t>）：</a:t>
            </a:r>
            <a:r>
              <a:rPr lang="zh-CN" altLang="zh-CN" dirty="0"/>
              <a:t>签到</a:t>
            </a:r>
            <a:r>
              <a:rPr lang="en-US" altLang="zh-CN" dirty="0"/>
              <a:t>(5)+</a:t>
            </a:r>
            <a:r>
              <a:rPr lang="zh-CN" altLang="zh-CN" dirty="0"/>
              <a:t>随堂作业与讨论（</a:t>
            </a:r>
            <a:r>
              <a:rPr lang="en-US" altLang="zh-CN" dirty="0"/>
              <a:t>25</a:t>
            </a:r>
            <a:r>
              <a:rPr lang="zh-CN" altLang="zh-CN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           +</a:t>
            </a:r>
            <a:r>
              <a:rPr lang="zh-CN" altLang="zh-CN" dirty="0"/>
              <a:t>编程实验（</a:t>
            </a:r>
            <a:r>
              <a:rPr lang="en-US" altLang="zh-CN" dirty="0"/>
              <a:t>30</a:t>
            </a:r>
            <a:r>
              <a:rPr lang="zh-CN" altLang="zh-CN" dirty="0"/>
              <a:t>）</a:t>
            </a:r>
          </a:p>
          <a:p>
            <a:pPr lvl="1"/>
            <a:r>
              <a:rPr kumimoji="1" lang="zh-CN" altLang="en-US" dirty="0"/>
              <a:t>期末考试（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）：闭卷考试</a:t>
            </a:r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A18AE-5B5A-4175-A234-DD1FB593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73" y="4048590"/>
            <a:ext cx="3018201" cy="989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33484" y="2671076"/>
            <a:ext cx="3852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https://spoc.bnu.edu.cn/</a:t>
            </a:r>
          </a:p>
        </p:txBody>
      </p:sp>
    </p:spTree>
    <p:extLst>
      <p:ext uri="{BB962C8B-B14F-4D97-AF65-F5344CB8AC3E}">
        <p14:creationId xmlns:p14="http://schemas.microsoft.com/office/powerpoint/2010/main" val="3136288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2601752" cy="6858000"/>
          </a:xfrm>
          <a:prstGeom prst="rect">
            <a:avLst/>
          </a:prstGeom>
          <a:solidFill>
            <a:srgbClr val="4466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248002" y="2912565"/>
            <a:ext cx="2105747" cy="646201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ctr">
              <a:defRPr/>
            </a:pPr>
            <a:r>
              <a:rPr lang="en-US" altLang="zh-CN" sz="3599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90937" y="669845"/>
            <a:ext cx="488245" cy="8494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2266" y="669845"/>
            <a:ext cx="6613608" cy="849449"/>
            <a:chOff x="6339097" y="1573726"/>
            <a:chExt cx="3744416" cy="511504"/>
          </a:xfrm>
          <a:solidFill>
            <a:schemeClr val="bg1">
              <a:lumMod val="85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551048" y="1644622"/>
              <a:ext cx="2653074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课程考核规划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3668623" y="1921559"/>
            <a:ext cx="488245" cy="849449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69952" y="1921559"/>
            <a:ext cx="6613608" cy="849449"/>
            <a:chOff x="6315199" y="2410178"/>
            <a:chExt cx="3744416" cy="511504"/>
          </a:xfrm>
          <a:solidFill>
            <a:srgbClr val="7030A0"/>
          </a:solidFill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7172" y="2450467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理论内容复习 </a:t>
              </a: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3694874" y="3310063"/>
            <a:ext cx="488245" cy="8494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18517" y="3310063"/>
            <a:ext cx="6613608" cy="849449"/>
            <a:chOff x="6339097" y="3296031"/>
            <a:chExt cx="3744416" cy="511504"/>
          </a:xfrm>
          <a:solidFill>
            <a:schemeClr val="bg2">
              <a:lumMod val="90000"/>
            </a:schemeClr>
          </a:solidFill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51048" y="3336319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考试题型</a:t>
              </a: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3668623" y="4636950"/>
            <a:ext cx="488245" cy="8494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699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3" name="组合 24"/>
          <p:cNvGrpSpPr/>
          <p:nvPr/>
        </p:nvGrpSpPr>
        <p:grpSpPr>
          <a:xfrm>
            <a:off x="4492266" y="4636950"/>
            <a:ext cx="6613608" cy="849449"/>
            <a:chOff x="6339097" y="3296031"/>
            <a:chExt cx="3744416" cy="511504"/>
          </a:xfrm>
          <a:solidFill>
            <a:schemeClr val="bg1">
              <a:lumMod val="85000"/>
            </a:schemeClr>
          </a:solidFill>
        </p:grpSpPr>
        <p:sp>
          <p:nvSpPr>
            <p:cNvPr id="44" name="圆角矩形 4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anchor="ctr"/>
            <a:lstStyle/>
            <a:p>
              <a:pPr algn="ctr">
                <a:defRPr/>
              </a:pPr>
              <a:endParaRPr lang="zh-CN" altLang="en-US" sz="20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51048" y="3336319"/>
              <a:ext cx="3389370" cy="388846"/>
            </a:xfrm>
            <a:prstGeom prst="rect">
              <a:avLst/>
            </a:prstGeom>
            <a:grpFill/>
          </p:spPr>
          <p:txBody>
            <a:bodyPr wrap="square" lIns="91449" tIns="45725" rIns="91449" bIns="45725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注意事项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0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  概  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数据挖掘：</a:t>
            </a:r>
            <a:r>
              <a:rPr kumimoji="1" lang="zh-CN" altLang="en-US" dirty="0"/>
              <a:t>从海量数据中发现有趣模式的过程。作为知识发现过程，它通常包括</a:t>
            </a:r>
            <a:r>
              <a:rPr kumimoji="1" lang="zh-CN" altLang="en-US" dirty="0">
                <a:solidFill>
                  <a:srgbClr val="0000FF"/>
                </a:solidFill>
              </a:rPr>
              <a:t>数据清理、数据集成、数据选择、数据变换、模式发现、模式评估</a:t>
            </a:r>
            <a:r>
              <a:rPr kumimoji="1" lang="zh-CN" altLang="en-US" dirty="0"/>
              <a:t>和知识表示。</a:t>
            </a:r>
            <a:r>
              <a:rPr lang="zh-CN" altLang="en-US" dirty="0">
                <a:solidFill>
                  <a:srgbClr val="0000FF"/>
                </a:solidFill>
              </a:rPr>
              <a:t>（挖掘什么类型的数据）</a:t>
            </a:r>
            <a:endParaRPr lang="en-US" altLang="zh-CN" dirty="0">
              <a:solidFill>
                <a:srgbClr val="0000FF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</a:pPr>
            <a:r>
              <a:rPr kumimoji="1" lang="zh-CN" altLang="en-US" dirty="0"/>
              <a:t>﻿</a:t>
            </a:r>
            <a:r>
              <a:rPr kumimoji="1" lang="zh-CN" altLang="en-US" dirty="0">
                <a:solidFill>
                  <a:srgbClr val="FF0000"/>
                </a:solidFill>
              </a:rPr>
              <a:t>数据挖掘功能：</a:t>
            </a:r>
            <a:r>
              <a:rPr kumimoji="1" lang="zh-CN" altLang="en-US" dirty="0"/>
              <a:t>指定数据挖掘任务发现的模式或知识类型，包括</a:t>
            </a:r>
            <a:r>
              <a:rPr kumimoji="1" lang="zh-CN" altLang="en-US" dirty="0">
                <a:solidFill>
                  <a:srgbClr val="0000FF"/>
                </a:solidFill>
              </a:rPr>
              <a:t>特征化和区分，频繁模式、关联和相关性挖掘，聚类分析等</a:t>
            </a:r>
            <a:r>
              <a:rPr kumimoji="1" lang="zh-CN" altLang="en-US" dirty="0"/>
              <a:t>。</a:t>
            </a:r>
          </a:p>
          <a:p>
            <a:pPr marL="285750" indent="-285750">
              <a:lnSpc>
                <a:spcPct val="150000"/>
              </a:lnSpc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</a:pPr>
            <a:r>
              <a:rPr kumimoji="1" lang="zh-CN" altLang="en-US" dirty="0"/>
              <a:t>﻿</a:t>
            </a:r>
            <a:r>
              <a:rPr kumimoji="1" lang="zh-CN" altLang="en-US" b="1" dirty="0">
                <a:solidFill>
                  <a:srgbClr val="FF0000"/>
                </a:solidFill>
              </a:rPr>
              <a:t>成功应用：</a:t>
            </a:r>
            <a:r>
              <a:rPr kumimoji="1" lang="zh-CN" altLang="en-US" dirty="0"/>
              <a:t>如商务智能、</a:t>
            </a:r>
            <a:r>
              <a:rPr kumimoji="1" lang="en" altLang="zh-CN" dirty="0"/>
              <a:t>Web</a:t>
            </a:r>
            <a:r>
              <a:rPr kumimoji="1" lang="zh-CN" altLang="en-US" dirty="0"/>
              <a:t>搜索、生物信息学、金融、数字图书馆和数字政府等。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5257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  认识数据</a:t>
            </a:r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8EF7E4B0-5F40-4A45-9282-9E303A9979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94300" y="1183004"/>
          <a:ext cx="6513604" cy="563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43C60D89-64C3-44A3-A212-3F49D8CCDCC4}"/>
              </a:ext>
            </a:extLst>
          </p:cNvPr>
          <p:cNvGrpSpPr/>
          <p:nvPr/>
        </p:nvGrpSpPr>
        <p:grpSpPr>
          <a:xfrm>
            <a:off x="5019709" y="3267196"/>
            <a:ext cx="6649901" cy="3539222"/>
            <a:chOff x="4361021" y="3097464"/>
            <a:chExt cx="6649901" cy="35392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606070-3959-4697-9192-9F6C3BEA4AB9}"/>
                </a:ext>
              </a:extLst>
            </p:cNvPr>
            <p:cNvSpPr/>
            <p:nvPr/>
          </p:nvSpPr>
          <p:spPr>
            <a:xfrm>
              <a:off x="4361021" y="3097464"/>
              <a:ext cx="2152582" cy="12380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F1F780-CEC4-4944-9EDC-60F2A60AB85A}"/>
                </a:ext>
              </a:extLst>
            </p:cNvPr>
            <p:cNvSpPr txBox="1"/>
            <p:nvPr/>
          </p:nvSpPr>
          <p:spPr>
            <a:xfrm>
              <a:off x="8858340" y="5398678"/>
              <a:ext cx="2152582" cy="1238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023" tIns="131023" rIns="131023" bIns="131023" numCol="1" spcCol="127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400" dirty="0"/>
                <a:t>数据矩阵   相异度矩阵</a:t>
              </a:r>
              <a:endParaRPr kumimoji="1" lang="en-US" altLang="zh-CN" sz="1400" dirty="0"/>
            </a:p>
            <a:p>
              <a:pPr>
                <a:lnSpc>
                  <a:spcPct val="150000"/>
                </a:lnSpc>
              </a:pPr>
              <a:r>
                <a:rPr kumimoji="1" lang="zh-CN" altLang="en-US" sz="1400" dirty="0"/>
                <a:t>相异度计算</a:t>
              </a:r>
              <a:endParaRPr kumimoji="1" lang="en-US" altLang="zh-CN" sz="1400" dirty="0"/>
            </a:p>
          </p:txBody>
        </p:sp>
      </p:grpSp>
      <p:sp>
        <p:nvSpPr>
          <p:cNvPr id="11" name="标题 3">
            <a:extLst>
              <a:ext uri="{FF2B5EF4-FFF2-40B4-BE49-F238E27FC236}">
                <a16:creationId xmlns:a16="http://schemas.microsoft.com/office/drawing/2014/main" id="{F95E29C7-E989-A845-ADC3-700D8E718077}"/>
              </a:ext>
            </a:extLst>
          </p:cNvPr>
          <p:cNvSpPr txBox="1">
            <a:spLocks/>
          </p:cNvSpPr>
          <p:nvPr/>
        </p:nvSpPr>
        <p:spPr>
          <a:xfrm>
            <a:off x="800164" y="1553810"/>
            <a:ext cx="3416158" cy="479540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/>
              <a:t>认识数据</a:t>
            </a:r>
            <a:endParaRPr kumimoji="1" lang="zh-CN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4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FA2577F9-627A-47CC-9CF3-D8E1E817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zh-CN" altLang="en-US" dirty="0"/>
              <a:t>人工智能学院             数据挖掘                  课程团队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A39E0D7-7B48-2044-A784-2E1C13BD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97" y="1545063"/>
            <a:ext cx="3229803" cy="4624603"/>
          </a:xfr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相异度</a:t>
            </a:r>
            <a:r>
              <a:rPr kumimoji="1" lang="en-US" altLang="zh-CN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kumimoji="1" lang="en-US" altLang="zh-CN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zh-CN" altLang="en-US" sz="4400" dirty="0">
                <a:solidFill>
                  <a:srgbClr val="FFFFFF"/>
                </a:solidFill>
              </a:rPr>
              <a:t>计算</a:t>
            </a:r>
            <a:r>
              <a:rPr kumimoji="1" lang="zh-CN" alt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3E32EF-3817-9540-A07D-CF55DC72A4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4692" y="1765663"/>
            <a:ext cx="6757416" cy="46168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数据矩阵、相异度矩阵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不同类型变量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属性，采用不同相异度计算方法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数值型属性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标准化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欧几里得距离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二元属性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相依表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对称 </a:t>
            </a:r>
            <a:r>
              <a:rPr kumimoji="1" lang="en-US" altLang="zh-CN" sz="2400" dirty="0"/>
              <a:t>VS </a:t>
            </a:r>
            <a:r>
              <a:rPr kumimoji="1" lang="zh-CN" altLang="en-US" sz="2400" dirty="0"/>
              <a:t>非对称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分类属性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不匹配率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序数属性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基于秩计算相异度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向量对象</a:t>
            </a:r>
            <a:r>
              <a:rPr kumimoji="1" lang="en-US" altLang="zh-CN" sz="2400" dirty="0"/>
              <a:t>--&gt; </a:t>
            </a:r>
            <a:r>
              <a:rPr kumimoji="1" lang="zh-CN" altLang="en-US" sz="2400" dirty="0"/>
              <a:t>余弦距离</a:t>
            </a:r>
            <a:endParaRPr kumimoji="1" lang="en-US" altLang="zh-CN" sz="2400" dirty="0"/>
          </a:p>
          <a:p>
            <a:pPr marL="457200"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2291" y="141058"/>
            <a:ext cx="10363200" cy="91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第三讲   认识数据</a:t>
            </a:r>
          </a:p>
        </p:txBody>
      </p:sp>
    </p:spTree>
    <p:extLst>
      <p:ext uri="{BB962C8B-B14F-4D97-AF65-F5344CB8AC3E}">
        <p14:creationId xmlns:p14="http://schemas.microsoft.com/office/powerpoint/2010/main" val="4790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第五讲  预处理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F43AC6-1F4E-4217-8369-28562672AF68}"/>
              </a:ext>
            </a:extLst>
          </p:cNvPr>
          <p:cNvSpPr/>
          <p:nvPr/>
        </p:nvSpPr>
        <p:spPr bwMode="auto">
          <a:xfrm>
            <a:off x="1011988" y="1857615"/>
            <a:ext cx="1748780" cy="122413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数据清理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10E4F3C-072B-47DD-AD82-C435257C9CAC}"/>
              </a:ext>
            </a:extLst>
          </p:cNvPr>
          <p:cNvSpPr/>
          <p:nvPr/>
        </p:nvSpPr>
        <p:spPr bwMode="auto">
          <a:xfrm>
            <a:off x="2789268" y="4107170"/>
            <a:ext cx="1726333" cy="117000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数据变换与离散化</a:t>
            </a:r>
          </a:p>
          <a:p>
            <a:pPr algn="ctr" eaLnBrk="1" hangingPunct="1">
              <a:defRPr/>
            </a:pP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96EB45-07EB-4A9D-AFC7-D4ECB475BA46}"/>
              </a:ext>
            </a:extLst>
          </p:cNvPr>
          <p:cNvSpPr/>
          <p:nvPr/>
        </p:nvSpPr>
        <p:spPr bwMode="auto">
          <a:xfrm>
            <a:off x="2790282" y="2563598"/>
            <a:ext cx="1726332" cy="1197485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数据归约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20A00E-ACEF-4C87-B55A-D29619EBA60B}"/>
              </a:ext>
            </a:extLst>
          </p:cNvPr>
          <p:cNvSpPr/>
          <p:nvPr/>
        </p:nvSpPr>
        <p:spPr bwMode="auto">
          <a:xfrm>
            <a:off x="983591" y="3356944"/>
            <a:ext cx="1678868" cy="1170003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数据集成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6B748EB-9677-47B2-8ECA-FEA87DA39D37}"/>
              </a:ext>
            </a:extLst>
          </p:cNvPr>
          <p:cNvSpPr txBox="1">
            <a:spLocks/>
          </p:cNvSpPr>
          <p:nvPr/>
        </p:nvSpPr>
        <p:spPr>
          <a:xfrm>
            <a:off x="5605049" y="1624225"/>
            <a:ext cx="4685255" cy="37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数据清理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缺失值处理、噪声处理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数据集成与变换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相同实体发现、冗余与冲突分析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属性值规范化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数据归约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维归约、数量归约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00"/>
                </a:solidFill>
              </a:rPr>
              <a:t>离散化与概念分层产生</a:t>
            </a:r>
            <a:endParaRPr kumimoji="1"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550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2601752" cy="6858000"/>
          </a:xfrm>
          <a:prstGeom prst="rect">
            <a:avLst/>
          </a:prstGeom>
          <a:solidFill>
            <a:srgbClr val="4466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248002" y="2912565"/>
            <a:ext cx="2105747" cy="1753940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ctr">
              <a:defRPr/>
            </a:pPr>
            <a:r>
              <a:rPr lang="zh-CN" altLang="en-US" sz="3599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第六讲</a:t>
            </a:r>
            <a:endParaRPr lang="en-US" altLang="zh-CN" sz="3599" b="1" spc="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599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频发模式挖掘</a:t>
            </a:r>
            <a:endParaRPr lang="zh-CN" altLang="en-US" sz="23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E0EEE57-A0E0-49E0-B26E-B7855CF6F891}"/>
              </a:ext>
            </a:extLst>
          </p:cNvPr>
          <p:cNvSpPr txBox="1">
            <a:spLocks/>
          </p:cNvSpPr>
          <p:nvPr/>
        </p:nvSpPr>
        <p:spPr>
          <a:xfrm>
            <a:off x="9802585" y="6090762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just" defTabSz="914377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5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just" defTabSz="914377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1143000" indent="-228600" algn="just" defTabSz="914377" rtl="0" eaLnBrk="1" latinLnBrk="0" hangingPunct="1">
              <a:spcBef>
                <a:spcPct val="20000"/>
              </a:spcBef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377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defTabSz="914377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37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37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37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37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49163D0-516B-45FB-9394-60B317BB967C}" type="slidenum">
              <a:rPr lang="zh-CN" altLang="en-US" sz="1400" smtClean="0">
                <a:latin typeface="Arial" panose="020B0604020202020204" pitchFamily="34" charset="0"/>
                <a:ea typeface="楷体_GB2312" pitchFamily="49" charset="-122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zh-CN" altLang="en-US" sz="1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8277A76-5FB5-4865-9789-54BE5B8CB87C}"/>
              </a:ext>
            </a:extLst>
          </p:cNvPr>
          <p:cNvSpPr txBox="1">
            <a:spLocks/>
          </p:cNvSpPr>
          <p:nvPr/>
        </p:nvSpPr>
        <p:spPr>
          <a:xfrm>
            <a:off x="9995612" y="59118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685800" indent="-263525" algn="l" defTabSz="914377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054100" indent="-209550" algn="l" defTabSz="914377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476375" indent="-209550" algn="l" defTabSz="914377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98650" indent="-209550" algn="l" defTabSz="914377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355850" indent="-209550" algn="l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813050" indent="-209550" algn="l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70250" indent="-209550" algn="l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727450" indent="-209550" algn="l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fld id="{A9C57996-7906-4CDB-97E2-20A7A8FB5FA4}" type="slidenum">
              <a:rPr lang="zh-CN" altLang="en-US" smtClean="0">
                <a:ea typeface="楷体_GB2312" pitchFamily="49" charset="-122"/>
              </a:rPr>
              <a:pPr/>
              <a:t>9</a:t>
            </a:fld>
            <a:endParaRPr lang="zh-CN" altLang="en-US">
              <a:ea typeface="楷体_GB2312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B74F31-8E0E-4242-835C-F30EB59B1680}"/>
              </a:ext>
            </a:extLst>
          </p:cNvPr>
          <p:cNvSpPr/>
          <p:nvPr/>
        </p:nvSpPr>
        <p:spPr bwMode="auto">
          <a:xfrm>
            <a:off x="4194025" y="2185727"/>
            <a:ext cx="2525818" cy="123626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频繁项集挖掘</a:t>
            </a:r>
            <a:endParaRPr lang="zh-CN" altLang="en-US" sz="2954" b="1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C3F9B6-DD1F-4C77-B7BC-80ADBAEE3250}"/>
              </a:ext>
            </a:extLst>
          </p:cNvPr>
          <p:cNvSpPr/>
          <p:nvPr/>
        </p:nvSpPr>
        <p:spPr bwMode="auto">
          <a:xfrm>
            <a:off x="5309624" y="3924340"/>
            <a:ext cx="1866201" cy="1076548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 dirty="0" err="1"/>
              <a:t>Apriori</a:t>
            </a:r>
            <a:endParaRPr lang="en-US" altLang="zh-CN" sz="2400" dirty="0"/>
          </a:p>
          <a:p>
            <a:pPr algn="ctr" eaLnBrk="1" hangingPunct="1">
              <a:defRPr/>
            </a:pPr>
            <a:r>
              <a:rPr lang="zh-CN" altLang="en-US" sz="2400" dirty="0"/>
              <a:t>算法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8D0A6F-A237-45AB-B8D5-0E356DC8EEBC}"/>
              </a:ext>
            </a:extLst>
          </p:cNvPr>
          <p:cNvSpPr/>
          <p:nvPr/>
        </p:nvSpPr>
        <p:spPr bwMode="auto">
          <a:xfrm>
            <a:off x="3149976" y="3498150"/>
            <a:ext cx="1866201" cy="1236263"/>
          </a:xfrm>
          <a:prstGeom prst="ellipse">
            <a:avLst/>
          </a:prstGeom>
          <a:solidFill>
            <a:srgbClr val="39E4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/>
              <a:t>FP</a:t>
            </a:r>
            <a:r>
              <a:rPr lang="zh-CN" altLang="en-US" sz="2400" dirty="0"/>
              <a:t>增长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302279-323F-4218-B8FF-BBD46581E4D0}"/>
              </a:ext>
            </a:extLst>
          </p:cNvPr>
          <p:cNvSpPr/>
          <p:nvPr/>
        </p:nvSpPr>
        <p:spPr bwMode="auto">
          <a:xfrm>
            <a:off x="7807392" y="785560"/>
            <a:ext cx="2398302" cy="1007457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585" b="1" dirty="0">
                <a:solidFill>
                  <a:srgbClr val="FF0000"/>
                </a:solidFill>
              </a:rPr>
              <a:t>相关分析度量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3457B9-2E35-4611-8289-9D99902223C7}"/>
              </a:ext>
            </a:extLst>
          </p:cNvPr>
          <p:cNvSpPr/>
          <p:nvPr/>
        </p:nvSpPr>
        <p:spPr bwMode="auto">
          <a:xfrm>
            <a:off x="3711983" y="5000888"/>
            <a:ext cx="2005240" cy="1120481"/>
          </a:xfrm>
          <a:prstGeom prst="ellipse">
            <a:avLst/>
          </a:prstGeom>
          <a:solidFill>
            <a:srgbClr val="45E73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/>
              <a:t>使用垂直数据格式</a:t>
            </a:r>
            <a:endParaRPr lang="en-US" altLang="zh-CN" sz="2400" dirty="0"/>
          </a:p>
        </p:txBody>
      </p:sp>
      <p:sp>
        <p:nvSpPr>
          <p:cNvPr id="12" name="圆角矩形 16">
            <a:extLst>
              <a:ext uri="{FF2B5EF4-FFF2-40B4-BE49-F238E27FC236}">
                <a16:creationId xmlns:a16="http://schemas.microsoft.com/office/drawing/2014/main" id="{2DA6A4AE-CDD8-45F7-BC2F-E5448F86ADAD}"/>
              </a:ext>
            </a:extLst>
          </p:cNvPr>
          <p:cNvSpPr/>
          <p:nvPr/>
        </p:nvSpPr>
        <p:spPr bwMode="auto">
          <a:xfrm>
            <a:off x="7590280" y="2195916"/>
            <a:ext cx="3583905" cy="3957464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121328"/>
                </a:solidFill>
              </a:rPr>
              <a:t>提升度（</a:t>
            </a:r>
            <a:r>
              <a:rPr lang="en-US" altLang="zh-CN" sz="2400" dirty="0">
                <a:solidFill>
                  <a:srgbClr val="121328"/>
                </a:solidFill>
              </a:rPr>
              <a:t>lift</a:t>
            </a:r>
            <a:r>
              <a:rPr lang="zh-CN" altLang="en-US" sz="2400" dirty="0">
                <a:solidFill>
                  <a:srgbClr val="121328"/>
                </a:solidFill>
              </a:rPr>
              <a:t>）</a:t>
            </a:r>
            <a:endParaRPr lang="en-US" altLang="zh-CN" sz="2400" dirty="0">
              <a:solidFill>
                <a:srgbClr val="121328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121328"/>
                </a:solidFill>
              </a:rPr>
              <a:t>卡方 </a:t>
            </a:r>
            <a:r>
              <a:rPr lang="en-US" altLang="zh-CN" sz="2400" dirty="0">
                <a:solidFill>
                  <a:srgbClr val="121328"/>
                </a:solidFill>
                <a:sym typeface="Symbol" panose="05050102010706020507" pitchFamily="18" charset="2"/>
              </a:rPr>
              <a:t></a:t>
            </a:r>
            <a:r>
              <a:rPr lang="en-US" altLang="zh-CN" sz="2400" baseline="30000" dirty="0">
                <a:solidFill>
                  <a:srgbClr val="121328"/>
                </a:solidFill>
                <a:sym typeface="Symbol" panose="05050102010706020507" pitchFamily="18" charset="2"/>
              </a:rPr>
              <a:t>2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121328"/>
                </a:solidFill>
                <a:sym typeface="Symbol" panose="05050102010706020507" pitchFamily="18" charset="2"/>
              </a:rPr>
              <a:t>全置信度（</a:t>
            </a:r>
            <a:r>
              <a:rPr lang="en-US" altLang="zh-CN" sz="2400" dirty="0">
                <a:solidFill>
                  <a:srgbClr val="121328"/>
                </a:solidFill>
              </a:rPr>
              <a:t>all-</a:t>
            </a:r>
            <a:r>
              <a:rPr lang="en-US" altLang="zh-CN" sz="2400" dirty="0" err="1">
                <a:solidFill>
                  <a:srgbClr val="121328"/>
                </a:solidFill>
              </a:rPr>
              <a:t>conf</a:t>
            </a:r>
            <a:r>
              <a:rPr lang="zh-CN" altLang="en-US" sz="2400" dirty="0">
                <a:solidFill>
                  <a:srgbClr val="121328"/>
                </a:solidFill>
              </a:rPr>
              <a:t>）</a:t>
            </a:r>
            <a:endParaRPr lang="en-US" altLang="zh-CN" sz="2400" dirty="0">
              <a:solidFill>
                <a:srgbClr val="121328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121328"/>
                </a:solidFill>
              </a:rPr>
              <a:t>余弦（ </a:t>
            </a:r>
            <a:r>
              <a:rPr lang="en-US" altLang="zh-CN" sz="2400" dirty="0">
                <a:solidFill>
                  <a:srgbClr val="121328"/>
                </a:solidFill>
              </a:rPr>
              <a:t>cosine</a:t>
            </a:r>
            <a:r>
              <a:rPr lang="zh-CN" altLang="en-US" sz="2400" dirty="0">
                <a:solidFill>
                  <a:srgbClr val="121328"/>
                </a:solidFill>
              </a:rPr>
              <a:t>）</a:t>
            </a:r>
            <a:endParaRPr lang="en-US" altLang="zh-CN" sz="2400" dirty="0">
              <a:solidFill>
                <a:srgbClr val="121328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121328"/>
                </a:solidFill>
              </a:rPr>
              <a:t>最大置信度（</a:t>
            </a:r>
            <a:r>
              <a:rPr lang="en-US" altLang="zh-CN" sz="2400" dirty="0">
                <a:solidFill>
                  <a:srgbClr val="121328"/>
                </a:solidFill>
              </a:rPr>
              <a:t>max-confidence</a:t>
            </a:r>
            <a:r>
              <a:rPr lang="zh-CN" altLang="en-US" sz="2400" dirty="0">
                <a:solidFill>
                  <a:srgbClr val="121328"/>
                </a:solidFill>
              </a:rPr>
              <a:t>）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solidFill>
                  <a:srgbClr val="121328"/>
                </a:solidFill>
              </a:rPr>
              <a:t>Kulc</a:t>
            </a:r>
            <a:r>
              <a:rPr lang="zh-CN" altLang="en-US" sz="2400" dirty="0">
                <a:solidFill>
                  <a:srgbClr val="121328"/>
                </a:solidFill>
              </a:rPr>
              <a:t>度量 （配合</a:t>
            </a:r>
            <a:r>
              <a:rPr lang="en-US" altLang="zh-CN" sz="2400" dirty="0">
                <a:solidFill>
                  <a:srgbClr val="121328"/>
                </a:solidFill>
              </a:rPr>
              <a:t>IR</a:t>
            </a:r>
            <a:r>
              <a:rPr lang="zh-CN" altLang="en-US" sz="2400" dirty="0">
                <a:solidFill>
                  <a:srgbClr val="121328"/>
                </a:solidFill>
              </a:rPr>
              <a:t>）</a:t>
            </a:r>
            <a:endParaRPr lang="en-US" altLang="zh-CN" sz="2400" dirty="0">
              <a:solidFill>
                <a:srgbClr val="121328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srgbClr val="0066FF"/>
                </a:solidFill>
                <a:ea typeface="宋体" panose="02010600030101010101" pitchFamily="2" charset="-122"/>
              </a:rPr>
              <a:t>。。。</a:t>
            </a: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D4648F2B-ADC2-47B5-9D26-31F9079A363C}"/>
              </a:ext>
            </a:extLst>
          </p:cNvPr>
          <p:cNvSpPr/>
          <p:nvPr/>
        </p:nvSpPr>
        <p:spPr bwMode="auto">
          <a:xfrm>
            <a:off x="3513808" y="722537"/>
            <a:ext cx="3381527" cy="1195715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aseline="30000" dirty="0">
                <a:solidFill>
                  <a:srgbClr val="121328"/>
                </a:solidFill>
              </a:rPr>
              <a:t>项集、频繁项集</a:t>
            </a:r>
            <a:endParaRPr lang="en-US" altLang="zh-CN" sz="2400" baseline="30000" dirty="0">
              <a:solidFill>
                <a:srgbClr val="121328"/>
              </a:solidFill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aseline="30000" dirty="0">
                <a:solidFill>
                  <a:srgbClr val="121328"/>
                </a:solidFill>
                <a:sym typeface="Symbol" panose="05050102010706020507" pitchFamily="18" charset="2"/>
              </a:rPr>
              <a:t>闭频繁项集、极大频繁项集</a:t>
            </a:r>
            <a:endParaRPr lang="en-US" altLang="zh-CN" sz="2400" baseline="30000" dirty="0">
              <a:solidFill>
                <a:srgbClr val="121328"/>
              </a:solidFill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aseline="30000" dirty="0">
                <a:solidFill>
                  <a:srgbClr val="121328"/>
                </a:solidFill>
                <a:sym typeface="Symbol" panose="05050102010706020507" pitchFamily="18" charset="2"/>
              </a:rPr>
              <a:t>关联规则：支持度、置信度</a:t>
            </a:r>
            <a:endParaRPr lang="en-US" altLang="zh-CN" sz="2400" baseline="30000" dirty="0">
              <a:solidFill>
                <a:srgbClr val="121328"/>
              </a:solidFill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aseline="30000" dirty="0">
                <a:solidFill>
                  <a:srgbClr val="121328"/>
                </a:solidFill>
                <a:sym typeface="Symbol" panose="05050102010706020507" pitchFamily="18" charset="2"/>
              </a:rPr>
              <a:t>相关分析、相关度量</a:t>
            </a:r>
            <a:endParaRPr lang="en-US" altLang="zh-CN" sz="2400" baseline="30000" dirty="0">
              <a:solidFill>
                <a:srgbClr val="121328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1983" y="6387844"/>
            <a:ext cx="6853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本章涵盖基础概念和基本计算，建议认真领会阅读教材内容</a:t>
            </a:r>
          </a:p>
        </p:txBody>
      </p:sp>
    </p:spTree>
    <p:extLst>
      <p:ext uri="{BB962C8B-B14F-4D97-AF65-F5344CB8AC3E}">
        <p14:creationId xmlns:p14="http://schemas.microsoft.com/office/powerpoint/2010/main" val="15883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943</Words>
  <Application>Microsoft Office PowerPoint</Application>
  <PresentationFormat>宽屏</PresentationFormat>
  <Paragraphs>185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 Unicode MS</vt:lpstr>
      <vt:lpstr>等线</vt:lpstr>
      <vt:lpstr>等线</vt:lpstr>
      <vt:lpstr>等线 Light</vt:lpstr>
      <vt:lpstr>楷体_GB2312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Segoe UI Light</vt:lpstr>
      <vt:lpstr>Symbol</vt:lpstr>
      <vt:lpstr>Times New Roman</vt:lpstr>
      <vt:lpstr>Wingdings</vt:lpstr>
      <vt:lpstr>OfficePLUS</vt:lpstr>
      <vt:lpstr>Office Theme</vt:lpstr>
      <vt:lpstr>PowerPoint 演示文稿</vt:lpstr>
      <vt:lpstr>PowerPoint 演示文稿</vt:lpstr>
      <vt:lpstr>课程考核规划</vt:lpstr>
      <vt:lpstr>PowerPoint 演示文稿</vt:lpstr>
      <vt:lpstr>第一讲  概  述</vt:lpstr>
      <vt:lpstr>第三讲   认识数据</vt:lpstr>
      <vt:lpstr>相异度 计算 </vt:lpstr>
      <vt:lpstr>第五讲  预处理</vt:lpstr>
      <vt:lpstr>PowerPoint 演示文稿</vt:lpstr>
      <vt:lpstr>PowerPoint 演示文稿</vt:lpstr>
      <vt:lpstr>PowerPoint 演示文稿</vt:lpstr>
      <vt:lpstr>第 十讲 聚类基础 </vt:lpstr>
      <vt:lpstr>PowerPoint 演示文稿</vt:lpstr>
      <vt:lpstr>考试题型</vt:lpstr>
      <vt:lpstr>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Wang</dc:creator>
  <cp:lastModifiedBy>别荣芳</cp:lastModifiedBy>
  <cp:revision>314</cp:revision>
  <dcterms:created xsi:type="dcterms:W3CDTF">2020-04-20T13:08:53Z</dcterms:created>
  <dcterms:modified xsi:type="dcterms:W3CDTF">2023-06-02T01:08:04Z</dcterms:modified>
</cp:coreProperties>
</file>