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369" r:id="rId5"/>
    <p:sldId id="434" r:id="rId6"/>
    <p:sldId id="435" r:id="rId7"/>
    <p:sldId id="436" r:id="rId8"/>
    <p:sldId id="438" r:id="rId9"/>
    <p:sldId id="437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34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2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F2BC2-E7C7-4DAF-AC38-C7272999FEC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137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F2BC2-E7C7-4DAF-AC38-C7272999FEC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173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F2BC2-E7C7-4DAF-AC38-C7272999FE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589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F2BC2-E7C7-4DAF-AC38-C7272999FEC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93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F2BC2-E7C7-4DAF-AC38-C7272999FEC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15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渐变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2680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渐变焦点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渐变的中心叫做焦点，焦点可以在圆心（默认），也可以不在圆心，可以通过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属性改变焦点位置，两个默认值都为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50%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799542"/>
            <a:ext cx="3848637" cy="23625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564904"/>
            <a:ext cx="6839905" cy="990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3923928" y="2852936"/>
            <a:ext cx="2088232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56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2680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重复方式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径向渐变也有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spreadMethod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方式，属性值与线性渐变相同。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67006"/>
            <a:ext cx="6925642" cy="1295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1043608" y="2417298"/>
            <a:ext cx="2592288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66" y="3521332"/>
            <a:ext cx="3820058" cy="24101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80141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2680"/>
            <a:ext cx="77768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渐变实例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彩色渐变填充图案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我们先制作一个渐变，然后使用改渐变填充一个图案，在使用图案填充最终的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元素，这样我们可以使用图案的属性，更有效的控制渐变重复的次数和填充范围。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84" y="2852936"/>
            <a:ext cx="5553850" cy="1848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97997"/>
            <a:ext cx="6201640" cy="1943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3352340" y="2880812"/>
            <a:ext cx="2088232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88244" y="6094141"/>
            <a:ext cx="2520280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20092" y="4870005"/>
            <a:ext cx="1008112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6516217" y="3156374"/>
            <a:ext cx="864096" cy="418332"/>
          </a:xfrm>
          <a:prstGeom prst="wedgeRoundRectCallout">
            <a:avLst>
              <a:gd name="adj1" fmla="val -56292"/>
              <a:gd name="adj2" fmla="val -212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渐变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732240" y="4985720"/>
            <a:ext cx="1296144" cy="344634"/>
          </a:xfrm>
          <a:prstGeom prst="wedgeRoundRectCallout">
            <a:avLst>
              <a:gd name="adj1" fmla="val -56292"/>
              <a:gd name="adj2" fmla="val -212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填充图案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53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54929"/>
            <a:ext cx="6480720" cy="21140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82" y="239333"/>
            <a:ext cx="5372850" cy="571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圆角矩形标注 8"/>
          <p:cNvSpPr/>
          <p:nvPr/>
        </p:nvSpPr>
        <p:spPr>
          <a:xfrm>
            <a:off x="6660232" y="371166"/>
            <a:ext cx="1296144" cy="511755"/>
          </a:xfrm>
          <a:prstGeom prst="wedgeRoundRectCallout">
            <a:avLst>
              <a:gd name="adj1" fmla="val -56292"/>
              <a:gd name="adj2" fmla="val -212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填充图案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95736" y="486877"/>
            <a:ext cx="3096344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313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2680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亮光渐变图案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764704"/>
            <a:ext cx="5687219" cy="2267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圆角矩形标注 10"/>
          <p:cNvSpPr/>
          <p:nvPr/>
        </p:nvSpPr>
        <p:spPr>
          <a:xfrm>
            <a:off x="6156176" y="1464115"/>
            <a:ext cx="1296144" cy="500917"/>
          </a:xfrm>
          <a:prstGeom prst="wedgeRoundRectCallout">
            <a:avLst>
              <a:gd name="adj1" fmla="val -56292"/>
              <a:gd name="adj2" fmla="val -212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亮光渐变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836712"/>
            <a:ext cx="2088232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129" y="3283076"/>
            <a:ext cx="6030167" cy="2905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矩形 13"/>
          <p:cNvSpPr/>
          <p:nvPr/>
        </p:nvSpPr>
        <p:spPr>
          <a:xfrm>
            <a:off x="2627784" y="4869160"/>
            <a:ext cx="2736304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标注 14"/>
          <p:cNvSpPr/>
          <p:nvPr/>
        </p:nvSpPr>
        <p:spPr>
          <a:xfrm>
            <a:off x="5796136" y="4656275"/>
            <a:ext cx="1296144" cy="500917"/>
          </a:xfrm>
          <a:prstGeom prst="wedgeRoundRectCallout">
            <a:avLst>
              <a:gd name="adj1" fmla="val -56292"/>
              <a:gd name="adj2" fmla="val -212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填充图案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788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32656"/>
            <a:ext cx="5430008" cy="752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2123728" y="692696"/>
            <a:ext cx="3312368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6041568" y="610417"/>
            <a:ext cx="1770792" cy="474819"/>
          </a:xfrm>
          <a:prstGeom prst="wedgeRoundRectCallout">
            <a:avLst>
              <a:gd name="adj1" fmla="val -56292"/>
              <a:gd name="adj2" fmla="val -212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使用图案填充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01" y="1445276"/>
            <a:ext cx="6506483" cy="24006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88073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2680"/>
            <a:ext cx="777686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叠加图片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7022369" cy="19460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矩形 15"/>
          <p:cNvSpPr/>
          <p:nvPr/>
        </p:nvSpPr>
        <p:spPr>
          <a:xfrm>
            <a:off x="827584" y="2798926"/>
            <a:ext cx="777686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亮光是半透明渐变，所以可以透出彩色的下层渐变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5298" y="3443809"/>
            <a:ext cx="7776864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添加动画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通过改变图案的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坐标形成动画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2" y="4823065"/>
            <a:ext cx="4505954" cy="1524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5007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55576" y="0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5-e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填充文字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为了更好的观察填充效果，我们使用了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rect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，现在把填充目标换成文本！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54326"/>
            <a:ext cx="6430272" cy="1952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44" y="4149080"/>
            <a:ext cx="7535327" cy="17623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568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996952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如何使用径向渐变实现类似动画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53173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——SVG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渐变（难度：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7955" y="1134480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本期我们的目标是制作一个被彩色线条填充，并且有亮光闪过的文本！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88090"/>
            <a:ext cx="7590568" cy="19279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5" y="4416001"/>
            <a:ext cx="7630590" cy="1971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196752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的渐变技术制作一个彩色的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渐变条纹图案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pattern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），然后“填充”文字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对于亮光的制作，我们同样使用渐变技术，制作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半透明的黑白条纹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（模拟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亮光）图案（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pattern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），然后填充图案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彩色图案的移动和亮光的闪烁动画，通过改变图案（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pattern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坐标的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SMIL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16632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渐变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3-a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渐变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线性渐变使用标签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linearGradient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，如下图：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0848"/>
            <a:ext cx="6925642" cy="1543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4"/>
          <p:cNvSpPr txBox="1"/>
          <p:nvPr/>
        </p:nvSpPr>
        <p:spPr>
          <a:xfrm>
            <a:off x="827584" y="3794003"/>
            <a:ext cx="7632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linearGradient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标签下可有任意多个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&lt;stop&gt;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标签，描述关键颜色点，关键点之间的颜色将逐渐过度。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&lt;stop&gt;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stop-color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属性是必须的。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描述哪个位置的颜色等于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stop-color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的颜色，该属性也可放在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style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属性中。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stop-opacity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描述透明度，取值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0~1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1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1663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3-b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渐变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我们可以通过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(#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渐变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的方式直接引用渐变，引用渐变的元素，可以是图案（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pattern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），路径，图形，文本等等。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24956"/>
            <a:ext cx="5496692" cy="638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2411760" y="2735569"/>
            <a:ext cx="2160240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86" y="3334214"/>
            <a:ext cx="4105848" cy="25625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8401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2680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线性渐变的方向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线性渐变的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方向为沿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水平方向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，从左向右。如果想让渐变沿着其他方向显示，就需要定义渐变的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起点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终点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。起点和终点分别用属性，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x1,y1,x2,y2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描述，单位使用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百分比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（以使用渐变的元素的尺寸为参考）。一个剪片可以通过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xlink:href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属性引用另外一个渐变。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353" y="3532952"/>
            <a:ext cx="6449325" cy="96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559757"/>
            <a:ext cx="3456384" cy="2268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矩形 7"/>
          <p:cNvSpPr/>
          <p:nvPr/>
        </p:nvSpPr>
        <p:spPr>
          <a:xfrm>
            <a:off x="1763688" y="3870015"/>
            <a:ext cx="4104456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48064" y="3573016"/>
            <a:ext cx="2592288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2680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渐变的填充方式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我们指定了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10%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30%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的颜色渐变，那么剩下区域的颜色如何变化呢？可以用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spreadMethod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属性设置，如下：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79" y="3357192"/>
            <a:ext cx="2829573" cy="18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89" y="5058000"/>
            <a:ext cx="2811628" cy="18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8"/>
          <a:stretch/>
        </p:blipFill>
        <p:spPr>
          <a:xfrm>
            <a:off x="895533" y="1700808"/>
            <a:ext cx="2742238" cy="17555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圆角矩形标注 7"/>
          <p:cNvSpPr/>
          <p:nvPr/>
        </p:nvSpPr>
        <p:spPr>
          <a:xfrm>
            <a:off x="3995936" y="2060848"/>
            <a:ext cx="3384376" cy="864096"/>
          </a:xfrm>
          <a:prstGeom prst="wedgeRoundRectCallout">
            <a:avLst>
              <a:gd name="adj1" fmla="val -56292"/>
              <a:gd name="adj2" fmla="val -212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spreadMethod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=“pad” 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渐变扩展到边缘，默认属性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989040" y="3825144"/>
            <a:ext cx="3384376" cy="864096"/>
          </a:xfrm>
          <a:prstGeom prst="wedgeRoundRectCallout">
            <a:avLst>
              <a:gd name="adj1" fmla="val -56292"/>
              <a:gd name="adj2" fmla="val -212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spreadMethod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=“repeat” 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渐变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不断重复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957871" y="5301208"/>
            <a:ext cx="3384376" cy="1332048"/>
          </a:xfrm>
          <a:prstGeom prst="wedgeRoundRectCallout">
            <a:avLst>
              <a:gd name="adj1" fmla="val -56292"/>
              <a:gd name="adj2" fmla="val -212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spreadMethod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=“repeat” 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渐变，反向渐变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不断重复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8164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2680"/>
            <a:ext cx="77768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3-e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渐变单位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渐变的单位通过属性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gradientUnits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设置，默认为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objectBoundingBox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我们可以设置为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useSpaceOnUse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这两个单位的具体请参看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蒙版和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一讲，这里不再赘述。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432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1663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径向渐变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4-a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径向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渐变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径向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渐变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radialGradient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0%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，代表圆心处，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代表圆周处，如下图：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43" y="4488952"/>
            <a:ext cx="3743847" cy="23244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874794"/>
            <a:ext cx="6849431" cy="1562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直接箭头连接符 7"/>
          <p:cNvCxnSpPr/>
          <p:nvPr/>
        </p:nvCxnSpPr>
        <p:spPr>
          <a:xfrm>
            <a:off x="1691680" y="4632968"/>
            <a:ext cx="0" cy="57606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043608" y="5209032"/>
            <a:ext cx="64807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标注 11"/>
          <p:cNvSpPr/>
          <p:nvPr/>
        </p:nvSpPr>
        <p:spPr>
          <a:xfrm>
            <a:off x="2420889" y="4632968"/>
            <a:ext cx="1863079" cy="846514"/>
          </a:xfrm>
          <a:prstGeom prst="wedgeRoundRectCallout">
            <a:avLst>
              <a:gd name="adj1" fmla="val -56292"/>
              <a:gd name="adj2" fmla="val -212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cx=“20%”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50%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1212425" y="5835246"/>
            <a:ext cx="1575047" cy="741938"/>
          </a:xfrm>
          <a:prstGeom prst="wedgeRoundRectCallout">
            <a:avLst>
              <a:gd name="adj1" fmla="val -25191"/>
              <a:gd name="adj2" fmla="val -687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cy=“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0%”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50%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725144" y="4848992"/>
            <a:ext cx="3095887" cy="1584176"/>
          </a:xfrm>
          <a:prstGeom prst="wedgeRoundRectCallout">
            <a:avLst>
              <a:gd name="adj1" fmla="val -56292"/>
              <a:gd name="adj2" fmla="val -212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=“30%”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，这个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30%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是填充对象的宽度和高度平均值的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30%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18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5557</TotalTime>
  <Words>685</Words>
  <Application>Microsoft Office PowerPoint</Application>
  <PresentationFormat>全屏显示(4:3)</PresentationFormat>
  <Paragraphs>62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Office 主题​​</vt:lpstr>
      <vt:lpstr>躁动的web动画 ——第12讲  SVG渐变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kong66SH</cp:lastModifiedBy>
  <cp:revision>398</cp:revision>
  <dcterms:created xsi:type="dcterms:W3CDTF">2018-04-16T03:29:14Z</dcterms:created>
  <dcterms:modified xsi:type="dcterms:W3CDTF">2018-07-15T16:48:15Z</dcterms:modified>
</cp:coreProperties>
</file>