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412" r:id="rId6"/>
    <p:sldId id="457" r:id="rId7"/>
    <p:sldId id="458" r:id="rId9"/>
    <p:sldId id="459" r:id="rId10"/>
    <p:sldId id="462" r:id="rId11"/>
    <p:sldId id="460" r:id="rId12"/>
    <p:sldId id="464" r:id="rId13"/>
    <p:sldId id="461" r:id="rId14"/>
    <p:sldId id="463" r:id="rId15"/>
    <p:sldId id="465" r:id="rId16"/>
    <p:sldId id="467" r:id="rId17"/>
    <p:sldId id="466" r:id="rId18"/>
    <p:sldId id="472" r:id="rId19"/>
    <p:sldId id="468" r:id="rId20"/>
    <p:sldId id="474" r:id="rId21"/>
    <p:sldId id="469" r:id="rId22"/>
    <p:sldId id="475" r:id="rId23"/>
    <p:sldId id="476" r:id="rId24"/>
    <p:sldId id="473" r:id="rId25"/>
    <p:sldId id="34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06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668727" y="-101602"/>
            <a:ext cx="7776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圆弧路径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arc(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x,y,r,startAngle,endAngle,counterclockwise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是弧线所在圆心的坐标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 r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是圆弧半径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starAngle,endAngle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是圆弧的起始结束角度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ounterclockwise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设置顺时针还是逆时针绘制圆弧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矩形路径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rect(x,y,width,height)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坐标处，建立宽为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的矩形路径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添加子路径（移动到某点）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添加一个点，这个点是子路径的起点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绘制线段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路径添加一个点，与上个点构成线段路径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278765"/>
            <a:ext cx="5424805" cy="311404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6178550" y="1614805"/>
            <a:ext cx="1764030" cy="44196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非闭合路径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178550" y="2412365"/>
            <a:ext cx="2120900" cy="98044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clothPath()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闭合路径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042670" y="3538855"/>
            <a:ext cx="1160145" cy="441960"/>
          </a:xfrm>
          <a:prstGeom prst="wedgeRoundRectCallout">
            <a:avLst>
              <a:gd name="adj1" fmla="val -13273"/>
              <a:gd name="adj2" fmla="val -76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68625" y="3538855"/>
            <a:ext cx="1160145" cy="441960"/>
          </a:xfrm>
          <a:prstGeom prst="wedgeRoundRectCallout">
            <a:avLst>
              <a:gd name="adj1" fmla="val -13273"/>
              <a:gd name="adj2" fmla="val -76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18405" y="3538855"/>
            <a:ext cx="1696085" cy="441960"/>
          </a:xfrm>
          <a:prstGeom prst="wedgeRoundRectCallout">
            <a:avLst>
              <a:gd name="adj1" fmla="val -13273"/>
              <a:gd name="adj2" fmla="val -76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描边和填充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4"/>
          <p:cNvSpPr txBox="1"/>
          <p:nvPr/>
        </p:nvSpPr>
        <p:spPr>
          <a:xfrm>
            <a:off x="668727" y="-101602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3-g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端点和链接点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lineCap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属性设置线段的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lineJoin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连接点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344295"/>
            <a:ext cx="3143250" cy="254190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文本框 2"/>
          <p:cNvSpPr txBox="1"/>
          <p:nvPr/>
        </p:nvSpPr>
        <p:spPr>
          <a:xfrm>
            <a:off x="4718050" y="1508125"/>
            <a:ext cx="3363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lineCap = 'butt'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7255" y="2339340"/>
            <a:ext cx="2485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lineCap = 'round'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8050" y="3257550"/>
            <a:ext cx="249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lineCap = 'square'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4071620"/>
            <a:ext cx="2701290" cy="26035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文本框 7"/>
          <p:cNvSpPr txBox="1"/>
          <p:nvPr/>
        </p:nvSpPr>
        <p:spPr>
          <a:xfrm>
            <a:off x="4718050" y="4316730"/>
            <a:ext cx="3185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lineJoin = 'miter'(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8050" y="5019675"/>
            <a:ext cx="249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lineJoin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= 'bevel'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050" y="5801995"/>
            <a:ext cx="249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lineJoin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= 'round'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3-h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状态堆栈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状态堆栈就像一个装羽毛球的球筒，但是只能从一头取球和装球，另一头是封死的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状态堆栈中保存的都是状态，比如，字号，线宽，填充颜色，描边颜色，有时候我们需要零时修改下属性，然后再恢复之前的属性，就可以使用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保存之前的属性，然后设置新的属性，绘图结束后，再用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恢复之前设置的属性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4243705"/>
            <a:ext cx="1695450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35" y="4032885"/>
            <a:ext cx="3743325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412490" y="4349750"/>
            <a:ext cx="1694815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12490" y="5147310"/>
            <a:ext cx="2025015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175635" y="5889625"/>
            <a:ext cx="4556760" cy="894715"/>
          </a:xfrm>
          <a:prstGeom prst="wedgeRoundRectCallout">
            <a:avLst>
              <a:gd name="adj1" fmla="val -20498"/>
              <a:gd name="adj2" fmla="val -707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如果没有这个操作，两行文本都将是蓝色，最后设置的属性为准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4"/>
          <p:cNvSpPr txBox="1"/>
          <p:nvPr/>
        </p:nvSpPr>
        <p:spPr>
          <a:xfrm>
            <a:off x="668727" y="-101602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3-i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剪裁区域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，然后调用绘图环境对象的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函数，就形成了一个路径圈定的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剪裁区域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4126865"/>
            <a:ext cx="4981575" cy="2143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1651635"/>
            <a:ext cx="3580130" cy="2297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7245" y="5518150"/>
            <a:ext cx="4389120" cy="7518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307965" y="5673090"/>
            <a:ext cx="2533015" cy="441960"/>
          </a:xfrm>
          <a:prstGeom prst="wedgeRoundRectCallout">
            <a:avLst>
              <a:gd name="adj1" fmla="val -59472"/>
              <a:gd name="adj2" fmla="val -53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标识剪切区域的位置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29210"/>
            <a:ext cx="2466975" cy="2171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5" y="2499995"/>
            <a:ext cx="4953000" cy="213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0635" y="2590800"/>
            <a:ext cx="4389120" cy="7518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29210"/>
            <a:ext cx="2466975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499995"/>
            <a:ext cx="4953000" cy="2133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2035" y="2590800"/>
            <a:ext cx="4389120" cy="7518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703955" y="1469390"/>
            <a:ext cx="3837940" cy="946785"/>
          </a:xfrm>
          <a:prstGeom prst="wedgeRoundRectCallout">
            <a:avLst>
              <a:gd name="adj1" fmla="val -28623"/>
              <a:gd name="adj2" fmla="val 589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创建了一个剪裁区域，所有的绘制都将限制在该区域内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8727" y="4705983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函数会将剪裁区域设置为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当前剪裁区域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，所以对该方法的调用，都是嵌入到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方法之间的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否则，剪裁区域会越变越小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4.loading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整体思路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动画的整体思路很简单，在每一帧绘制如下内容：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2572385"/>
            <a:ext cx="2933700" cy="28956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587115" y="1927860"/>
            <a:ext cx="4237990" cy="1939925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每一帧的加载进度，这个当然是为了模拟动画，实际加载进度是要进行计算的，如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加载进度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已加载文件数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文件总数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30575" y="4042410"/>
            <a:ext cx="1377950" cy="441960"/>
          </a:xfrm>
          <a:prstGeom prst="wedgeRoundRectCallout">
            <a:avLst>
              <a:gd name="adj1" fmla="val -54587"/>
              <a:gd name="adj2" fmla="val -239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330575" y="4556125"/>
            <a:ext cx="2930525" cy="441960"/>
          </a:xfrm>
          <a:prstGeom prst="wedgeRoundRectCallout">
            <a:avLst>
              <a:gd name="adj1" fmla="val -52708"/>
              <a:gd name="adj2" fmla="val -20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根据加载进度绘制圆圈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330575" y="5026025"/>
            <a:ext cx="1281430" cy="441960"/>
          </a:xfrm>
          <a:prstGeom prst="wedgeRoundRectCallout">
            <a:avLst>
              <a:gd name="adj1" fmla="val -52708"/>
              <a:gd name="adj2" fmla="val -20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绘制波浪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269365" y="5657850"/>
            <a:ext cx="2061210" cy="441960"/>
          </a:xfrm>
          <a:prstGeom prst="wedgeRoundRectCallout">
            <a:avLst>
              <a:gd name="adj1" fmla="val -29739"/>
              <a:gd name="adj2" fmla="val -798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百分比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185418"/>
            <a:ext cx="777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背景的绘制很简单，不再赘述，直接讨论绘制弧形圆圈，其实就是调用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函数，创建路径，然后对其进行描边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以往要实现这个动画，要么用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，或者复杂的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就非常简单了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4326255"/>
            <a:ext cx="5362575" cy="1257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3128645"/>
            <a:ext cx="4543425" cy="381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877570" y="3716655"/>
            <a:ext cx="6407785" cy="496570"/>
          </a:xfrm>
          <a:prstGeom prst="wedgeRoundRectCallout">
            <a:avLst>
              <a:gd name="adj1" fmla="val -29673"/>
              <a:gd name="adj2" fmla="val -737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当前的进度数值，所对应的的弧度，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60730" y="5819775"/>
            <a:ext cx="5638165" cy="868045"/>
          </a:xfrm>
          <a:prstGeom prst="wedgeRoundRectCallout">
            <a:avLst>
              <a:gd name="adj1" fmla="val -29673"/>
              <a:gd name="adj2" fmla="val -737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根据进度，绘制圆弧，注意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度对应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点钟方向，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π/2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点钟方向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4326255"/>
            <a:ext cx="137795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185418"/>
            <a:ext cx="7776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绘制波浪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波浪动画的关键点如下：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其实是两个动画，一个是波浪的高度随着进度的变化不断提升，直到最高点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同时波浪的相位不断水平移动，看上去就像水波在荡漾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绘制两层水波，看起来更有立体感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水波需要被限制在圆形的剪裁区域内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正弦波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y=Asin(ωx+φ)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是波动的幅度，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和周期相关，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周期T=2π/ω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如果我们希望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 = 3R/2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，那么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2R/T=1.33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即圆圈内最宽处出现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个完整正弦波浪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185418"/>
            <a:ext cx="7776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2π/ω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T = 3R/2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由此我们得到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ω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/(3R)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是相位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的改变相位，即可实现波浪的水平移动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我们希望，每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π个相位，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0.3s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移动π的相位，也就是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移动波浪的一个波峰的宽度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φ =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/10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我们希望两条波浪沿着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相反方向移动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，以便呈现更好的效果，那么在其中一条波浪的公式中的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之前，添加负号即可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!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4708525"/>
            <a:ext cx="2990850" cy="13716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1956435" y="4421505"/>
            <a:ext cx="1281430" cy="441960"/>
          </a:xfrm>
          <a:prstGeom prst="wedgeRoundRectCallout">
            <a:avLst>
              <a:gd name="adj1" fmla="val -52708"/>
              <a:gd name="adj2" fmla="val -20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圆圈半径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525520" y="4946015"/>
            <a:ext cx="4095750" cy="441960"/>
          </a:xfrm>
          <a:prstGeom prst="wedgeRoundRectCallout">
            <a:avLst>
              <a:gd name="adj1" fmla="val -53255"/>
              <a:gd name="adj2" fmla="val 193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确定周期，即波浪的波浪单位宽度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72535" y="5387975"/>
            <a:ext cx="2157730" cy="441960"/>
          </a:xfrm>
          <a:prstGeom prst="wedgeRoundRectCallout">
            <a:avLst>
              <a:gd name="adj1" fmla="val -53255"/>
              <a:gd name="adj2" fmla="val 193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相位变化的速度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53920" y="5829935"/>
            <a:ext cx="1371600" cy="441960"/>
          </a:xfrm>
          <a:prstGeom prst="wedgeRoundRectCallout">
            <a:avLst>
              <a:gd name="adj1" fmla="val -53255"/>
              <a:gd name="adj2" fmla="val 193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初始相位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的绘图基础知识，然后制作一个简单的加载动画！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0" y="2512060"/>
            <a:ext cx="2800350" cy="223837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2531110"/>
            <a:ext cx="2714625" cy="221932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364490"/>
            <a:ext cx="5086350" cy="6858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6153150" y="486410"/>
            <a:ext cx="1371600" cy="441960"/>
          </a:xfrm>
          <a:prstGeom prst="wedgeRoundRectCallout">
            <a:avLst>
              <a:gd name="adj1" fmla="val -53255"/>
              <a:gd name="adj2" fmla="val 193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两条波浪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4224020"/>
            <a:ext cx="5629275" cy="1285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2177415"/>
            <a:ext cx="4514850" cy="162877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173855" y="2647315"/>
            <a:ext cx="3209290" cy="441960"/>
          </a:xfrm>
          <a:prstGeom prst="wedgeRoundRectCallout">
            <a:avLst>
              <a:gd name="adj1" fmla="val -26157"/>
              <a:gd name="adj2" fmla="val 846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波浪高度和加载进度相关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664970" y="5749925"/>
            <a:ext cx="3339465" cy="441960"/>
          </a:xfrm>
          <a:prstGeom prst="wedgeRoundRectCallout">
            <a:avLst>
              <a:gd name="adj1" fmla="val -26157"/>
              <a:gd name="adj2" fmla="val -833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整个波浪是逐个点绘制成的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020" y="4888230"/>
            <a:ext cx="2204085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5" y="1557020"/>
            <a:ext cx="4162425" cy="3905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4440" y="3499485"/>
            <a:ext cx="2449830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61540" y="436245"/>
            <a:ext cx="429260" cy="2800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515" y="658495"/>
            <a:ext cx="1838325" cy="1143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542030" y="1009015"/>
            <a:ext cx="3209290" cy="441960"/>
          </a:xfrm>
          <a:prstGeom prst="wedgeRoundRectCallout">
            <a:avLst>
              <a:gd name="adj1" fmla="val -55718"/>
              <a:gd name="adj2" fmla="val 68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没有圆形剪裁区域的时候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2204720"/>
            <a:ext cx="5276850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4247515"/>
            <a:ext cx="1905000" cy="10287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5007610" y="2305050"/>
            <a:ext cx="814070" cy="441960"/>
          </a:xfrm>
          <a:prstGeom prst="wedgeRoundRectCallout">
            <a:avLst>
              <a:gd name="adj1" fmla="val -23736"/>
              <a:gd name="adj2" fmla="val 787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185418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文本的绘制非常简单，这里仅仅需要注意的文本的垂直和水平居中通过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textAlign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textBase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2212975"/>
            <a:ext cx="3390900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1733"/>
          <a:stretch>
            <a:fillRect/>
          </a:stretch>
        </p:blipFill>
        <p:spPr>
          <a:xfrm>
            <a:off x="787400" y="3549015"/>
            <a:ext cx="1891665" cy="1685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8183"/>
          <a:stretch>
            <a:fillRect/>
          </a:stretch>
        </p:blipFill>
        <p:spPr>
          <a:xfrm>
            <a:off x="3011805" y="3549015"/>
            <a:ext cx="1845310" cy="1684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15" y="3550285"/>
            <a:ext cx="1907802" cy="16848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如何制作一个绘制圆角矩形的动画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的绘图方式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的绘图都是通过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函数进行绘制的，刚刚接触的时候可能会不太习惯，但是它非常强大！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水波图形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绘图过程中，往往需要进行数学计算，比如，水波的波动效果，就需要了解正弦函数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只有这样才能实现酷炫的效果，让我们的动画不同凡响！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基础绘图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画布中，以左上角为原点，从左向右为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轴的正方向，从上到下为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轴的正方向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同时这个坐标轴，不是固定不变的，可以通过提供的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进行旋转，平移，缩放，为特定条件下绘图提供便利！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29847"/>
            <a:ext cx="7776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矩形的绘制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之中最简单的绘制，就是矩形了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操作函数如下：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clearRect(x,y,w,h)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清除矩形区域，漏出画布背景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strokeRect(x,y,w,h);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画一个矩形框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fillRect(x,y,w,h);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用颜色填充一个矩形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设置矩形的左上角坐标，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设置矩形的宽度和高度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879465" y="4232275"/>
            <a:ext cx="2097405" cy="442595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使用默认颜色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3522345"/>
            <a:ext cx="4857750" cy="231457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29847"/>
            <a:ext cx="7776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刚才我们绘制的矩形都是按照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默认的描边颜色，填充颜色进行绘制的，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99.99%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的实际情况，都需要我们自行设置这是属性，这些属性隶属于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绘图环境对象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strokeStyle 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fillStyle 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使用时，只需给这两个样式赋值一个表示样式的字符串即可，这个字符串，可以用几乎所有的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颜色语法表达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#ff000, #f00, red, raba(255,0,0,0.3), hsla(90,50%,50%,0.5)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55880"/>
            <a:ext cx="5086350" cy="24765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532380"/>
            <a:ext cx="4448175" cy="561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/>
        </p:nvSpPr>
        <p:spPr>
          <a:xfrm>
            <a:off x="683967" y="3141343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线段粗细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设置线段粗细，以像素为单位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0" y="4574540"/>
            <a:ext cx="1727200" cy="18084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835" y="5103495"/>
            <a:ext cx="2447925" cy="38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中的图形，文本，图像，都可以通过设置绘图环境对象的属性来设定阴影！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shadowColor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CSS3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格式的颜色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阴影的水平偏移像素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阴影的垂直偏移像素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shadowBlur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阴影的模糊程度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3867785"/>
            <a:ext cx="3182620" cy="170307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35" y="4106545"/>
            <a:ext cx="4114800" cy="1209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4"/>
          <p:cNvSpPr txBox="1"/>
          <p:nvPr/>
        </p:nvSpPr>
        <p:spPr>
          <a:xfrm>
            <a:off x="668727" y="-101602"/>
            <a:ext cx="777600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3-f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绘制图形时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中建立路径画图，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中要先绘制一个路径，然后用颜色填充该路径或描边该路径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绘制矩形比较特殊，它不需要先绘制路径，再进行描边或填充，而是通过一个函数直接描边和填充的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但是其他图形，都必须经过以下两步才能完成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要用调用绘图环境的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表示开始一段新的路径，之前不论你制作了任何路径都与现在无关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就是调用各种路径函数绘制路径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开始一段新的路径，使用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如果路径是由非闭合的曲线或者线段组成，想要闭合（起点和终点相连），使用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();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演示</Application>
  <PresentationFormat>全屏显示(4:3)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躁动的web动画 ——第42讲 canvas绘图基础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Administrator</cp:lastModifiedBy>
  <cp:revision>1143</cp:revision>
  <dcterms:created xsi:type="dcterms:W3CDTF">2018-04-16T03:29:00Z</dcterms:created>
  <dcterms:modified xsi:type="dcterms:W3CDTF">2019-03-22T12:01:41Z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