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4" r:id="rId6"/>
    <p:sldId id="305" r:id="rId7"/>
    <p:sldId id="306" r:id="rId8"/>
    <p:sldId id="307" r:id="rId9"/>
    <p:sldId id="308" r:id="rId10"/>
    <p:sldId id="309" r:id="rId11"/>
    <p:sldId id="303" r:id="rId12"/>
    <p:sldId id="310" r:id="rId13"/>
    <p:sldId id="311" r:id="rId14"/>
    <p:sldId id="312" r:id="rId15"/>
    <p:sldId id="302" r:id="rId16"/>
    <p:sldId id="313" r:id="rId17"/>
    <p:sldId id="315" r:id="rId18"/>
    <p:sldId id="316" r:id="rId19"/>
    <p:sldId id="317" r:id="rId20"/>
    <p:sldId id="318" r:id="rId21"/>
    <p:sldId id="26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星空穿越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4149080"/>
            <a:ext cx="7344800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620688"/>
            <a:ext cx="7502443" cy="429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3419873" y="3643716"/>
            <a:ext cx="4594868" cy="360040"/>
          </a:xfrm>
          <a:prstGeom prst="wedgeRoundRectCallout">
            <a:avLst>
              <a:gd name="adj1" fmla="val -28017"/>
              <a:gd name="adj2" fmla="val 83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随机颜色，注意数组索引要取整，且不能越界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619672" y="1267452"/>
            <a:ext cx="2808312" cy="360040"/>
          </a:xfrm>
          <a:prstGeom prst="wedgeRoundRectCallout">
            <a:avLst>
              <a:gd name="adj1" fmla="val -28017"/>
              <a:gd name="adj2" fmla="val -906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被选颜色，颜色不能太随便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508105" y="4509119"/>
            <a:ext cx="2592287" cy="1850538"/>
          </a:xfrm>
          <a:prstGeom prst="wedgeRoundRectCallout">
            <a:avLst>
              <a:gd name="adj1" fmla="val -54778"/>
              <a:gd name="adj2" fmla="val -275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窗口（因为透视的原因，要扩大范围）尺寸内进行随机分布，分布中心是窗口的中心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-w/2,-h/2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99592" y="5927609"/>
            <a:ext cx="2088232" cy="432048"/>
          </a:xfrm>
          <a:prstGeom prst="wedgeRoundRectCallout">
            <a:avLst>
              <a:gd name="adj1" fmla="val -25839"/>
              <a:gd name="adj2" fmla="val -78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模糊程度和扩展随机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" y="1916832"/>
            <a:ext cx="2867425" cy="110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203846" y="2347573"/>
            <a:ext cx="2664298" cy="674313"/>
          </a:xfrm>
          <a:prstGeom prst="wedgeRoundRectCallout">
            <a:avLst>
              <a:gd name="adj1" fmla="val -55210"/>
              <a:gd name="adj2" fmla="val -160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获取窗口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高度和宽度，为星星随机分布做准备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95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052736"/>
            <a:ext cx="6991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透视样式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要让星星，产生透视动画，我们需要让星星，在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轴（垂直于屏幕的方向）运动，同时还需要合理设置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属性，否则是无法呈现透视效果的。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9906"/>
            <a:ext cx="4763165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2919253" y="2348881"/>
            <a:ext cx="2743504" cy="696994"/>
          </a:xfrm>
          <a:prstGeom prst="wedgeRoundRectCallout">
            <a:avLst>
              <a:gd name="adj1" fmla="val -26083"/>
              <a:gd name="adj2" fmla="val 731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观察物体要有透视效果，父元素需要设置透视属性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96136" y="2636912"/>
            <a:ext cx="2592288" cy="2441302"/>
          </a:xfrm>
          <a:prstGeom prst="wedgeRoundRectCallout">
            <a:avLst>
              <a:gd name="adj1" fmla="val -72619"/>
              <a:gd name="adj2" fmla="val -101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距离屏幕的距离设定，大于这个距离的物体，意味着在相机之后，无法看到，越靠近就这个距离，物体越大，否则越小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123728" y="4515288"/>
            <a:ext cx="2808312" cy="1578008"/>
          </a:xfrm>
          <a:prstGeom prst="wedgeRoundRectCallout">
            <a:avLst>
              <a:gd name="adj1" fmla="val 18372"/>
              <a:gd name="adj2" fmla="val -632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透视中心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（消失点，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也就是位于无穷远的物体消失的位置点）设置为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.sky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标签（窗口）中心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63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3" y="566936"/>
            <a:ext cx="425826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5868219" cy="328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047722" y="836712"/>
            <a:ext cx="2980661" cy="792088"/>
          </a:xfrm>
          <a:prstGeom prst="wedgeRoundRectCallout">
            <a:avLst>
              <a:gd name="adj1" fmla="val -57522"/>
              <a:gd name="adj2" fmla="val 144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星星的初始位置，距离相机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500px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很远，（屏幕位置为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95937" y="2217970"/>
            <a:ext cx="3456384" cy="1650472"/>
          </a:xfrm>
          <a:prstGeom prst="wedgeRoundRectCallout">
            <a:avLst>
              <a:gd name="adj1" fmla="val -57522"/>
              <a:gd name="adj2" fmla="val 144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星星动画，此语句就是为星星（准确的说是从同一个元素利用投影产生的星星，共同移动）添加动画，具体的动画时间会动态设置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45503" y="1607134"/>
            <a:ext cx="3240360" cy="910786"/>
          </a:xfrm>
          <a:prstGeom prst="wedgeRoundRectCallout">
            <a:avLst>
              <a:gd name="adj1" fmla="val -24636"/>
              <a:gd name="adj2" fmla="val 66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类是动画开关，通过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来达到关闭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开启动画的目的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419872" y="4149080"/>
            <a:ext cx="3540870" cy="910786"/>
          </a:xfrm>
          <a:prstGeom prst="wedgeRoundRectCallout">
            <a:avLst>
              <a:gd name="adj1" fmla="val -55811"/>
              <a:gd name="adj2" fmla="val -209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透明度到不透明的变化，标签阴影（星星）也会随之变化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821251" y="5748741"/>
            <a:ext cx="3540870" cy="823293"/>
          </a:xfrm>
          <a:prstGeom prst="wedgeRoundRectCallout">
            <a:avLst>
              <a:gd name="adj1" fmla="val -23838"/>
              <a:gd name="adj2" fmla="val -63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部分，移动到摄像机之后（不可见），同时逐渐变成透明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6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6531" y="645948"/>
            <a:ext cx="72008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024322" y="1550314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5400000">
            <a:off x="6479927" y="1546768"/>
            <a:ext cx="432048" cy="358600"/>
          </a:xfrm>
          <a:prstGeom prst="trapezoid">
            <a:avLst>
              <a:gd name="adj" fmla="val 229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24322" y="918679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96489" y="2806188"/>
            <a:ext cx="271690" cy="2716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52155" y="2213782"/>
            <a:ext cx="144016" cy="1440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16551" y="1766338"/>
            <a:ext cx="828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16551" y="19164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500px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40187" y="1766338"/>
            <a:ext cx="2952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12897" y="1860792"/>
            <a:ext cx="11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-1500px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16802" y="3598276"/>
            <a:ext cx="72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7825" y="3233880"/>
            <a:ext cx="192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同一个标签产生的多个阴影（星星）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500932" y="1550314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500932" y="918679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473099" y="2806188"/>
            <a:ext cx="271690" cy="271690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528765" y="2213782"/>
            <a:ext cx="144016" cy="144016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672781" y="717956"/>
            <a:ext cx="4343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65505" y="285623"/>
            <a:ext cx="171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不透明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90703" y="558096"/>
            <a:ext cx="10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207516" y="1671427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07516" y="1039792"/>
            <a:ext cx="216024" cy="216024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179683" y="2927301"/>
            <a:ext cx="271690" cy="271690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35349" y="2334895"/>
            <a:ext cx="144016" cy="144016"/>
          </a:xfrm>
          <a:prstGeom prst="ellipse">
            <a:avLst/>
          </a:prstGeom>
          <a:noFill/>
          <a:ln>
            <a:solidFill>
              <a:srgbClr val="000000">
                <a:alpha val="60000"/>
              </a:srgb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390948" y="2008554"/>
            <a:ext cx="7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540320" y="4246348"/>
            <a:ext cx="59110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476161" y="4386590"/>
            <a:ext cx="192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nimation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8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332656"/>
            <a:ext cx="6991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动画时间的随机和原则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794321"/>
            <a:ext cx="74888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个标签，每个标签有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个投影，每个投影就是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颗星星。动画的运动单元是标签，也就是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个投影会跟着标签一起动。现在的问题是，我们的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个标签，或者说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组星星，如何随机的运动，但是，在足够长的时间间隔内，不会出现组数下降减少的情况。比如，我们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秒为周期，我们希望，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秒内，有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组星星出现，下一个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秒内，仍然有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组星星出现。当然，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秒的周期内，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组星星出现的时机是随机的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。换句话讲，就是星星的平均密度是保持不变的。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图所示，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组星星的动画轨迹，都会在每个周期内停止，并且重新开启新的动画，动画的停止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启动时机不同，长度也不同，但是周期内的变更次数相同。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27884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24128" y="6267786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680754" y="5284811"/>
            <a:ext cx="2638697" cy="966572"/>
          </a:xfrm>
          <a:custGeom>
            <a:avLst/>
            <a:gdLst>
              <a:gd name="connsiteX0" fmla="*/ 0 w 2638697"/>
              <a:gd name="connsiteY0" fmla="*/ 966572 h 966572"/>
              <a:gd name="connsiteX1" fmla="*/ 661852 w 2638697"/>
              <a:gd name="connsiteY1" fmla="*/ 261177 h 966572"/>
              <a:gd name="connsiteX2" fmla="*/ 1715589 w 2638697"/>
              <a:gd name="connsiteY2" fmla="*/ 8629 h 966572"/>
              <a:gd name="connsiteX3" fmla="*/ 2447109 w 2638697"/>
              <a:gd name="connsiteY3" fmla="*/ 531143 h 966572"/>
              <a:gd name="connsiteX4" fmla="*/ 2638697 w 2638697"/>
              <a:gd name="connsiteY4" fmla="*/ 940446 h 9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697" h="966572">
                <a:moveTo>
                  <a:pt x="0" y="966572"/>
                </a:moveTo>
                <a:cubicBezTo>
                  <a:pt x="187960" y="693703"/>
                  <a:pt x="375921" y="420834"/>
                  <a:pt x="661852" y="261177"/>
                </a:cubicBezTo>
                <a:cubicBezTo>
                  <a:pt x="947783" y="101520"/>
                  <a:pt x="1418046" y="-36365"/>
                  <a:pt x="1715589" y="8629"/>
                </a:cubicBezTo>
                <a:cubicBezTo>
                  <a:pt x="2013132" y="53623"/>
                  <a:pt x="2293258" y="375840"/>
                  <a:pt x="2447109" y="531143"/>
                </a:cubicBezTo>
                <a:cubicBezTo>
                  <a:pt x="2600960" y="686446"/>
                  <a:pt x="2616926" y="872229"/>
                  <a:pt x="2638697" y="9404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10743" y="5119348"/>
            <a:ext cx="1802674" cy="1158160"/>
          </a:xfrm>
          <a:custGeom>
            <a:avLst/>
            <a:gdLst>
              <a:gd name="connsiteX0" fmla="*/ 0 w 1802674"/>
              <a:gd name="connsiteY0" fmla="*/ 1105909 h 1158160"/>
              <a:gd name="connsiteX1" fmla="*/ 339634 w 1802674"/>
              <a:gd name="connsiteY1" fmla="*/ 444057 h 1158160"/>
              <a:gd name="connsiteX2" fmla="*/ 957943 w 1802674"/>
              <a:gd name="connsiteY2" fmla="*/ 8629 h 1158160"/>
              <a:gd name="connsiteX3" fmla="*/ 1602377 w 1802674"/>
              <a:gd name="connsiteY3" fmla="*/ 235052 h 1158160"/>
              <a:gd name="connsiteX4" fmla="*/ 1802674 w 1802674"/>
              <a:gd name="connsiteY4" fmla="*/ 1158160 h 11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1158160">
                <a:moveTo>
                  <a:pt x="0" y="1105909"/>
                </a:moveTo>
                <a:cubicBezTo>
                  <a:pt x="89988" y="866423"/>
                  <a:pt x="179977" y="626937"/>
                  <a:pt x="339634" y="444057"/>
                </a:cubicBezTo>
                <a:cubicBezTo>
                  <a:pt x="499291" y="261177"/>
                  <a:pt x="747486" y="43463"/>
                  <a:pt x="957943" y="8629"/>
                </a:cubicBezTo>
                <a:cubicBezTo>
                  <a:pt x="1168400" y="-26205"/>
                  <a:pt x="1461589" y="43464"/>
                  <a:pt x="1602377" y="235052"/>
                </a:cubicBezTo>
                <a:cubicBezTo>
                  <a:pt x="1743165" y="426640"/>
                  <a:pt x="1772919" y="792400"/>
                  <a:pt x="1802674" y="11581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246811" y="5606874"/>
            <a:ext cx="1515292" cy="661926"/>
          </a:xfrm>
          <a:custGeom>
            <a:avLst/>
            <a:gdLst>
              <a:gd name="connsiteX0" fmla="*/ 0 w 1515292"/>
              <a:gd name="connsiteY0" fmla="*/ 653217 h 661926"/>
              <a:gd name="connsiteX1" fmla="*/ 461555 w 1515292"/>
              <a:gd name="connsiteY1" fmla="*/ 87160 h 661926"/>
              <a:gd name="connsiteX2" fmla="*/ 1158240 w 1515292"/>
              <a:gd name="connsiteY2" fmla="*/ 61034 h 661926"/>
              <a:gd name="connsiteX3" fmla="*/ 1515292 w 1515292"/>
              <a:gd name="connsiteY3" fmla="*/ 661926 h 66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292" h="661926">
                <a:moveTo>
                  <a:pt x="0" y="653217"/>
                </a:moveTo>
                <a:cubicBezTo>
                  <a:pt x="134257" y="419537"/>
                  <a:pt x="268515" y="185857"/>
                  <a:pt x="461555" y="87160"/>
                </a:cubicBezTo>
                <a:cubicBezTo>
                  <a:pt x="654595" y="-11537"/>
                  <a:pt x="982617" y="-34760"/>
                  <a:pt x="1158240" y="61034"/>
                </a:cubicBezTo>
                <a:cubicBezTo>
                  <a:pt x="1333863" y="156828"/>
                  <a:pt x="1449978" y="561778"/>
                  <a:pt x="1515292" y="66192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788229" y="5389459"/>
            <a:ext cx="3405051" cy="888049"/>
          </a:xfrm>
          <a:custGeom>
            <a:avLst/>
            <a:gdLst>
              <a:gd name="connsiteX0" fmla="*/ 0 w 3405051"/>
              <a:gd name="connsiteY0" fmla="*/ 870632 h 888049"/>
              <a:gd name="connsiteX1" fmla="*/ 661851 w 3405051"/>
              <a:gd name="connsiteY1" fmla="*/ 78152 h 888049"/>
              <a:gd name="connsiteX2" fmla="*/ 1976845 w 3405051"/>
              <a:gd name="connsiteY2" fmla="*/ 60735 h 888049"/>
              <a:gd name="connsiteX3" fmla="*/ 2978331 w 3405051"/>
              <a:gd name="connsiteY3" fmla="*/ 356826 h 888049"/>
              <a:gd name="connsiteX4" fmla="*/ 3405051 w 3405051"/>
              <a:gd name="connsiteY4" fmla="*/ 888049 h 88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051" h="888049">
                <a:moveTo>
                  <a:pt x="0" y="870632"/>
                </a:moveTo>
                <a:cubicBezTo>
                  <a:pt x="166188" y="541883"/>
                  <a:pt x="332377" y="213135"/>
                  <a:pt x="661851" y="78152"/>
                </a:cubicBezTo>
                <a:cubicBezTo>
                  <a:pt x="991325" y="-56831"/>
                  <a:pt x="1590765" y="14289"/>
                  <a:pt x="1976845" y="60735"/>
                </a:cubicBezTo>
                <a:cubicBezTo>
                  <a:pt x="2362925" y="107181"/>
                  <a:pt x="2740297" y="218940"/>
                  <a:pt x="2978331" y="356826"/>
                </a:cubicBezTo>
                <a:cubicBezTo>
                  <a:pt x="3216365" y="494712"/>
                  <a:pt x="3310708" y="691380"/>
                  <a:pt x="3405051" y="88804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225143" y="5824596"/>
            <a:ext cx="1480457" cy="435495"/>
          </a:xfrm>
          <a:custGeom>
            <a:avLst/>
            <a:gdLst>
              <a:gd name="connsiteX0" fmla="*/ 0 w 1480457"/>
              <a:gd name="connsiteY0" fmla="*/ 409369 h 435495"/>
              <a:gd name="connsiteX1" fmla="*/ 975360 w 1480457"/>
              <a:gd name="connsiteY1" fmla="*/ 67 h 435495"/>
              <a:gd name="connsiteX2" fmla="*/ 1480457 w 1480457"/>
              <a:gd name="connsiteY2" fmla="*/ 435495 h 43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457" h="435495">
                <a:moveTo>
                  <a:pt x="0" y="409369"/>
                </a:moveTo>
                <a:cubicBezTo>
                  <a:pt x="364308" y="202541"/>
                  <a:pt x="728617" y="-4287"/>
                  <a:pt x="975360" y="67"/>
                </a:cubicBezTo>
                <a:cubicBezTo>
                  <a:pt x="1222103" y="4421"/>
                  <a:pt x="1351280" y="219958"/>
                  <a:pt x="1480457" y="43549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471749" y="5804188"/>
            <a:ext cx="3744685" cy="455903"/>
          </a:xfrm>
          <a:custGeom>
            <a:avLst/>
            <a:gdLst>
              <a:gd name="connsiteX0" fmla="*/ 0 w 3744685"/>
              <a:gd name="connsiteY0" fmla="*/ 455903 h 455903"/>
              <a:gd name="connsiteX1" fmla="*/ 1358537 w 3744685"/>
              <a:gd name="connsiteY1" fmla="*/ 11766 h 455903"/>
              <a:gd name="connsiteX2" fmla="*/ 3439885 w 3744685"/>
              <a:gd name="connsiteY2" fmla="*/ 151103 h 455903"/>
              <a:gd name="connsiteX3" fmla="*/ 3744685 w 3744685"/>
              <a:gd name="connsiteY3" fmla="*/ 394943 h 4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85" h="455903">
                <a:moveTo>
                  <a:pt x="0" y="455903"/>
                </a:moveTo>
                <a:cubicBezTo>
                  <a:pt x="392611" y="259234"/>
                  <a:pt x="785223" y="62566"/>
                  <a:pt x="1358537" y="11766"/>
                </a:cubicBezTo>
                <a:cubicBezTo>
                  <a:pt x="1931851" y="-39034"/>
                  <a:pt x="3042194" y="87240"/>
                  <a:pt x="3439885" y="151103"/>
                </a:cubicBezTo>
                <a:cubicBezTo>
                  <a:pt x="3837576" y="214966"/>
                  <a:pt x="3661954" y="300600"/>
                  <a:pt x="3744685" y="3949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63336" y="6466114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6004" y="6474822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57739" y="6465960"/>
            <a:ext cx="1100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45918" y="4653137"/>
            <a:ext cx="2350018" cy="374571"/>
          </a:xfrm>
          <a:prstGeom prst="wedgeRoundRectCallout">
            <a:avLst>
              <a:gd name="adj1" fmla="val -11569"/>
              <a:gd name="adj2" fmla="val 1461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6287" y="4640223"/>
            <a:ext cx="2350018" cy="374571"/>
          </a:xfrm>
          <a:prstGeom prst="wedgeRoundRectCallout">
            <a:avLst>
              <a:gd name="adj1" fmla="val -35657"/>
              <a:gd name="adj2" fmla="val 167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48251" y="5045171"/>
            <a:ext cx="2350018" cy="374571"/>
          </a:xfrm>
          <a:prstGeom prst="wedgeRoundRectCallout">
            <a:avLst>
              <a:gd name="adj1" fmla="val -41215"/>
              <a:gd name="adj2" fmla="val 1601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83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3346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69590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65834" y="2235337"/>
            <a:ext cx="2016224" cy="72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222460" y="1252362"/>
            <a:ext cx="2638697" cy="966572"/>
          </a:xfrm>
          <a:custGeom>
            <a:avLst/>
            <a:gdLst>
              <a:gd name="connsiteX0" fmla="*/ 0 w 2638697"/>
              <a:gd name="connsiteY0" fmla="*/ 966572 h 966572"/>
              <a:gd name="connsiteX1" fmla="*/ 661852 w 2638697"/>
              <a:gd name="connsiteY1" fmla="*/ 261177 h 966572"/>
              <a:gd name="connsiteX2" fmla="*/ 1715589 w 2638697"/>
              <a:gd name="connsiteY2" fmla="*/ 8629 h 966572"/>
              <a:gd name="connsiteX3" fmla="*/ 2447109 w 2638697"/>
              <a:gd name="connsiteY3" fmla="*/ 531143 h 966572"/>
              <a:gd name="connsiteX4" fmla="*/ 2638697 w 2638697"/>
              <a:gd name="connsiteY4" fmla="*/ 940446 h 96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697" h="966572">
                <a:moveTo>
                  <a:pt x="0" y="966572"/>
                </a:moveTo>
                <a:cubicBezTo>
                  <a:pt x="187960" y="693703"/>
                  <a:pt x="375921" y="420834"/>
                  <a:pt x="661852" y="261177"/>
                </a:cubicBezTo>
                <a:cubicBezTo>
                  <a:pt x="947783" y="101520"/>
                  <a:pt x="1418046" y="-36365"/>
                  <a:pt x="1715589" y="8629"/>
                </a:cubicBezTo>
                <a:cubicBezTo>
                  <a:pt x="2013132" y="53623"/>
                  <a:pt x="2293258" y="375840"/>
                  <a:pt x="2447109" y="531143"/>
                </a:cubicBezTo>
                <a:cubicBezTo>
                  <a:pt x="2600960" y="686446"/>
                  <a:pt x="2616926" y="872229"/>
                  <a:pt x="2638697" y="94044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52449" y="1086899"/>
            <a:ext cx="1802674" cy="1158160"/>
          </a:xfrm>
          <a:custGeom>
            <a:avLst/>
            <a:gdLst>
              <a:gd name="connsiteX0" fmla="*/ 0 w 1802674"/>
              <a:gd name="connsiteY0" fmla="*/ 1105909 h 1158160"/>
              <a:gd name="connsiteX1" fmla="*/ 339634 w 1802674"/>
              <a:gd name="connsiteY1" fmla="*/ 444057 h 1158160"/>
              <a:gd name="connsiteX2" fmla="*/ 957943 w 1802674"/>
              <a:gd name="connsiteY2" fmla="*/ 8629 h 1158160"/>
              <a:gd name="connsiteX3" fmla="*/ 1602377 w 1802674"/>
              <a:gd name="connsiteY3" fmla="*/ 235052 h 1158160"/>
              <a:gd name="connsiteX4" fmla="*/ 1802674 w 1802674"/>
              <a:gd name="connsiteY4" fmla="*/ 1158160 h 115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674" h="1158160">
                <a:moveTo>
                  <a:pt x="0" y="1105909"/>
                </a:moveTo>
                <a:cubicBezTo>
                  <a:pt x="89988" y="866423"/>
                  <a:pt x="179977" y="626937"/>
                  <a:pt x="339634" y="444057"/>
                </a:cubicBezTo>
                <a:cubicBezTo>
                  <a:pt x="499291" y="261177"/>
                  <a:pt x="747486" y="43463"/>
                  <a:pt x="957943" y="8629"/>
                </a:cubicBezTo>
                <a:cubicBezTo>
                  <a:pt x="1168400" y="-26205"/>
                  <a:pt x="1461589" y="43464"/>
                  <a:pt x="1602377" y="235052"/>
                </a:cubicBezTo>
                <a:cubicBezTo>
                  <a:pt x="1743165" y="426640"/>
                  <a:pt x="1772919" y="792400"/>
                  <a:pt x="1802674" y="115816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7584" y="3068960"/>
            <a:ext cx="156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period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07975" y="682304"/>
            <a:ext cx="2350018" cy="374571"/>
          </a:xfrm>
          <a:prstGeom prst="wedgeRoundRectCallout">
            <a:avLst>
              <a:gd name="adj1" fmla="val -17498"/>
              <a:gd name="adj2" fmla="val 1043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动画开始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结束轨迹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87824" y="316606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距离起点间隔：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93929" y="2959191"/>
            <a:ext cx="1949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52000" y="2959191"/>
            <a:ext cx="809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86189" y="1038065"/>
            <a:ext cx="1768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" idx="1"/>
          </p:cNvCxnSpPr>
          <p:nvPr/>
        </p:nvCxnSpPr>
        <p:spPr>
          <a:xfrm>
            <a:off x="873346" y="2271341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837588" y="2305588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52000" y="2271341"/>
            <a:ext cx="0" cy="6536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52449" y="2305588"/>
            <a:ext cx="0" cy="61935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86189" y="1056875"/>
            <a:ext cx="0" cy="10095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55123" y="1086899"/>
            <a:ext cx="0" cy="10095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250967" y="572980"/>
            <a:ext cx="197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动画持续时间：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265834" y="2649513"/>
            <a:ext cx="415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34127" y="2342823"/>
            <a:ext cx="5448" cy="2895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655123" y="2339835"/>
            <a:ext cx="0" cy="30967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34127" y="277279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距离起点间隔：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begin2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7583" y="3999852"/>
            <a:ext cx="727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是小于等于周期的随机时间，每次动画结束，都需要重新随机。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period – begin1 + begin2;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于是我们就有了如下代码：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8640"/>
            <a:ext cx="4658375" cy="6154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314232" y="476672"/>
            <a:ext cx="4570136" cy="1152128"/>
          </a:xfrm>
          <a:prstGeom prst="wedgeRoundRectCallout">
            <a:avLst>
              <a:gd name="adj1" fmla="val -57191"/>
              <a:gd name="adj2" fmla="val 531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mybegin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属性记录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动画起点和周期起点的间隔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。该属性是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添加到对象上去的，比标签的自定义属性，效率要更高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2" y="1772816"/>
            <a:ext cx="3384376" cy="1152128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如果属性值为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，则是第一次运行，生成随机值，并作为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第一次启动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动画的延迟时间。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644008" y="3356992"/>
            <a:ext cx="3240360" cy="864096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随机生成第二次动画启动和周期起点的间隔值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69935" y="4367630"/>
            <a:ext cx="1592676" cy="307372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计算动画周期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84475" y="5097405"/>
            <a:ext cx="1099693" cy="307372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设置样式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5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6392167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32040" y="1340768"/>
            <a:ext cx="2736304" cy="779591"/>
          </a:xfrm>
          <a:prstGeom prst="wedgeRoundRectCallout">
            <a:avLst>
              <a:gd name="adj1" fmla="val -26222"/>
              <a:gd name="adj2" fmla="val -770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根据周期随机时间间隔，控制精度在小数点后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93" y="2780928"/>
            <a:ext cx="699165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启动停止动画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3801005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4206960" y="4077071"/>
            <a:ext cx="2741304" cy="457229"/>
          </a:xfrm>
          <a:prstGeom prst="wedgeRoundRectCallout">
            <a:avLst>
              <a:gd name="adj1" fmla="val -56198"/>
              <a:gd name="adj2" fmla="val -103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仅需简单的添加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2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3" y="1033517"/>
            <a:ext cx="3048425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83568" y="260806"/>
            <a:ext cx="6991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完整的设置一颗星星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40081" y="1372924"/>
            <a:ext cx="115661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763688" y="2293751"/>
            <a:ext cx="2808312" cy="414543"/>
          </a:xfrm>
          <a:prstGeom prst="wedgeRoundRectCallout">
            <a:avLst>
              <a:gd name="adj1" fmla="val -28009"/>
              <a:gd name="adj2" fmla="val -862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设置阴影（生成一组星星）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97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动画重新启动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999892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动画结束时候，我们绑定了事件处理函数，将会调用，我们的意图是，不删除标签，再重新添加，这样的话效率比较低（修改了文档对象结构）。我们希望的是，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动画结束，修改样式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（重新设置阴影的位置，大小，颜色，动画的持续时间和启动时机），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然后再次启动动画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但是，如果动画结束，去除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类（停止动画），修改样式，添加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类（启动动画），那么，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动画是无法启动的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！因为这些操作是在页面渲染（绘制）过程的同一帧中进行的，就好像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类没有经过删除又添加的过程，无法识别，所以也就不能重新启动。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5732"/>
            <a:ext cx="2934109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2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星空穿越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我们想要做一个在黑色夜空中，繁星扑面而来，好像在宇宙中穿越的效果！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76048"/>
            <a:ext cx="5546576" cy="3733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64704"/>
            <a:ext cx="3610479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92934" y="2025831"/>
            <a:ext cx="1503202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强制渲染页面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1412776"/>
            <a:ext cx="115212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停止动画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10668" y="2708002"/>
            <a:ext cx="1152128" cy="414543"/>
          </a:xfrm>
          <a:prstGeom prst="wedgeRoundRectCallout">
            <a:avLst>
              <a:gd name="adj1" fmla="val -59639"/>
              <a:gd name="adj2" fmla="val 145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刷新样式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501959" y="3372203"/>
            <a:ext cx="1152128" cy="414543"/>
          </a:xfrm>
          <a:prstGeom prst="wedgeRoundRectCallout">
            <a:avLst>
              <a:gd name="adj1" fmla="val -59639"/>
              <a:gd name="adj2" fmla="val -400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再次启动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84168" y="1958893"/>
            <a:ext cx="1440160" cy="1815878"/>
          </a:xfrm>
          <a:prstGeom prst="wedgeRoundRectCallout">
            <a:avLst>
              <a:gd name="adj1" fmla="val -64274"/>
              <a:gd name="adj2" fmla="val -314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这样就可以让浏览器区分开，动画是停止又启动的了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44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如果不用投影，全部使用标签来产生星星，这样的在效率上有什么区别呢？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来随机产生星星和随机动画，如何仅用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尽可能接近这个效果？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星星从何而来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星星可使用很多的标签元素来实现，不过今天我们使用一个特别的方式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外观如何千变万化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的随机函数，遍历所有星星，并赋予他们随机的颜色，大小，和模糊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运动透视特效如何实现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透视，需要在正确的标签上，正确地设置样式，并且不断修改观察目标的位置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无缝衔接循环动画的技巧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当动画结束，如果想要删除类（该类触发动画），修改样式（目的是每次动画内容不重复），再添加类（该类触发动画）的方式来重新启动动画，是会失败的，动画无法重新启动，需要特殊技巧来实现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509"/>
            <a:ext cx="3019846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创造星空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11960" y="2746642"/>
            <a:ext cx="2856704" cy="77047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所谓的天空就是一个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标签，关键是样式！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69916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背景天空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创建星空，所以，仅仅需要极其简单的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框架，形象的说，就是需要一个标签来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扮演“天空”，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以便让群星飞行！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82653"/>
            <a:ext cx="3048425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211960" y="4191654"/>
            <a:ext cx="2856704" cy="1159151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这个标签需要铺满整个窗口，所以是固定定位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高都是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60481"/>
            <a:ext cx="4258269" cy="3372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31220" y="1060481"/>
            <a:ext cx="3465116" cy="1504423"/>
          </a:xfrm>
          <a:prstGeom prst="wedgeRoundRectCallout">
            <a:avLst>
              <a:gd name="adj1" fmla="val -59043"/>
              <a:gd name="adj2" fmla="val -129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将星星相对于“天空”，绝对定位到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左上角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，然后对星星的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全屏幕的偏移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，产生整个窗口的随机分布效果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星星的样式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4" y="2682561"/>
            <a:ext cx="2908113" cy="746439"/>
          </a:xfrm>
          <a:prstGeom prst="wedgeRoundRectCallout">
            <a:avLst>
              <a:gd name="adj1" fmla="val -59043"/>
              <a:gd name="adj2" fmla="val 233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的圆角，就是一个圆形，这样它的阴影也将是圆形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1" y="4005064"/>
            <a:ext cx="3600401" cy="720080"/>
          </a:xfrm>
          <a:prstGeom prst="wedgeRoundRectCallout">
            <a:avLst>
              <a:gd name="adj1" fmla="val -29051"/>
              <a:gd name="adj2" fmla="val -773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后文会讲到，星星标签本身不需要显示，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我们是利用它的阴影来呈现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003760" y="4439013"/>
            <a:ext cx="3096344" cy="1109235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初始阶段，星星（阴影）透明度是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，不可见，动画中，星星会逐渐显示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868075"/>
            <a:ext cx="5420481" cy="3829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利用代码动态创建任意的星星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323409" y="4840775"/>
            <a:ext cx="3200919" cy="1180513"/>
          </a:xfrm>
          <a:prstGeom prst="wedgeRoundRectCallout">
            <a:avLst>
              <a:gd name="adj1" fmla="val -27281"/>
              <a:gd name="adj2" fmla="val -654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当每个星星动画结束时，我们需要重新设置，所以为动画结束事件绑定处理函数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76339" y="1196752"/>
            <a:ext cx="1463613" cy="384893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534386" y="5143042"/>
            <a:ext cx="1944216" cy="1094270"/>
          </a:xfrm>
          <a:prstGeom prst="wedgeRoundRectCallout">
            <a:avLst>
              <a:gd name="adj1" fmla="val -25247"/>
              <a:gd name="adj2" fmla="val -706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设置星星的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样式，这个函数后面讲如何实现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7" y="1268760"/>
            <a:ext cx="1590897" cy="2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929793" y="2348880"/>
            <a:ext cx="189566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获取“天空”标签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779912" y="2996952"/>
            <a:ext cx="1097711" cy="435559"/>
          </a:xfrm>
          <a:prstGeom prst="wedgeRoundRectCallout">
            <a:avLst>
              <a:gd name="adj1" fmla="val -54172"/>
              <a:gd name="adj2" fmla="val 24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276599" y="3016562"/>
            <a:ext cx="2319738" cy="435559"/>
          </a:xfrm>
          <a:prstGeom prst="wedgeRoundRectCallout">
            <a:avLst>
              <a:gd name="adj1" fmla="val -32898"/>
              <a:gd name="adj2" fmla="val 899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直接创建“星星”标签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87512" y="3865416"/>
            <a:ext cx="2897911" cy="355672"/>
          </a:xfrm>
          <a:prstGeom prst="wedgeRoundRectCallout">
            <a:avLst>
              <a:gd name="adj1" fmla="val -63683"/>
              <a:gd name="adj2" fmla="val 176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把“星星”添加到“天空”中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55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107465" cy="47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27584" y="332656"/>
            <a:ext cx="69916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一颗星星，变成很多星星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95936" y="1049225"/>
            <a:ext cx="1688751" cy="579575"/>
          </a:xfrm>
          <a:prstGeom prst="wedgeRoundRectCallout">
            <a:avLst>
              <a:gd name="adj1" fmla="val -55203"/>
              <a:gd name="adj2" fmla="val -24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定义个函数实现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7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332656"/>
            <a:ext cx="71287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代码较多，我们逐条来解读我们的思路，首先，我们想要通过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的技巧，把一颗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星星（其实该星星，背景色设置为透明，不可见），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星星，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同时设置多个的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偏移，不同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位置，不同颜色，不同模糊程度，不同扩展尺寸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的阴影，就等于生成了一颗星星。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之前我们创建了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class=“star”&gt;&lt;/div&gt;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标签，然后我们对每个标签引用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个阴影，这样，就相当于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30*30=900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颗星星，标签本身不可见，因为背景设置为透明，但阴影是可见的。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5616" y="4941168"/>
            <a:ext cx="1656184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shadow-box: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15816" y="4941168"/>
            <a:ext cx="1224136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99992" y="4941168"/>
            <a:ext cx="122413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4168" y="4941168"/>
            <a:ext cx="1224136" cy="5760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阴影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39952" y="515130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128" y="515130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16316" y="5085184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    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89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64704"/>
            <a:ext cx="2695951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9" y="1988840"/>
            <a:ext cx="7125694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1475656" y="1281886"/>
            <a:ext cx="381642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创建随机的，偏移，模糊，颜色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356082" y="3124268"/>
            <a:ext cx="1127686" cy="360040"/>
          </a:xfrm>
          <a:prstGeom prst="wedgeRoundRectCallout">
            <a:avLst>
              <a:gd name="adj1" fmla="val -35545"/>
              <a:gd name="adj2" fmla="val -7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设置阴影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2561761"/>
            <a:ext cx="2980313" cy="672549"/>
          </a:xfrm>
          <a:prstGeom prst="wedgeRoundRectCallout">
            <a:avLst>
              <a:gd name="adj1" fmla="val -27957"/>
              <a:gd name="adj2" fmla="val -717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循环把创建的偏移，模糊，颜色，组合起来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799676" y="2386149"/>
            <a:ext cx="1692461" cy="426720"/>
          </a:xfrm>
          <a:custGeom>
            <a:avLst/>
            <a:gdLst>
              <a:gd name="connsiteX0" fmla="*/ 2998 w 1692461"/>
              <a:gd name="connsiteY0" fmla="*/ 0 h 426720"/>
              <a:gd name="connsiteX1" fmla="*/ 72667 w 1692461"/>
              <a:gd name="connsiteY1" fmla="*/ 217714 h 426720"/>
              <a:gd name="connsiteX2" fmla="*/ 490678 w 1692461"/>
              <a:gd name="connsiteY2" fmla="*/ 191588 h 426720"/>
              <a:gd name="connsiteX3" fmla="*/ 1387661 w 1692461"/>
              <a:gd name="connsiteY3" fmla="*/ 130628 h 426720"/>
              <a:gd name="connsiteX4" fmla="*/ 1692461 w 1692461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461" h="426720">
                <a:moveTo>
                  <a:pt x="2998" y="0"/>
                </a:moveTo>
                <a:cubicBezTo>
                  <a:pt x="-2808" y="92891"/>
                  <a:pt x="-8613" y="185783"/>
                  <a:pt x="72667" y="217714"/>
                </a:cubicBezTo>
                <a:cubicBezTo>
                  <a:pt x="153947" y="249645"/>
                  <a:pt x="490678" y="191588"/>
                  <a:pt x="490678" y="191588"/>
                </a:cubicBezTo>
                <a:cubicBezTo>
                  <a:pt x="709844" y="177074"/>
                  <a:pt x="1187364" y="91439"/>
                  <a:pt x="1387661" y="130628"/>
                </a:cubicBezTo>
                <a:cubicBezTo>
                  <a:pt x="1587958" y="169817"/>
                  <a:pt x="1616987" y="394789"/>
                  <a:pt x="1692461" y="42672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7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1567</Words>
  <Application>Microsoft Office PowerPoint</Application>
  <PresentationFormat>全屏显示(4:3)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主题​​</vt:lpstr>
      <vt:lpstr>躁动的web动画 ——第4讲  星空穿越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124</cp:revision>
  <dcterms:created xsi:type="dcterms:W3CDTF">2018-04-16T03:29:14Z</dcterms:created>
  <dcterms:modified xsi:type="dcterms:W3CDTF">2018-05-07T16:47:23Z</dcterms:modified>
</cp:coreProperties>
</file>