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69" r:id="rId5"/>
    <p:sldId id="376" r:id="rId6"/>
    <p:sldId id="377" r:id="rId7"/>
    <p:sldId id="378" r:id="rId8"/>
    <p:sldId id="375" r:id="rId9"/>
    <p:sldId id="371" r:id="rId10"/>
    <p:sldId id="370" r:id="rId11"/>
    <p:sldId id="383" r:id="rId12"/>
    <p:sldId id="384" r:id="rId13"/>
    <p:sldId id="385" r:id="rId14"/>
    <p:sldId id="372" r:id="rId15"/>
    <p:sldId id="386" r:id="rId16"/>
    <p:sldId id="387" r:id="rId17"/>
    <p:sldId id="389" r:id="rId18"/>
    <p:sldId id="388" r:id="rId19"/>
    <p:sldId id="373" r:id="rId20"/>
    <p:sldId id="379" r:id="rId21"/>
    <p:sldId id="380" r:id="rId22"/>
    <p:sldId id="374" r:id="rId23"/>
    <p:sldId id="381" r:id="rId24"/>
    <p:sldId id="382" r:id="rId25"/>
    <p:sldId id="34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E21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92" d="100"/>
          <a:sy n="92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feConvolveMatrix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该滤镜可实现一个卷积矩阵的应用效果。一个卷积的作用是结合一个像素周围的像素进行某种运算，实现例如模糊，描边，锐化，浮雕，斜拉效果。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假设中心点的像素为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，它和周围像素的关系如下：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    	B    	C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D    	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E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	F     	G   	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通过滤镜的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kernelMatrix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指定一个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的矩阵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，中心像素颜色值和周围像素颜色值，分别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乘以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这个矩阵中对应的数值，在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除以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它们的和，就可以演变出各种效果来。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436096" y="3068960"/>
            <a:ext cx="1656184" cy="1046486"/>
          </a:xfrm>
          <a:prstGeom prst="wedgeRoundRectCallout">
            <a:avLst>
              <a:gd name="adj1" fmla="val -67060"/>
              <a:gd name="adj2" fmla="val 1104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代表目标像素和周围像素的颜色值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87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如果指定矩阵为：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feConvolveMatrix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kernelMatrix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 	1 	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3	4 	5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6	7	8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新的像素值应该为：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X2 =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+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4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(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0+1+2+3+4+5+6+7+8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bias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属性，设置偏移量添加到每个像素，改变输出范围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不计算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alpha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通道，则将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preserveAlpha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15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如果想要更加高阶的矩阵，如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矩阵，设置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矩阵，设置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=“3 2”.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现在想要做一个浮雕效果：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91" y="1844824"/>
            <a:ext cx="5306165" cy="2734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83568" y="4725144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每个像素的值为左上角像素颜色减去右下角像素颜色，如果临近的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像素相近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，则变成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相差较大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，则左上角更亮，右下角更暗，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边缘突出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，好像浮雕效果。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46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42522"/>
            <a:ext cx="2829320" cy="2886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09526"/>
            <a:ext cx="2857899" cy="2791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燕尾形 3"/>
          <p:cNvSpPr/>
          <p:nvPr/>
        </p:nvSpPr>
        <p:spPr>
          <a:xfrm>
            <a:off x="4499992" y="1772816"/>
            <a:ext cx="288032" cy="504056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8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DiffuseLighting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feSpecularLighting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光照滤镜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该滤镜就是模拟真实的光照，对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元素进行光照渲染。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光照颜色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lighting-color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光源类型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点光源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fePointLight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平行光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feDistantLight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探照灯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feSpotLight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光源位置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点光源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光源位置是通过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x,y,z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三维坐标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定的，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方向垂直于屏幕向外。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39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平行光：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平行光类似太阳光，光源位置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不再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的是光源的角度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azimuth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表示光线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  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平面上，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顺时针方向和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夹角；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elevation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是光线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轴的夹角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探照灯：</a:t>
            </a:r>
            <a:r>
              <a:rPr lang="es-E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X,Y,Z</a:t>
            </a:r>
            <a:r>
              <a:rPr lang="zh-CN" alt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表示光源所在</a:t>
            </a:r>
            <a:r>
              <a:rPr lang="zh-CN" altLang="es-E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pointsAtX,Y,Z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表示光源指向的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limitingConeAngle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表示探照灯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张角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凹凸贴图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：通过另外图像的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alpha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值来映射为高度，较高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的为凸，较低的为凹，通过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属性传入。凹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凸的程度还可以通过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surfaceScale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属性作为  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乘积因子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，加倍或减小。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31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漫反射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feDiffuseLighting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difuseConstant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确定最终颜色的一个乘积因子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镜面反射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feSpecularLighting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specularConstant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确定最终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一个乘积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 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越小越明亮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specularExponent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确定最终颜色的一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	     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越大越明亮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以下我们不再一一列举所有滤镜的代码，列出平行光点光源和漫反射点光源代码，其他代码请大家查阅本讲代码部分。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00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5734850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24944"/>
            <a:ext cx="5782482" cy="376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588224" y="1517563"/>
            <a:ext cx="1512168" cy="1157723"/>
          </a:xfrm>
          <a:prstGeom prst="wedgeRoundRectCallout">
            <a:avLst>
              <a:gd name="adj1" fmla="val -56394"/>
              <a:gd name="adj2" fmla="val 17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光照和需要和原图叠加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660232" y="5301208"/>
            <a:ext cx="1512168" cy="1157723"/>
          </a:xfrm>
          <a:prstGeom prst="wedgeRoundRectCallout">
            <a:avLst>
              <a:gd name="adj1" fmla="val -56394"/>
              <a:gd name="adj2" fmla="val 1799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光照和需要和原图叠加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4365104"/>
            <a:ext cx="172819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7624" y="2967531"/>
            <a:ext cx="230425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7624" y="188640"/>
            <a:ext cx="230425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3969" y="1200110"/>
            <a:ext cx="1735863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7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7596336" cy="3904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1187624" y="4115446"/>
            <a:ext cx="1440160" cy="523243"/>
          </a:xfrm>
          <a:prstGeom prst="wedgeRoundRectCallout">
            <a:avLst>
              <a:gd name="adj1" fmla="val -27722"/>
              <a:gd name="adj2" fmla="val -723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凹凸贴图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217299" y="4222242"/>
            <a:ext cx="1138677" cy="523243"/>
          </a:xfrm>
          <a:prstGeom prst="wedgeRoundRectCallout">
            <a:avLst>
              <a:gd name="adj1" fmla="val -27722"/>
              <a:gd name="adj2" fmla="val -723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点光源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220072" y="4237315"/>
            <a:ext cx="1138677" cy="523243"/>
          </a:xfrm>
          <a:prstGeom prst="wedgeRoundRectCallout">
            <a:avLst>
              <a:gd name="adj1" fmla="val -27722"/>
              <a:gd name="adj2" fmla="val -723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平行光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092280" y="4237315"/>
            <a:ext cx="1138677" cy="523243"/>
          </a:xfrm>
          <a:prstGeom prst="wedgeRoundRectCallout">
            <a:avLst>
              <a:gd name="adj1" fmla="val -27722"/>
              <a:gd name="adj2" fmla="val -7236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探照灯</a:t>
            </a:r>
          </a:p>
        </p:txBody>
      </p:sp>
    </p:spTree>
    <p:extLst>
      <p:ext uri="{BB962C8B-B14F-4D97-AF65-F5344CB8AC3E}">
        <p14:creationId xmlns:p14="http://schemas.microsoft.com/office/powerpoint/2010/main" val="366903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4624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feTurbulence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柏林噪声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该滤镜使用柏林噪声函数，生成一张噪声图。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可以模拟出类似云和大理石的艺术贴图。使用该滤镜的结果就是用噪声图，填充滤镜基元的作用区域。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ype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：设置噪声类型，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turbulence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fractalNoise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更加平滑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baseFrequecy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属性控制噪声颜色的变化速率（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），数字越大越快，可设置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个值，分别是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像是的变化。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numOctaves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噪声函数使用该数值，数值越大，纹理颗粒度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越细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eed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随机数生成器的种子，默认为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，改变后得到不同的噪声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20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——SVG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镜（难度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2.9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本期我们的目标是学习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的滤镜，由于这部分内容比较复杂，所以我们专门用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期内容来讲解！本期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我们学习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的滤镜有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ComponentTransfer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改变图像色调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ConvolveMatrix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（浮雕，锐化），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DiffuseLighting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漫反射光照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SpecularLighting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（镜面反射光照），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Morphology(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加粗，减细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Turbulence(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柏林噪声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DisplacementMap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像素扭曲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12776"/>
            <a:ext cx="4220164" cy="1981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583094"/>
            <a:ext cx="4153480" cy="2086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圆角矩形标注 8"/>
          <p:cNvSpPr/>
          <p:nvPr/>
        </p:nvSpPr>
        <p:spPr>
          <a:xfrm>
            <a:off x="1403648" y="3429000"/>
            <a:ext cx="2952328" cy="1152128"/>
          </a:xfrm>
          <a:prstGeom prst="wedgeRoundRectCallout">
            <a:avLst>
              <a:gd name="adj1" fmla="val 8841"/>
              <a:gd name="adj2" fmla="val 623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turbulence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baseFrequency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numOctaves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499992" y="3429000"/>
            <a:ext cx="2952328" cy="1152128"/>
          </a:xfrm>
          <a:prstGeom prst="wedgeRoundRectCallout">
            <a:avLst>
              <a:gd name="adj1" fmla="val 8841"/>
              <a:gd name="adj2" fmla="val 623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type=“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fractalNoise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baseFrequency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numOctaves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1403648" y="260648"/>
            <a:ext cx="2952328" cy="1152128"/>
          </a:xfrm>
          <a:prstGeom prst="wedgeRoundRectCallout">
            <a:avLst>
              <a:gd name="adj1" fmla="val 8841"/>
              <a:gd name="adj2" fmla="val 623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turbulence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baseFrequency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numOctaves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99992" y="260648"/>
            <a:ext cx="2952328" cy="1152128"/>
          </a:xfrm>
          <a:prstGeom prst="wedgeRoundRectCallout">
            <a:avLst>
              <a:gd name="adj1" fmla="val 8841"/>
              <a:gd name="adj2" fmla="val 623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type=“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fractalNoise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baseFrequency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numOctaves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5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标注 2"/>
          <p:cNvSpPr/>
          <p:nvPr/>
        </p:nvSpPr>
        <p:spPr>
          <a:xfrm>
            <a:off x="1187624" y="116632"/>
            <a:ext cx="3168352" cy="1152128"/>
          </a:xfrm>
          <a:prstGeom prst="wedgeRoundRectCallout">
            <a:avLst>
              <a:gd name="adj1" fmla="val 8841"/>
              <a:gd name="adj2" fmla="val 623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turbulence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baseFrequency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numOctaves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99992" y="116632"/>
            <a:ext cx="3168352" cy="1152128"/>
          </a:xfrm>
          <a:prstGeom prst="wedgeRoundRectCallout">
            <a:avLst>
              <a:gd name="adj1" fmla="val 8841"/>
              <a:gd name="adj2" fmla="val 623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type=“</a:t>
            </a:r>
            <a:r>
              <a:rPr lang="en-US" altLang="zh-CN" sz="2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fractalNoise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baseFrequency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numOctaves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12776"/>
            <a:ext cx="4153480" cy="2124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89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像素位移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该滤镜通过属性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个输入源，一个是被处理图像，一个是用来作为像素位移的映射图；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同时通过属性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xChannelSelector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yChannelSelector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决定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in2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输入图像的</a:t>
            </a:r>
            <a:r>
              <a:rPr lang="en-US" altLang="zh-CN" sz="2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R,G,B,A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中的哪个通道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数值，来扭曲图像；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得到扭曲值后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scale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属性来计算最终的像素偏移量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该滤镜经常配合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feTurbulence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滤镜一同使用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01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8639"/>
            <a:ext cx="5458587" cy="3105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6"/>
            <a:ext cx="6744641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923928" y="4263675"/>
            <a:ext cx="388843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5656" y="1582703"/>
            <a:ext cx="2304256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3648" y="548680"/>
            <a:ext cx="1728192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5976" y="1582702"/>
            <a:ext cx="1512168" cy="3174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5856" y="2247451"/>
            <a:ext cx="2592288" cy="31745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39752" y="2607491"/>
            <a:ext cx="2592288" cy="317453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6012160" y="1600912"/>
            <a:ext cx="1944216" cy="1944216"/>
          </a:xfrm>
          <a:prstGeom prst="wedgeRoundRectCallout">
            <a:avLst>
              <a:gd name="adj1" fmla="val -55866"/>
              <a:gd name="adj2" fmla="val -4051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feDisplacementMap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feTurbulence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生成噪声图来移动目标图像的像素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08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48680"/>
            <a:ext cx="5832648" cy="1649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8634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99695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如何利用滤镜提高页面表现力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镜的哪些属性可以使用动画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7667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1196752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当我们学习一种新的技术，无非是要搞明白它的的参数和用法，将参数的变化应用到实际的效果中，看看能有什么变化。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镜中有些参数不是所有浏览器都能很好的支持，这个需要大家注意。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16632"/>
            <a:ext cx="77768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feComponentTransfer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色调滤镜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镜基元对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像素执行颜色分量的数据重映射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它允许进行像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亮度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对比度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色彩平衡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阈值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的操作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feComponentTransfer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标签中添加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feFuncR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&gt;,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feFuncG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&gt;,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feFuncB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&gt;,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feFuncA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子标签，单独控制某个通道的颜色。颜色的控制有几种方式通过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feFunc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子标签的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属性设置，有如下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linear: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线性变化，设置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slope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斜率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intercept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（基准值）属性控制变化，写成公式为 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slope *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ColorX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+ intercept</a:t>
            </a:r>
            <a:endParaRPr lang="en-US" altLang="zh-CN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83568" y="116632"/>
                <a:ext cx="777686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gamma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该选项对颜色改变遵循公式如下：</a:t>
                </a:r>
                <a:endPara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	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微软雅黑" pitchFamily="34" charset="-122"/>
                          </a:rPr>
                          <m:t>𝒂𝒎𝒑𝒍𝒊𝒕𝒖𝒅𝒆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微软雅黑" pitchFamily="34" charset="-122"/>
                          </a:rPr>
                          <m:t> ∗ 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微软雅黑" pitchFamily="34" charset="-122"/>
                          </a:rPr>
                          <m:t>𝑪𝒐𝒍𝒐𝒓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微软雅黑" pitchFamily="34" charset="-122"/>
                          </a:rPr>
                          <m:t>𝒆𝒙𝒑𝒐𝒏𝒆𝒏𝒕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  <a:ea typeface="微软雅黑" pitchFamily="34" charset="-122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  <a:ea typeface="微软雅黑" pitchFamily="34" charset="-122"/>
                      </a:rPr>
                      <m:t>𝒐𝒇𝒇𝒔𝒆𝒕</m:t>
                    </m:r>
                  </m:oMath>
                </a14:m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	</a:t>
                </a:r>
                <a:endPara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其中</a:t>
                </a:r>
                <a:r>
                  <a:rPr lang="en-US" altLang="zh-CN" sz="2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en-US" altLang="zh-CN" sz="2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mplitude,exponent,offset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都是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&lt;</a:t>
                </a:r>
                <a:r>
                  <a:rPr lang="en-US" altLang="zh-CN" sz="2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feFuncX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&gt;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标签的属性。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这个公式绘制成图，就是一条</a:t>
                </a:r>
                <a:r>
                  <a:rPr lang="en-US" altLang="zh-CN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gamma</a:t>
                </a:r>
                <a:r>
                  <a:rPr lang="zh-CN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曲线。</a:t>
                </a:r>
                <a:endPara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6632"/>
                <a:ext cx="7776864" cy="2862322"/>
              </a:xfrm>
              <a:prstGeom prst="rect">
                <a:avLst/>
              </a:prstGeom>
              <a:blipFill rotWithShape="1">
                <a:blip r:embed="rId2"/>
                <a:stretch>
                  <a:fillRect l="-1176" r="-1019" b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V="1">
            <a:off x="2051720" y="5854390"/>
            <a:ext cx="3168352" cy="2288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51720" y="3325634"/>
            <a:ext cx="104" cy="25516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2062976" y="3746810"/>
            <a:ext cx="2051824" cy="2107580"/>
          </a:xfrm>
          <a:custGeom>
            <a:avLst/>
            <a:gdLst>
              <a:gd name="connsiteX0" fmla="*/ 0 w 2051824"/>
              <a:gd name="connsiteY0" fmla="*/ 2107580 h 2107580"/>
              <a:gd name="connsiteX1" fmla="*/ 189570 w 2051824"/>
              <a:gd name="connsiteY1" fmla="*/ 1616927 h 2107580"/>
              <a:gd name="connsiteX2" fmla="*/ 423746 w 2051824"/>
              <a:gd name="connsiteY2" fmla="*/ 1226634 h 2107580"/>
              <a:gd name="connsiteX3" fmla="*/ 1126273 w 2051824"/>
              <a:gd name="connsiteY3" fmla="*/ 557561 h 2107580"/>
              <a:gd name="connsiteX4" fmla="*/ 2051824 w 2051824"/>
              <a:gd name="connsiteY4" fmla="*/ 0 h 210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1824" h="2107580">
                <a:moveTo>
                  <a:pt x="0" y="2107580"/>
                </a:moveTo>
                <a:cubicBezTo>
                  <a:pt x="59473" y="1935665"/>
                  <a:pt x="118946" y="1763751"/>
                  <a:pt x="189570" y="1616927"/>
                </a:cubicBezTo>
                <a:cubicBezTo>
                  <a:pt x="260194" y="1470103"/>
                  <a:pt x="267629" y="1403195"/>
                  <a:pt x="423746" y="1226634"/>
                </a:cubicBezTo>
                <a:cubicBezTo>
                  <a:pt x="579863" y="1050073"/>
                  <a:pt x="854927" y="762000"/>
                  <a:pt x="1126273" y="557561"/>
                </a:cubicBezTo>
                <a:cubicBezTo>
                  <a:pt x="1397619" y="353122"/>
                  <a:pt x="2051824" y="0"/>
                  <a:pt x="2051824" y="0"/>
                </a:cubicBez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062976" y="3746810"/>
            <a:ext cx="2051824" cy="2129883"/>
          </a:xfrm>
          <a:custGeom>
            <a:avLst/>
            <a:gdLst>
              <a:gd name="connsiteX0" fmla="*/ 0 w 2051824"/>
              <a:gd name="connsiteY0" fmla="*/ 2129883 h 2129883"/>
              <a:gd name="connsiteX1" fmla="*/ 178419 w 2051824"/>
              <a:gd name="connsiteY1" fmla="*/ 1003610 h 2129883"/>
              <a:gd name="connsiteX2" fmla="*/ 713678 w 2051824"/>
              <a:gd name="connsiteY2" fmla="*/ 323385 h 2129883"/>
              <a:gd name="connsiteX3" fmla="*/ 2051824 w 2051824"/>
              <a:gd name="connsiteY3" fmla="*/ 0 h 21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1824" h="2129883">
                <a:moveTo>
                  <a:pt x="0" y="2129883"/>
                </a:moveTo>
                <a:cubicBezTo>
                  <a:pt x="29736" y="1717288"/>
                  <a:pt x="59473" y="1304693"/>
                  <a:pt x="178419" y="1003610"/>
                </a:cubicBezTo>
                <a:cubicBezTo>
                  <a:pt x="297365" y="702527"/>
                  <a:pt x="401444" y="490653"/>
                  <a:pt x="713678" y="323385"/>
                </a:cubicBezTo>
                <a:cubicBezTo>
                  <a:pt x="1025912" y="156117"/>
                  <a:pt x="1825083" y="55756"/>
                  <a:pt x="2051824" y="0"/>
                </a:cubicBez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051824" y="3769112"/>
            <a:ext cx="2051825" cy="2118732"/>
          </a:xfrm>
          <a:custGeom>
            <a:avLst/>
            <a:gdLst>
              <a:gd name="connsiteX0" fmla="*/ 0 w 2051825"/>
              <a:gd name="connsiteY0" fmla="*/ 2118732 h 2118732"/>
              <a:gd name="connsiteX1" fmla="*/ 568713 w 2051825"/>
              <a:gd name="connsiteY1" fmla="*/ 1873405 h 2118732"/>
              <a:gd name="connsiteX2" fmla="*/ 1037064 w 2051825"/>
              <a:gd name="connsiteY2" fmla="*/ 1494264 h 2118732"/>
              <a:gd name="connsiteX3" fmla="*/ 1304693 w 2051825"/>
              <a:gd name="connsiteY3" fmla="*/ 1204332 h 2118732"/>
              <a:gd name="connsiteX4" fmla="*/ 1628078 w 2051825"/>
              <a:gd name="connsiteY4" fmla="*/ 769434 h 2118732"/>
              <a:gd name="connsiteX5" fmla="*/ 2051825 w 2051825"/>
              <a:gd name="connsiteY5" fmla="*/ 0 h 21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1825" h="2118732">
                <a:moveTo>
                  <a:pt x="0" y="2118732"/>
                </a:moveTo>
                <a:cubicBezTo>
                  <a:pt x="197934" y="2048107"/>
                  <a:pt x="395869" y="1977483"/>
                  <a:pt x="568713" y="1873405"/>
                </a:cubicBezTo>
                <a:cubicBezTo>
                  <a:pt x="741557" y="1769327"/>
                  <a:pt x="914401" y="1605776"/>
                  <a:pt x="1037064" y="1494264"/>
                </a:cubicBezTo>
                <a:cubicBezTo>
                  <a:pt x="1159727" y="1382752"/>
                  <a:pt x="1206191" y="1325137"/>
                  <a:pt x="1304693" y="1204332"/>
                </a:cubicBezTo>
                <a:cubicBezTo>
                  <a:pt x="1403195" y="1083527"/>
                  <a:pt x="1503556" y="970156"/>
                  <a:pt x="1628078" y="769434"/>
                </a:cubicBezTo>
                <a:cubicBezTo>
                  <a:pt x="1752600" y="568712"/>
                  <a:pt x="1981201" y="130097"/>
                  <a:pt x="2051825" y="0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36096" y="569202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原始颜色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6" y="295630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修改后的颜色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4103649" y="3769112"/>
            <a:ext cx="11151" cy="21075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051720" y="3769112"/>
            <a:ext cx="2063080" cy="459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9050" y="5937354"/>
            <a:ext cx="4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00808" y="3562144"/>
            <a:ext cx="4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78563" y="4459146"/>
            <a:ext cx="6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9169" y="3931476"/>
            <a:ext cx="60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52613" y="5013176"/>
            <a:ext cx="8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1.667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27334" y="3562144"/>
            <a:ext cx="27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xponent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不同的曲线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44824" y="5854390"/>
            <a:ext cx="4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50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260648"/>
            <a:ext cx="777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黄色曲线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，指数为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0.3,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可以发现它的作用是增加整个图像的亮度，同时增加暗色区域的对比度，降低亮色区域的对比度，指数小于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都有此共性。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紫色曲线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，指数为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1.667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，降低图像的整体亮度，同时增加了亮色区域对比度，降低了暗色区域的对比度，指数大于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，都有此共性。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如果计算结果超出（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范围，会把小于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的通道数值设置为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，大于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的设置为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identity: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类型，什么都不做。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5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-99392"/>
            <a:ext cx="777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table: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tableValues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属性中提供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个数值，取值为从小到大，且在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范围内。这个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个数值，对应着将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的空间分成</a:t>
            </a:r>
            <a:r>
              <a:rPr lang="en-US" altLang="zh-CN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个区间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（未必等份）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同时，如果有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个数值，我们把原来的颜色空间（当然也是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0~1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分成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个等份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将原来颜色空间均分的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个等分区间的颜色，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映射到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个新的颜色区间中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2987824" y="6269364"/>
            <a:ext cx="648072" cy="536108"/>
          </a:xfrm>
          <a:prstGeom prst="flowChartMagneticDisk">
            <a:avLst/>
          </a:prstGeom>
          <a:solidFill>
            <a:srgbClr val="4107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磁盘 15"/>
          <p:cNvSpPr/>
          <p:nvPr/>
        </p:nvSpPr>
        <p:spPr>
          <a:xfrm>
            <a:off x="2987824" y="5661248"/>
            <a:ext cx="648072" cy="536108"/>
          </a:xfrm>
          <a:prstGeom prst="flowChartMagneticDisk">
            <a:avLst/>
          </a:prstGeom>
          <a:solidFill>
            <a:srgbClr val="A011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2987824" y="5013176"/>
            <a:ext cx="648072" cy="536108"/>
          </a:xfrm>
          <a:prstGeom prst="flowChartMagneticDisk">
            <a:avLst/>
          </a:prstGeom>
          <a:solidFill>
            <a:srgbClr val="D13E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磁盘 17"/>
          <p:cNvSpPr/>
          <p:nvPr/>
        </p:nvSpPr>
        <p:spPr>
          <a:xfrm>
            <a:off x="2987824" y="4365104"/>
            <a:ext cx="648072" cy="536108"/>
          </a:xfrm>
          <a:prstGeom prst="flowChartMagneticDisk">
            <a:avLst/>
          </a:prstGeom>
          <a:solidFill>
            <a:srgbClr val="FC26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220072" y="6525344"/>
            <a:ext cx="648072" cy="268054"/>
          </a:xfrm>
          <a:prstGeom prst="flowChartMagneticDisk">
            <a:avLst/>
          </a:prstGeom>
          <a:solidFill>
            <a:srgbClr val="4107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磁盘 19"/>
          <p:cNvSpPr/>
          <p:nvPr/>
        </p:nvSpPr>
        <p:spPr>
          <a:xfrm>
            <a:off x="5220072" y="5949280"/>
            <a:ext cx="648072" cy="329376"/>
          </a:xfrm>
          <a:prstGeom prst="flowChartMagneticDisk">
            <a:avLst/>
          </a:prstGeom>
          <a:solidFill>
            <a:srgbClr val="A011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磁盘 20"/>
          <p:cNvSpPr/>
          <p:nvPr/>
        </p:nvSpPr>
        <p:spPr>
          <a:xfrm>
            <a:off x="5220072" y="5053132"/>
            <a:ext cx="648072" cy="824140"/>
          </a:xfrm>
          <a:prstGeom prst="flowChartMagneticDisk">
            <a:avLst/>
          </a:prstGeom>
          <a:solidFill>
            <a:srgbClr val="D13E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磁盘 21"/>
          <p:cNvSpPr/>
          <p:nvPr/>
        </p:nvSpPr>
        <p:spPr>
          <a:xfrm>
            <a:off x="5220072" y="4365103"/>
            <a:ext cx="648072" cy="801460"/>
          </a:xfrm>
          <a:prstGeom prst="flowChartMagneticDisk">
            <a:avLst/>
          </a:prstGeom>
          <a:solidFill>
            <a:srgbClr val="FC26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3894274" y="4737745"/>
            <a:ext cx="1037766" cy="18002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3851920" y="5337212"/>
            <a:ext cx="1080120" cy="18002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3894274" y="6057292"/>
            <a:ext cx="1037766" cy="18002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894274" y="6537418"/>
            <a:ext cx="1037766" cy="18002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763688" y="45091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0~0.25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63688" y="503288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0.25~0.5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63688" y="567111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0.5~0.75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94188" y="63047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0.75~1.0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12160" y="64440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0.875~1.0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12160" y="59399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0.75~0.875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12160" y="516656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0.375~0.75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12160" y="445842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0~0.375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7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877272"/>
            <a:ext cx="5040561" cy="905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20688"/>
            <a:ext cx="5184576" cy="809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40" y="2326376"/>
            <a:ext cx="5163592" cy="885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93" y="4187222"/>
            <a:ext cx="5085531" cy="873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1691680" y="260648"/>
            <a:ext cx="1512168" cy="360040"/>
          </a:xfrm>
          <a:prstGeom prst="wedgeRoundRectCallout">
            <a:avLst>
              <a:gd name="adj1" fmla="val -20363"/>
              <a:gd name="adj2" fmla="val 8241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原始渐变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691680" y="1556792"/>
            <a:ext cx="5084818" cy="648072"/>
          </a:xfrm>
          <a:prstGeom prst="wedgeRoundRectCallout">
            <a:avLst>
              <a:gd name="adj1" fmla="val -24321"/>
              <a:gd name="adj2" fmla="val 8486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feFuncR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linear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lope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0.3" 	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intercept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="0"&gt;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691680" y="3501008"/>
            <a:ext cx="5222949" cy="648723"/>
          </a:xfrm>
          <a:prstGeom prst="wedgeRoundRectCallout">
            <a:avLst>
              <a:gd name="adj1" fmla="val -27096"/>
              <a:gd name="adj2" fmla="val 831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feFuncR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gamma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amplitude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="1" 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exponent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="1.3" 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="0"&gt;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691680" y="5301207"/>
            <a:ext cx="6317538" cy="504707"/>
          </a:xfrm>
          <a:prstGeom prst="wedgeRoundRectCallout">
            <a:avLst>
              <a:gd name="adj1" fmla="val -27096"/>
              <a:gd name="adj2" fmla="val 831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feFuncR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20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000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tableValues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="0.0,0.0,1.0"&gt;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03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-99392"/>
            <a:ext cx="77768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feMorphology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加粗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该滤镜能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加粗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减细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被处理图像。通过设置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operator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erode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dilate(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图形，设置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属性来控制加肥减瘦的程度。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030381"/>
            <a:ext cx="6192141" cy="17109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6049219" cy="2734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52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1151</Words>
  <Application>Microsoft Office PowerPoint</Application>
  <PresentationFormat>全屏显示(4:3)</PresentationFormat>
  <Paragraphs>151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躁动的web动画 ——第14讲  SVG滤镜（二）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494</cp:revision>
  <dcterms:created xsi:type="dcterms:W3CDTF">2018-04-16T03:29:14Z</dcterms:created>
  <dcterms:modified xsi:type="dcterms:W3CDTF">2018-07-31T14:14:44Z</dcterms:modified>
</cp:coreProperties>
</file>