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96" r:id="rId5"/>
    <p:sldId id="404" r:id="rId6"/>
    <p:sldId id="406" r:id="rId7"/>
    <p:sldId id="405" r:id="rId8"/>
    <p:sldId id="407" r:id="rId9"/>
    <p:sldId id="408" r:id="rId10"/>
    <p:sldId id="409" r:id="rId11"/>
    <p:sldId id="410" r:id="rId12"/>
    <p:sldId id="411" r:id="rId13"/>
    <p:sldId id="412" r:id="rId14"/>
    <p:sldId id="417" r:id="rId15"/>
    <p:sldId id="413" r:id="rId16"/>
    <p:sldId id="418" r:id="rId17"/>
    <p:sldId id="419" r:id="rId18"/>
    <p:sldId id="420" r:id="rId19"/>
    <p:sldId id="421" r:id="rId20"/>
    <p:sldId id="422" r:id="rId21"/>
    <p:sldId id="416" r:id="rId22"/>
    <p:sldId id="34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水波背景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1800476" cy="1657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61385" y="234888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这个凹凸关系就是同心圆的透明度决定的，圆弧的地方不怎么透明，所以突起，其他地方透明所以凹陷。高斯模糊让这种凹凸关系的变化更加平滑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波纹逐渐消失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波纹逐渐消失，其实就是让所有不透明的地方，全部用动画变为透明，这样，光照滤镜照到的波纹波动就越来越小，再加上之前做的波纹扩散的动画，效果更加完美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23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48680"/>
            <a:ext cx="4258269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550657" y="1767491"/>
            <a:ext cx="1405719" cy="656199"/>
          </a:xfrm>
          <a:prstGeom prst="wedgeRoundRectCallout">
            <a:avLst>
              <a:gd name="adj1" fmla="val -75483"/>
              <a:gd name="adj2" fmla="val -440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089" y="1298180"/>
            <a:ext cx="576064" cy="317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6057" y="1608765"/>
            <a:ext cx="576064" cy="317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331640" y="952565"/>
            <a:ext cx="1549735" cy="656199"/>
          </a:xfrm>
          <a:prstGeom prst="wedgeRoundRectCallout">
            <a:avLst>
              <a:gd name="adj1" fmla="val 61018"/>
              <a:gd name="adj2" fmla="val -294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保持动画结束时的状态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97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波纹动画响应鼠标点击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下来是让波纹动画具有交互性！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响应点击事件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元素的点击事件和其他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元素的点击事件没有什么区别，如下：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7537"/>
            <a:ext cx="4105848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763688" y="4581128"/>
            <a:ext cx="374441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499992" y="2708920"/>
            <a:ext cx="1405719" cy="720080"/>
          </a:xfrm>
          <a:prstGeom prst="wedgeRoundRectCallout">
            <a:avLst>
              <a:gd name="adj1" fmla="val -24026"/>
              <a:gd name="adj2" fmla="val 71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波纹模板，用于拷贝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400" y="508111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我们获取了波纹模板元素，和波纹容器元素，便于后续操作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652120" y="3501008"/>
            <a:ext cx="1405719" cy="720080"/>
          </a:xfrm>
          <a:prstGeom prst="wedgeRoundRectCallout">
            <a:avLst>
              <a:gd name="adj1" fmla="val -56065"/>
              <a:gd name="adj2" fmla="val 199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存放波纹的容器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776466" y="4440218"/>
            <a:ext cx="1891878" cy="428942"/>
          </a:xfrm>
          <a:prstGeom prst="wedgeRoundRectCallout">
            <a:avLst>
              <a:gd name="adj1" fmla="val -56065"/>
              <a:gd name="adj2" fmla="val 199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绑定点击事件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客户区坐标转化为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通过点击事件处理函数的参数，可获得鼠标点击时的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坐标，但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不一致，以及属性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设置对齐方式，很可能经过了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缩放和移动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所以鼠标窗口坐标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e.clientX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e.clientY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，不能用于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是有偏差的，必须进行转换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庆幸的是，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坐标转换为客户区坐标的矩阵（矩阵就是一种数据结构，用于坐标转换，在此不做详述），该矩阵通过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6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 * 矩阵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=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客户区坐标向量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相对于器窗口左上角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另一方面，矩阵调用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inverse()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函数，得到逆矩阵，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客户区坐标向量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().inverse()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	=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这里，坐标向量可理解为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坐标的集合或数据结构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6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84" y="858852"/>
            <a:ext cx="5563376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267744" y="1225341"/>
            <a:ext cx="4601405" cy="141157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4851" y="907888"/>
            <a:ext cx="972108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74850" y="2679499"/>
            <a:ext cx="5249477" cy="3174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400" y="508111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svgXY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向量中有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个成员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127281" y="335762"/>
            <a:ext cx="1267247" cy="428942"/>
          </a:xfrm>
          <a:prstGeom prst="wedgeRoundRectCallout">
            <a:avLst>
              <a:gd name="adj1" fmla="val -21438"/>
              <a:gd name="adj2" fmla="val 962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转换矩阵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99592" y="1196752"/>
            <a:ext cx="1267247" cy="697192"/>
          </a:xfrm>
          <a:prstGeom prst="wedgeRoundRectCallout">
            <a:avLst>
              <a:gd name="adj1" fmla="val 58257"/>
              <a:gd name="adj2" fmla="val -11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创建坐标向量结构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28489" y="2001754"/>
            <a:ext cx="1267247" cy="923190"/>
          </a:xfrm>
          <a:prstGeom prst="wedgeRoundRectCallout">
            <a:avLst>
              <a:gd name="adj1" fmla="val 58257"/>
              <a:gd name="adj2" fmla="val -11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坐标放在向量中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00294" y="3212976"/>
            <a:ext cx="2736304" cy="923190"/>
          </a:xfrm>
          <a:prstGeom prst="wedgeRoundRectCallout">
            <a:avLst>
              <a:gd name="adj1" fmla="val 19487"/>
              <a:gd name="adj2" fmla="val -710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 * 矩阵 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=SVG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9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在鼠标点击处生成波纹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通过模板拷贝一个波纹，添加到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ripples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标签下；然后利用刚刚得到的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坐标，设置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 class=“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ripple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属性，控制波纹显示的位置即可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3727861"/>
            <a:ext cx="6992326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228184" y="4519950"/>
            <a:ext cx="1080120" cy="417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4879989"/>
            <a:ext cx="1080120" cy="417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3871877"/>
            <a:ext cx="1080120" cy="417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25845" y="4205454"/>
            <a:ext cx="1080120" cy="417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779913" y="3279368"/>
            <a:ext cx="792088" cy="428942"/>
          </a:xfrm>
          <a:prstGeom prst="wedgeRoundRectCallout">
            <a:avLst>
              <a:gd name="adj1" fmla="val -21438"/>
              <a:gd name="adj2" fmla="val 962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502568" y="3843043"/>
            <a:ext cx="1021759" cy="428942"/>
          </a:xfrm>
          <a:prstGeom prst="wedgeRoundRectCallout">
            <a:avLst>
              <a:gd name="adj1" fmla="val -21438"/>
              <a:gd name="adj2" fmla="val 962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733266" y="5520338"/>
            <a:ext cx="1021759" cy="428942"/>
          </a:xfrm>
          <a:prstGeom prst="wedgeRoundRectCallout">
            <a:avLst>
              <a:gd name="adj1" fmla="val -28116"/>
              <a:gd name="adj2" fmla="val -978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316153" y="3414101"/>
            <a:ext cx="815687" cy="428942"/>
          </a:xfrm>
          <a:prstGeom prst="wedgeRoundRectCallout">
            <a:avLst>
              <a:gd name="adj1" fmla="val -20102"/>
              <a:gd name="adj2" fmla="val 1089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50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动画的开始和结束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动画仅执行一次，所以，需要将所有动画的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indefinite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，然后通过代码开启动画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4429743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06" y="3140968"/>
            <a:ext cx="3353268" cy="80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6660232" y="2283176"/>
            <a:ext cx="1152128" cy="713776"/>
          </a:xfrm>
          <a:prstGeom prst="wedgeRoundRectCallout">
            <a:avLst>
              <a:gd name="adj1" fmla="val -70859"/>
              <a:gd name="adj2" fmla="val 135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找到所有动画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508104" y="3282531"/>
            <a:ext cx="1944216" cy="529694"/>
          </a:xfrm>
          <a:prstGeom prst="wedgeRoundRectCallout">
            <a:avLst>
              <a:gd name="adj1" fmla="val -61031"/>
              <a:gd name="adj2" fmla="val 135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启动每个动画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05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3568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当一个波纹的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（一个波纹有很多同心圆的半径和透明度动画组成）结束时，需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删掉这个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，否则点击次数越多，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元素会堆积越多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波纹元素，都需绑定动画结束的事件处理函数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每个动画结束时，调用该函数，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统计结束的动画数量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全部结束，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删除自己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00440"/>
            <a:ext cx="5887272" cy="2295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237312"/>
            <a:ext cx="4467849" cy="4096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99792" y="3717072"/>
            <a:ext cx="1512000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268" y="4073463"/>
            <a:ext cx="1088644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5508104" y="3504617"/>
            <a:ext cx="2448272" cy="644463"/>
          </a:xfrm>
          <a:prstGeom prst="wedgeRoundRectCallout">
            <a:avLst>
              <a:gd name="adj1" fmla="val -70508"/>
              <a:gd name="adj2" fmla="val 71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自定义属性，记录动画结束数量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411760" y="5251822"/>
            <a:ext cx="2448272" cy="644463"/>
          </a:xfrm>
          <a:prstGeom prst="wedgeRoundRectCallout">
            <a:avLst>
              <a:gd name="adj1" fmla="val -25912"/>
              <a:gd name="adj2" fmla="val -732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自定义函数，响应动画结束事件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08104" y="4899722"/>
            <a:ext cx="2448272" cy="644463"/>
          </a:xfrm>
          <a:prstGeom prst="wedgeRoundRectCallout">
            <a:avLst>
              <a:gd name="adj1" fmla="val -25912"/>
              <a:gd name="adj2" fmla="val -732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统计完成数量，全部完成，删除自己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922768" y="6002481"/>
            <a:ext cx="2033608" cy="644463"/>
          </a:xfrm>
          <a:prstGeom prst="wedgeRoundRectCallout">
            <a:avLst>
              <a:gd name="adj1" fmla="val -56014"/>
              <a:gd name="adj2" fmla="val 220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绑定动画结束处理函数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04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锦上添花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现在波纹动画已经实现，鼠标点击哪里，哪里就出现波纹，扩散并消失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4658" r="64005" b="44214"/>
          <a:stretch/>
        </p:blipFill>
        <p:spPr bwMode="auto">
          <a:xfrm>
            <a:off x="1619672" y="2189070"/>
            <a:ext cx="5086350" cy="42308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0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水波背景（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是制作一个水波背景，该背景只要被鼠标点击，就会在点击处出现一圈圈的水波，并逐渐扩散消失；另外可在背景上频繁点击，出现多个水波动画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22917" r="58435" b="52639"/>
          <a:stretch/>
        </p:blipFill>
        <p:spPr bwMode="auto">
          <a:xfrm>
            <a:off x="1111329" y="3218655"/>
            <a:ext cx="6699763" cy="2514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我们可以添加一些文字和背景，让水波看起来更加自然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4" y="1902831"/>
            <a:ext cx="6249272" cy="216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1619672" y="1340768"/>
            <a:ext cx="792088" cy="490055"/>
          </a:xfrm>
          <a:prstGeom prst="wedgeRoundRectCallout">
            <a:avLst>
              <a:gd name="adj1" fmla="val 18690"/>
              <a:gd name="adj2" fmla="val 762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55776" y="3904190"/>
            <a:ext cx="2016224" cy="490055"/>
          </a:xfrm>
          <a:prstGeom prst="wedgeRoundRectCallout">
            <a:avLst>
              <a:gd name="adj1" fmla="val -17493"/>
              <a:gd name="adj2" fmla="val -741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波纹和背景叠加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87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1" t="12823" r="39967" b="17962"/>
          <a:stretch/>
        </p:blipFill>
        <p:spPr bwMode="auto">
          <a:xfrm>
            <a:off x="1259632" y="404664"/>
            <a:ext cx="6264696" cy="4522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9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要文本有沉在水底的感觉，应该如何实现？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我们要制作一圈一圈的圆形水波，可用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&lt;circle&gt;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绘制多个同心圆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水波动画，采用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，改变同心圆中每个圆的半径即可（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浏览器不支持）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立体感，用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平行光滤镜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支持较好）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响应鼠标点击，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窗口坐标转化为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需要运用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矩阵运算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动画的开始结束，通过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SVGElement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的独有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动画和滤镜的细节知识，请参考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滤镜（一）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水波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水波就是几个大小不同的同心圆，通过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&lt;circle&gt;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我们这里使用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)&lt;circle&gt;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组成一个完整的波纹，放在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 class=“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ripple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标签中管理，每个波纹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标签，都放到波纹组标签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 id=“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ripples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中管理，以方便后续创建和删除波纹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38209"/>
            <a:ext cx="6878010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0" y="920781"/>
            <a:ext cx="6020640" cy="582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868144" y="1712869"/>
            <a:ext cx="1152128" cy="459494"/>
          </a:xfrm>
          <a:prstGeom prst="wedgeRoundRectCallout">
            <a:avLst>
              <a:gd name="adj1" fmla="val -68567"/>
              <a:gd name="adj2" fmla="val -87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73029" y="3039353"/>
            <a:ext cx="1152128" cy="459494"/>
          </a:xfrm>
          <a:prstGeom prst="wedgeRoundRectCallout">
            <a:avLst>
              <a:gd name="adj1" fmla="val -68567"/>
              <a:gd name="adj2" fmla="val -87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839479" y="4449173"/>
            <a:ext cx="1152128" cy="459494"/>
          </a:xfrm>
          <a:prstGeom prst="wedgeRoundRectCallout">
            <a:avLst>
              <a:gd name="adj1" fmla="val -68567"/>
              <a:gd name="adj2" fmla="val -87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05502" y="5889333"/>
            <a:ext cx="1152128" cy="459494"/>
          </a:xfrm>
          <a:prstGeom prst="wedgeRoundRectCallout">
            <a:avLst>
              <a:gd name="adj1" fmla="val -68567"/>
              <a:gd name="adj2" fmla="val -87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更大圆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20" y="1251400"/>
            <a:ext cx="86409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83762" y="2576965"/>
            <a:ext cx="86409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83762" y="3961922"/>
            <a:ext cx="86409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01756" y="5313269"/>
            <a:ext cx="86409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1259632" y="377218"/>
            <a:ext cx="2304256" cy="459494"/>
          </a:xfrm>
          <a:prstGeom prst="wedgeRoundRectCallout">
            <a:avLst>
              <a:gd name="adj1" fmla="val -38361"/>
              <a:gd name="adj2" fmla="val 803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放在组中便于操作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753374" y="44624"/>
            <a:ext cx="3130994" cy="792088"/>
          </a:xfrm>
          <a:prstGeom prst="wedgeRoundRectCallout">
            <a:avLst>
              <a:gd name="adj1" fmla="val -22179"/>
              <a:gd name="adj2" fmla="val 651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可以自由移动这一组波纹的位置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0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6672"/>
            <a:ext cx="1888859" cy="1630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347864" y="786590"/>
            <a:ext cx="2448272" cy="986225"/>
          </a:xfrm>
          <a:prstGeom prst="wedgeRoundRectCallout">
            <a:avLst>
              <a:gd name="adj1" fmla="val -59683"/>
              <a:gd name="adj2" fmla="val 61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没有使用任何滤镜的波纹，且背景为白色才能看到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270892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水波扩散动画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水波动画用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动画实现，不断地扩大一组波纹中每个圆的半径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5" y="4620522"/>
            <a:ext cx="4134427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9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逼真的水波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为了让水波看起来更加得逼真，要通过滤镜技术，为水波添加光照效果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因为绘制的水波是很细的同心圆，但是水波的起伏是平滑的，渐变的，所以用高斯模糊滤镜来模糊原来的线条，让线条和空白（透明）区域之间平滑过度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53032"/>
            <a:ext cx="2376264" cy="218275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4244101"/>
            <a:ext cx="2221459" cy="2205978"/>
          </a:xfrm>
          <a:prstGeom prst="rect">
            <a:avLst/>
          </a:prstGeom>
        </p:spPr>
      </p:pic>
      <p:sp>
        <p:nvSpPr>
          <p:cNvPr id="8" name="燕尾形 7"/>
          <p:cNvSpPr/>
          <p:nvPr/>
        </p:nvSpPr>
        <p:spPr>
          <a:xfrm>
            <a:off x="4211960" y="4964535"/>
            <a:ext cx="432048" cy="64807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0648"/>
            <a:ext cx="6373114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547664" y="3128073"/>
            <a:ext cx="1800200" cy="725165"/>
          </a:xfrm>
          <a:prstGeom prst="wedgeRoundRectCallout">
            <a:avLst>
              <a:gd name="adj1" fmla="val -24007"/>
              <a:gd name="adj2" fmla="val -616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模糊水波条纹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0124" y="980728"/>
            <a:ext cx="1349947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6444208" y="1484784"/>
            <a:ext cx="1584176" cy="864096"/>
          </a:xfrm>
          <a:prstGeom prst="wedgeRoundRectCallout">
            <a:avLst>
              <a:gd name="adj1" fmla="val -44027"/>
              <a:gd name="adj2" fmla="val -7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引入所有水波的集合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2348880"/>
            <a:ext cx="194421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9207" y="980728"/>
            <a:ext cx="1186569" cy="317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4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0466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使用漫反射光照滤镜和平行光，光的颜色，直接影响“水面”的颜色，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surfaseScale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属性控制水波的高度，最后通过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azimuth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elevation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调整光线的角度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068272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203848" y="5221072"/>
            <a:ext cx="1574376" cy="656199"/>
          </a:xfrm>
          <a:prstGeom prst="wedgeRoundRectCallout">
            <a:avLst>
              <a:gd name="adj1" fmla="val 19006"/>
              <a:gd name="adj2" fmla="val -1085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平面上从向下照射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148064" y="5221071"/>
            <a:ext cx="1574376" cy="656199"/>
          </a:xfrm>
          <a:prstGeom prst="wedgeRoundRectCallout">
            <a:avLst>
              <a:gd name="adj1" fmla="val 19006"/>
              <a:gd name="adj2" fmla="val -1085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离开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2996952"/>
            <a:ext cx="1944216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156176" y="2920943"/>
            <a:ext cx="1099720" cy="508058"/>
          </a:xfrm>
          <a:prstGeom prst="wedgeRoundRectCallout">
            <a:avLst>
              <a:gd name="adj1" fmla="val -66814"/>
              <a:gd name="adj2" fmla="val -3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凹凸图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52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1051</Words>
  <Application>Microsoft Office PowerPoint</Application>
  <PresentationFormat>全屏显示(4:3)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躁动的web动画 ——第18讲 SVG水波背景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559</cp:revision>
  <dcterms:created xsi:type="dcterms:W3CDTF">2018-04-16T03:29:14Z</dcterms:created>
  <dcterms:modified xsi:type="dcterms:W3CDTF">2018-08-08T15:29:22Z</dcterms:modified>
</cp:coreProperties>
</file>