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435" r:id="rId4"/>
    <p:sldId id="258" r:id="rId5"/>
    <p:sldId id="396" r:id="rId6"/>
    <p:sldId id="436" r:id="rId7"/>
    <p:sldId id="437" r:id="rId8"/>
    <p:sldId id="429" r:id="rId9"/>
    <p:sldId id="438" r:id="rId10"/>
    <p:sldId id="430" r:id="rId11"/>
    <p:sldId id="439" r:id="rId12"/>
    <p:sldId id="440" r:id="rId13"/>
    <p:sldId id="441" r:id="rId14"/>
    <p:sldId id="442" r:id="rId15"/>
    <p:sldId id="432" r:id="rId16"/>
    <p:sldId id="444" r:id="rId17"/>
    <p:sldId id="443" r:id="rId18"/>
    <p:sldId id="445" r:id="rId19"/>
    <p:sldId id="447" r:id="rId20"/>
    <p:sldId id="446" r:id="rId21"/>
    <p:sldId id="448" r:id="rId22"/>
    <p:sldId id="431" r:id="rId23"/>
    <p:sldId id="449" r:id="rId24"/>
    <p:sldId id="451" r:id="rId25"/>
    <p:sldId id="450" r:id="rId26"/>
    <p:sldId id="452" r:id="rId27"/>
    <p:sldId id="433" r:id="rId28"/>
    <p:sldId id="453" r:id="rId29"/>
    <p:sldId id="454" r:id="rId30"/>
    <p:sldId id="455" r:id="rId31"/>
    <p:sldId id="456" r:id="rId32"/>
    <p:sldId id="457" r:id="rId33"/>
    <p:sldId id="458" r:id="rId34"/>
    <p:sldId id="434" r:id="rId35"/>
    <p:sldId id="460" r:id="rId36"/>
    <p:sldId id="459" r:id="rId37"/>
    <p:sldId id="461" r:id="rId38"/>
    <p:sldId id="462" r:id="rId39"/>
    <p:sldId id="34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tm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文字爆炸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4.JS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20688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动画概述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此次我们不再用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一类的标签来制作动画，也不用第三方动画库，而是纯粹自行编写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代码，生成动画效果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这意味着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高的开发难度，但也带来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更大的开发自由和更精彩的动画效果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，同时也意味着可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在任何浏览器上兼容运行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前提是支持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SVG).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动画原理，简而言之，就是每秒钟要让画面连续绘制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帧），绘制次数太少会表现为卡顿，太多会消耗过多的性能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具体到本次动画案例，就是每帧修改每个文本碎片的透明度、位置、旋转角度、缩放大小，最终看起来就是连续的动画效果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首先设置动画基本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信息，有些是公共信息，如动画的帧率，计时器索引，动画状态，碎片数组等；另外，有些个性化信息，比如，每个碎片偏移多少，旋转多少，缩放多少，透明度改变多少，持续时间，延迟时间等，个性的信息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内（属自定义属性）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04960"/>
            <a:ext cx="5115639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488134" y="4265075"/>
            <a:ext cx="1584176" cy="864097"/>
          </a:xfrm>
          <a:prstGeom prst="wedgeRoundRectCallout">
            <a:avLst>
              <a:gd name="adj1" fmla="val -66995"/>
              <a:gd name="adj2" fmla="val 401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帧率，每帧间隔时间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91880" y="5373217"/>
            <a:ext cx="2862054" cy="432048"/>
          </a:xfrm>
          <a:prstGeom prst="wedgeRoundRectCallout">
            <a:avLst>
              <a:gd name="adj1" fmla="val -55659"/>
              <a:gd name="adj2" fmla="val -21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存放碎片的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5877272"/>
            <a:ext cx="3672408" cy="432048"/>
          </a:xfrm>
          <a:prstGeom prst="wedgeRoundRectCallout">
            <a:avLst>
              <a:gd name="adj1" fmla="val -55120"/>
              <a:gd name="adj2" fmla="val -309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动画计数器，统计动画的结束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8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2696"/>
            <a:ext cx="510611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3645024"/>
            <a:ext cx="5187804" cy="1296144"/>
          </a:xfrm>
          <a:prstGeom prst="wedgeRoundRectCallout">
            <a:avLst>
              <a:gd name="adj1" fmla="val -29192"/>
              <a:gd name="adj2" fmla="val -64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ieces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对象，且是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二位数组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，第一维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是每个字母的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，第二维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339752" y="64382"/>
            <a:ext cx="2880320" cy="556306"/>
          </a:xfrm>
          <a:prstGeom prst="wedgeRoundRectCallout">
            <a:avLst>
              <a:gd name="adj1" fmla="val -23813"/>
              <a:gd name="adj2" fmla="val 62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2996952"/>
            <a:ext cx="2880320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0858" y="1988840"/>
            <a:ext cx="223909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89" y="5520877"/>
            <a:ext cx="5601482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034592" y="5085184"/>
            <a:ext cx="4265599" cy="432048"/>
          </a:xfrm>
          <a:prstGeom prst="wedgeRoundRectCallout">
            <a:avLst>
              <a:gd name="adj1" fmla="val -23408"/>
              <a:gd name="adj2" fmla="val 73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获取从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的范围随机数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3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0648"/>
            <a:ext cx="4772691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796136" y="193276"/>
            <a:ext cx="1924054" cy="998840"/>
          </a:xfrm>
          <a:prstGeom prst="wedgeRoundRectCallout">
            <a:avLst>
              <a:gd name="adj1" fmla="val -82248"/>
              <a:gd name="adj2" fmla="val -199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为每个碎片设置个性化信息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96136" y="1772815"/>
            <a:ext cx="2088232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设置偏移，旋转角度，延迟和持续时间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4077072"/>
            <a:ext cx="2808312" cy="2736304"/>
          </a:xfrm>
          <a:prstGeom prst="wedgeRoundRectCallout">
            <a:avLst>
              <a:gd name="adj1" fmla="val -56571"/>
              <a:gd name="adj2" fmla="val -3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每个属性都是一个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变化范围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，传递给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另外的函数，以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到对象中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043608" y="3933056"/>
            <a:ext cx="1332656" cy="2520280"/>
          </a:xfrm>
          <a:prstGeom prst="wedgeRoundRectCallout">
            <a:avLst>
              <a:gd name="adj1" fmla="val 61473"/>
              <a:gd name="adj2" fmla="val -316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5320"/>
            <a:ext cx="5811061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595097"/>
            <a:ext cx="1872208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将配置保存在对象的自定义属性中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91917" y="1411383"/>
            <a:ext cx="2444379" cy="864097"/>
          </a:xfrm>
          <a:prstGeom prst="wedgeRoundRectCallout">
            <a:avLst>
              <a:gd name="adj1" fmla="val -66133"/>
              <a:gd name="adj2" fmla="val 69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获取元素中心点并保存，稍后说到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21422" y="136390"/>
            <a:ext cx="2399448" cy="556306"/>
          </a:xfrm>
          <a:prstGeom prst="wedgeRoundRectCallout">
            <a:avLst>
              <a:gd name="adj1" fmla="val -33455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保存动画配置信息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4221395"/>
            <a:ext cx="48965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990573" y="2275480"/>
            <a:ext cx="1893796" cy="1925997"/>
          </a:xfrm>
          <a:prstGeom prst="wedgeRoundRectCallout">
            <a:avLst>
              <a:gd name="adj1" fmla="val -26116"/>
              <a:gd name="adj2" fmla="val 568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将区间（开始结束）配置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数组，以给定名称逐个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99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7352"/>
            <a:ext cx="5096586" cy="579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4466" y="2888583"/>
            <a:ext cx="2592288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4346" y="1160391"/>
            <a:ext cx="4752528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51397" y="6237312"/>
            <a:ext cx="12961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364088" y="1772816"/>
            <a:ext cx="1872208" cy="864097"/>
          </a:xfrm>
          <a:prstGeom prst="wedgeRoundRectCallout">
            <a:avLst>
              <a:gd name="adj1" fmla="val -31673"/>
              <a:gd name="adj2" fmla="val -641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设置定时器，定时刷新动画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87824" y="6237312"/>
            <a:ext cx="2592288" cy="432048"/>
          </a:xfrm>
          <a:prstGeom prst="wedgeRoundRectCallout">
            <a:avLst>
              <a:gd name="adj1" fmla="val -62290"/>
              <a:gd name="adj2" fmla="val 27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每帧间隔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240870" y="2923702"/>
            <a:ext cx="2571490" cy="649314"/>
          </a:xfrm>
          <a:prstGeom prst="wedgeRoundRectCallout">
            <a:avLst>
              <a:gd name="adj1" fmla="val -62290"/>
              <a:gd name="adj2" fmla="val 27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刷新每个碎片的动画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69380" y="3784306"/>
            <a:ext cx="2910732" cy="508790"/>
          </a:xfrm>
          <a:prstGeom prst="wedgeRoundRectCallout">
            <a:avLst>
              <a:gd name="adj1" fmla="val -38938"/>
              <a:gd name="adj2" fmla="val -713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动画结束，计数器减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301570" y="4797152"/>
            <a:ext cx="2582798" cy="1584176"/>
          </a:xfrm>
          <a:prstGeom prst="wedgeRoundRectCallout">
            <a:avLst>
              <a:gd name="adj1" fmla="val -55096"/>
              <a:gd name="adj2" fmla="val -240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动画如果全部结束，关闭定时器，并更新整个动画的状态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919614" y="582159"/>
            <a:ext cx="1676722" cy="998840"/>
          </a:xfrm>
          <a:prstGeom prst="wedgeRoundRectCallout">
            <a:avLst>
              <a:gd name="adj1" fmla="val -69681"/>
              <a:gd name="adj2" fmla="val -117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刷新所有碎片的动画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6" y="1017723"/>
            <a:ext cx="5668166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475656" y="1988840"/>
            <a:ext cx="48965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139429" y="1192018"/>
            <a:ext cx="3096868" cy="508790"/>
          </a:xfrm>
          <a:prstGeom prst="wedgeRoundRectCallout">
            <a:avLst>
              <a:gd name="adj1" fmla="val -22996"/>
              <a:gd name="adj2" fmla="val 869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时间，继续执行动画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01322" y="4725144"/>
            <a:ext cx="3358910" cy="792088"/>
          </a:xfrm>
          <a:prstGeom prst="wedgeRoundRectCallout">
            <a:avLst>
              <a:gd name="adj1" fmla="val -57675"/>
              <a:gd name="adj2" fmla="val -353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动画时间到了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，设置关闭标识为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55814" y="2415726"/>
            <a:ext cx="1764458" cy="508790"/>
          </a:xfrm>
          <a:prstGeom prst="wedgeRoundRectCallout">
            <a:avLst>
              <a:gd name="adj1" fmla="val -63342"/>
              <a:gd name="adj2" fmla="val -122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累加运行时间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835696" y="404664"/>
            <a:ext cx="3303302" cy="576064"/>
          </a:xfrm>
          <a:prstGeom prst="wedgeRoundRectCallout">
            <a:avLst>
              <a:gd name="adj1" fmla="val -19216"/>
              <a:gd name="adj2" fmla="val 60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刷新每个碎片的动画时间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0858" y="2996952"/>
            <a:ext cx="223909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158085" y="3375489"/>
            <a:ext cx="3222227" cy="989615"/>
          </a:xfrm>
          <a:prstGeom prst="wedgeRoundRectCallout">
            <a:avLst>
              <a:gd name="adj1" fmla="val -54722"/>
              <a:gd name="adj2" fmla="val -352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根据累计时间，设置此时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呈现的样式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9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设置每帧动画的样式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6620799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076056" y="1840090"/>
            <a:ext cx="2844578" cy="508790"/>
          </a:xfrm>
          <a:prstGeom prst="wedgeRoundRectCallout">
            <a:avLst>
              <a:gd name="adj1" fmla="val -33794"/>
              <a:gd name="adj2" fmla="val 1057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设置平移，缩放，旋转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12160" y="2485327"/>
            <a:ext cx="2088232" cy="508790"/>
          </a:xfrm>
          <a:prstGeom prst="wedgeRoundRectCallout">
            <a:avLst>
              <a:gd name="adj1" fmla="val -20609"/>
              <a:gd name="adj2" fmla="val 68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设置描边透明度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31940" y="3807540"/>
            <a:ext cx="2088232" cy="508790"/>
          </a:xfrm>
          <a:prstGeom prst="wedgeRoundRectCallout">
            <a:avLst>
              <a:gd name="adj1" fmla="val -26491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设置填充透明度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24466"/>
            <a:ext cx="4801270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669404" y="5585110"/>
            <a:ext cx="1566892" cy="840534"/>
          </a:xfrm>
          <a:prstGeom prst="wedgeRoundRectCallout">
            <a:avLst>
              <a:gd name="adj1" fmla="val -53940"/>
              <a:gd name="adj2" fmla="val -6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返回透明度属性插值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6232578"/>
            <a:ext cx="2844578" cy="508790"/>
          </a:xfrm>
          <a:prstGeom prst="wedgeRoundRectCallout">
            <a:avLst>
              <a:gd name="adj1" fmla="val -24678"/>
              <a:gd name="adj2" fmla="val -847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插值函数，马上详解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427984" y="568438"/>
            <a:ext cx="1872208" cy="556306"/>
          </a:xfrm>
          <a:prstGeom prst="wedgeRoundRectCallout">
            <a:avLst>
              <a:gd name="adj1" fmla="val -54500"/>
              <a:gd name="adj2" fmla="val 432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设置碎片样式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915816" y="4528878"/>
            <a:ext cx="2160240" cy="556306"/>
          </a:xfrm>
          <a:prstGeom prst="wedgeRoundRectCallout">
            <a:avLst>
              <a:gd name="adj1" fmla="val -25341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获取透明度样式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8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3139294"/>
            <a:ext cx="5134692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759064"/>
            <a:ext cx="522042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106291" y="1129884"/>
            <a:ext cx="1850085" cy="913610"/>
          </a:xfrm>
          <a:prstGeom prst="wedgeRoundRectCallout">
            <a:avLst>
              <a:gd name="adj1" fmla="val -55224"/>
              <a:gd name="adj2" fmla="val -141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38665" y="3643350"/>
            <a:ext cx="2185335" cy="1872208"/>
          </a:xfrm>
          <a:prstGeom prst="wedgeRoundRectCallout">
            <a:avLst>
              <a:gd name="adj1" fmla="val -59941"/>
              <a:gd name="adj2" fmla="val 315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样式，配合平移实现围绕中心的缩放，马上解释原因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3565786"/>
            <a:ext cx="2160240" cy="6536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9752" y="1134760"/>
            <a:ext cx="2160240" cy="6536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771800" y="200579"/>
            <a:ext cx="1872208" cy="556306"/>
          </a:xfrm>
          <a:prstGeom prst="wedgeRoundRectCallout">
            <a:avLst>
              <a:gd name="adj1" fmla="val -25341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获取平移样式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822622" y="2420888"/>
            <a:ext cx="1389338" cy="556306"/>
          </a:xfrm>
          <a:prstGeom prst="wedgeRoundRectCallout">
            <a:avLst>
              <a:gd name="adj1" fmla="val -25341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38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2326"/>
            <a:ext cx="5496692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084168" y="752326"/>
            <a:ext cx="2185335" cy="1872208"/>
          </a:xfrm>
          <a:prstGeom prst="wedgeRoundRectCallout">
            <a:avLst>
              <a:gd name="adj1" fmla="val -59941"/>
              <a:gd name="adj2" fmla="val 315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rotate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样式，配合平移实现围绕中心的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，马上解释原因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82307"/>
            <a:ext cx="6315956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985530" y="4758371"/>
            <a:ext cx="2160240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1960" y="5406443"/>
            <a:ext cx="1584176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1760" y="5406443"/>
            <a:ext cx="1800200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2810684" y="3620267"/>
            <a:ext cx="2952328" cy="456805"/>
          </a:xfrm>
          <a:prstGeom prst="wedgeRoundRectCallout">
            <a:avLst>
              <a:gd name="adj1" fmla="val -28018"/>
              <a:gd name="adj2" fmla="val 754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某碎片，某瞬间的样式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22622" y="44624"/>
            <a:ext cx="1872208" cy="556306"/>
          </a:xfrm>
          <a:prstGeom prst="wedgeRoundRectCallout">
            <a:avLst>
              <a:gd name="adj1" fmla="val -25341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获取旋转样式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74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文字爆炸（难度：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是制作文字爆炸动画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文字逐个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炸裂成碎片，然后再从碎片还原成文字的动画！碎片会随机乱飞，旋转，变成透明，然后再还原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3068960"/>
            <a:ext cx="5616000" cy="2219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.JS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动画的核心问题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000" y="620688"/>
            <a:ext cx="777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本例实现线性插值，什么是插值呢？插值就是根据动画运行的时间比例，来决定动画的效果数值。如果是线性插值，如果动画时长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，此刻运行到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，插值应该是：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100px * (5s/10s) = 50px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时间运行比例和动画数值改变比例相同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，就是线性插值，写成公式就是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value=begin + (end - begin) * (time / duration)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另外还有个运行方向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爆炸和聚合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的问题，想让动画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就把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8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697010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716016" y="645885"/>
            <a:ext cx="2088232" cy="508790"/>
          </a:xfrm>
          <a:prstGeom prst="wedgeRoundRectCallout">
            <a:avLst>
              <a:gd name="adj1" fmla="val -57862"/>
              <a:gd name="adj2" fmla="val -1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初始值和最终值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402564" y="1333899"/>
            <a:ext cx="1761724" cy="508790"/>
          </a:xfrm>
          <a:prstGeom prst="wedgeRoundRectCallout">
            <a:avLst>
              <a:gd name="adj1" fmla="val -57862"/>
              <a:gd name="adj2" fmla="val -1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63888" y="1765947"/>
            <a:ext cx="1838676" cy="508790"/>
          </a:xfrm>
          <a:prstGeom prst="wedgeRoundRectCallout">
            <a:avLst>
              <a:gd name="adj1" fmla="val -56809"/>
              <a:gd name="adj2" fmla="val -36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运行时间比例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360893"/>
            <a:ext cx="4896544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580112" y="1816215"/>
            <a:ext cx="2520280" cy="1893948"/>
          </a:xfrm>
          <a:prstGeom prst="wedgeRoundRectCallout">
            <a:avLst>
              <a:gd name="adj1" fmla="val -55696"/>
              <a:gd name="adj2" fmla="val 54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如果距离（或超出）动画结束时间小于一帧时间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设置为最终数值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6818" y="3782171"/>
            <a:ext cx="2977150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0" y="3782171"/>
            <a:ext cx="2977150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795393" y="4365104"/>
            <a:ext cx="1380696" cy="508790"/>
          </a:xfrm>
          <a:prstGeom prst="wedgeRoundRectCallout">
            <a:avLst>
              <a:gd name="adj1" fmla="val -31066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正向插值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917289" y="4344364"/>
            <a:ext cx="1380696" cy="508790"/>
          </a:xfrm>
          <a:prstGeom prst="wedgeRoundRectCallout">
            <a:avLst>
              <a:gd name="adj1" fmla="val -31066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000" y="498030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插值要特别注意终点的数值，因为如果数值有偏差，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文本碎片就不会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严丝合缝，会有位置，角度，透明度的偏差，会很难看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，所以终点数值要严格相等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37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000" y="915099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我们用一个矩形和一个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与小圆点来作说明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小圆点的作用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标记矩形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中心点位置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90194"/>
            <a:ext cx="426779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"/>
          <a:stretch/>
        </p:blipFill>
        <p:spPr>
          <a:xfrm>
            <a:off x="1187624" y="5172324"/>
            <a:ext cx="426779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20277"/>
            <a:ext cx="5782482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971600" y="3712039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首先看平移：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34" y="4077072"/>
            <a:ext cx="2773882" cy="1447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圆角矩形标注 9"/>
          <p:cNvSpPr/>
          <p:nvPr/>
        </p:nvSpPr>
        <p:spPr>
          <a:xfrm>
            <a:off x="5796136" y="5733256"/>
            <a:ext cx="2232248" cy="864096"/>
          </a:xfrm>
          <a:prstGeom prst="wedgeRoundRectCallout">
            <a:avLst>
              <a:gd name="adj1" fmla="val -25564"/>
              <a:gd name="adj2" fmla="val -787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一切正常，中心点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不变，无难度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243019"/>
            <a:ext cx="799638" cy="3268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31640" y="3246203"/>
            <a:ext cx="799638" cy="3268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4624"/>
            <a:ext cx="110799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2838846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29799"/>
            <a:ext cx="2948474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椭圆 6"/>
          <p:cNvSpPr/>
          <p:nvPr/>
        </p:nvSpPr>
        <p:spPr>
          <a:xfrm>
            <a:off x="5465957" y="1112415"/>
            <a:ext cx="474195" cy="414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000888" y="1717931"/>
            <a:ext cx="2139502" cy="483069"/>
          </a:xfrm>
          <a:prstGeom prst="wedgeRoundRectCallout">
            <a:avLst>
              <a:gd name="adj1" fmla="val 55751"/>
              <a:gd name="adj2" fmla="val -21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已偏离原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2" y="2887402"/>
            <a:ext cx="3639058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87402"/>
            <a:ext cx="297221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2648522" y="3755377"/>
            <a:ext cx="2139502" cy="483069"/>
          </a:xfrm>
          <a:prstGeom prst="wedgeRoundRectCallout">
            <a:avLst>
              <a:gd name="adj1" fmla="val 55751"/>
              <a:gd name="adj2" fmla="val -21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已偏离原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00474" y="3609680"/>
            <a:ext cx="474195" cy="414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525598" y="1526757"/>
            <a:ext cx="1224136" cy="483069"/>
          </a:xfrm>
          <a:prstGeom prst="wedgeRoundRectCallout">
            <a:avLst>
              <a:gd name="adj1" fmla="val 28994"/>
              <a:gd name="adj2" fmla="val -81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036454" y="2564904"/>
            <a:ext cx="1224136" cy="483069"/>
          </a:xfrm>
          <a:prstGeom prst="wedgeRoundRectCallout">
            <a:avLst>
              <a:gd name="adj1" fmla="val 31224"/>
              <a:gd name="adj2" fmla="val 884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000" y="4653136"/>
            <a:ext cx="777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的缩放是以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画布的左上角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，而不是像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一样，以元素中心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为原点的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放大会往右下偏移，缩小会往左上偏移，必须进行反向偏移，来抵消这种缩放带来的副作用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0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6216" y="260648"/>
            <a:ext cx="777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按照以下公式，进行反向偏移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-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*(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-1 ), -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-1) 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scale(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centerX,centerY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是元素的中心点坐标，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是缩放系数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5"/>
            <a:ext cx="3458058" cy="1819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5925377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004047" y="3793367"/>
            <a:ext cx="2088233" cy="855442"/>
          </a:xfrm>
          <a:prstGeom prst="wedgeRoundRectCallout">
            <a:avLst>
              <a:gd name="adj1" fmla="val -61025"/>
              <a:gd name="adj2" fmla="val -187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放大后，中心点不变，目的达成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3001" y="2924944"/>
            <a:ext cx="3085161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1920088"/>
            <a:ext cx="3543795" cy="19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/>
          <p:nvPr/>
        </p:nvSpPr>
        <p:spPr>
          <a:xfrm>
            <a:off x="971600" y="44624"/>
            <a:ext cx="110799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2060848"/>
            <a:ext cx="2232248" cy="1268198"/>
          </a:xfrm>
          <a:prstGeom prst="wedgeRoundRectCallout">
            <a:avLst>
              <a:gd name="adj1" fmla="val -57968"/>
              <a:gd name="adj2" fmla="val -44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偏离中心点，显然是在围绕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(0,0)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点在旋转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2583785"/>
            <a:ext cx="720080" cy="629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1" y="966869"/>
            <a:ext cx="3534268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611560" y="3901112"/>
            <a:ext cx="777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为了抵消这种偏差，需要进行偏移，如下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rotate(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 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centerX,centerY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是元素的中心点坐标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25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3253040"/>
            <a:ext cx="777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如果想要平移，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缩放，旋转，只需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要将以上三者按顺序叠加即可，“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设置每帧动画的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讲到的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碎片的样式，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根据这样的原理实现的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6" y="1381672"/>
            <a:ext cx="3572374" cy="18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32"/>
            <a:ext cx="6335009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716016" y="1988840"/>
            <a:ext cx="2016224" cy="916990"/>
          </a:xfrm>
          <a:prstGeom prst="wedgeRoundRectCallout">
            <a:avLst>
              <a:gd name="adj1" fmla="val -61352"/>
              <a:gd name="adj2" fmla="val -16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实现了围绕元素中心的旋转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7" y="404664"/>
            <a:ext cx="2880320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5696" y="783586"/>
            <a:ext cx="3024336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28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临时抱正则表达式的佛脚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以上和动画相关的讲解都提到了一个绕不开的问题，就是元素的中心点，虽然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是不规则图形，但只要把所有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直线，曲线的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端点坐标求和再除以数量，就得到平均值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，就近似得到了几何中心！问题的关键在于，如何得到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中，这些令人眼花缭乱的，绘图指令中的参数，答案是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用正则表达式进行拆分过滤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下代码的整体思路：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0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692695"/>
            <a:ext cx="7440063" cy="515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275856" y="1770139"/>
            <a:ext cx="2664296" cy="483069"/>
          </a:xfrm>
          <a:prstGeom prst="wedgeRoundRectCallout">
            <a:avLst>
              <a:gd name="adj1" fmla="val -29727"/>
              <a:gd name="adj2" fmla="val 799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拆分出所有绘图指令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48064" y="2780927"/>
            <a:ext cx="3143967" cy="864097"/>
          </a:xfrm>
          <a:prstGeom prst="wedgeRoundRectCallout">
            <a:avLst>
              <a:gd name="adj1" fmla="val -22745"/>
              <a:gd name="adj2" fmla="val 706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将每个指令拆分成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单个数据，包含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指令字母和坐标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27784" y="5661248"/>
            <a:ext cx="3600400" cy="504056"/>
          </a:xfrm>
          <a:prstGeom prst="wedgeRoundRectCallout">
            <a:avLst>
              <a:gd name="adj1" fmla="val -27667"/>
              <a:gd name="adj2" fmla="val -64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获取指令中直线，曲线的端点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39752" y="23158"/>
            <a:ext cx="2088232" cy="556306"/>
          </a:xfrm>
          <a:prstGeom prst="wedgeRoundRectCallout">
            <a:avLst>
              <a:gd name="adj1" fmla="val -25341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获取路径中心点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83968" y="4437112"/>
            <a:ext cx="2088232" cy="483069"/>
          </a:xfrm>
          <a:prstGeom prst="wedgeRoundRectCallout">
            <a:avLst>
              <a:gd name="adj1" fmla="val -55852"/>
              <a:gd name="adj2" fmla="val 178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转字符串为数值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0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624"/>
            <a:ext cx="4105848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11960" y="476672"/>
            <a:ext cx="1368152" cy="504056"/>
          </a:xfrm>
          <a:prstGeom prst="wedgeRoundRectCallout">
            <a:avLst>
              <a:gd name="adj1" fmla="val -53822"/>
              <a:gd name="adj2" fmla="val -133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坐标求和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02598" y="1484784"/>
            <a:ext cx="2529642" cy="792088"/>
          </a:xfrm>
          <a:prstGeom prst="wedgeRoundRectCallout">
            <a:avLst>
              <a:gd name="adj1" fmla="val -53822"/>
              <a:gd name="adj2" fmla="val -133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计算出平均值，也就是近似的中心点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852936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关于绘图指令的相关内容，请参考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61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272797"/>
            <a:ext cx="5616624" cy="3228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3573016"/>
            <a:ext cx="5616000" cy="274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7333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2" y="5517232"/>
            <a:ext cx="3077004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6" y="675833"/>
            <a:ext cx="5363323" cy="4429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364088" y="325745"/>
            <a:ext cx="2448272" cy="2294860"/>
          </a:xfrm>
          <a:prstGeom prst="wedgeRoundRectCallout">
            <a:avLst>
              <a:gd name="adj1" fmla="val -55711"/>
              <a:gd name="adj2" fmla="val 160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拿到前一个端点，因为有些指令是小写，也就是相对坐标，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前一个端点基础上累加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897455" y="44624"/>
            <a:ext cx="2602537" cy="576064"/>
          </a:xfrm>
          <a:prstGeom prst="wedgeRoundRectCallout">
            <a:avLst>
              <a:gd name="adj1" fmla="val -19216"/>
              <a:gd name="adj2" fmla="val 60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获取绘图指令的端点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95936" y="2648695"/>
            <a:ext cx="3096344" cy="852313"/>
          </a:xfrm>
          <a:prstGeom prst="wedgeRoundRectCallout">
            <a:avLst>
              <a:gd name="adj1" fmla="val -57472"/>
              <a:gd name="adj2" fmla="val -268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判断每个指令数组的第一个字符，得到绘图类型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059832" y="4941168"/>
            <a:ext cx="3708412" cy="852313"/>
          </a:xfrm>
          <a:prstGeom prst="wedgeRoundRectCallout">
            <a:avLst>
              <a:gd name="adj1" fmla="val -28030"/>
              <a:gd name="adj2" fmla="val -62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根据绘图类型，判断哪个点是端点，那个点是辅助点（曲线）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9411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0" y="5821974"/>
            <a:ext cx="1656184" cy="504056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保存新端点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88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接下来，我们探讨下这两个看着吓人的正则表达式是如何工作的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268325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4000" y="2444695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/…/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的斜线之间存放正则表达式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字符串，而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不仅找第一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一个大写或者小写的字母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非字母的字符，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个或者多个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综合来看，就是匹配以字母开头的，之后跟随若干个非字母（其实就是坐标，也不会有别的）的指令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6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6906589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4000" y="126876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表示或，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满足 条件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一个可能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有（也可能没有）的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-Z,\s-]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，逗号，空白符号（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的其他字符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个或者多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综合来看，就是匹配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（指令头）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可能以负号开头的，以空格，或逗号，或负号分隔的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随便找个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测试，结果如下：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696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620688"/>
            <a:ext cx="8068801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7" y="4304588"/>
            <a:ext cx="4791744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61" y="1533542"/>
            <a:ext cx="3562847" cy="25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508104" y="4126743"/>
            <a:ext cx="2880320" cy="900100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被拆分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成单个数据（指令字母和坐标）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71998" y="1772816"/>
            <a:ext cx="2664297" cy="648072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指令被拆成单个指令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5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的控制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980728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最后我们说说动画的总体控制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，鼠标点击文本时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，判断动画是否在运行，如果未运行，启动动画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动画正向（爆炸）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运行，结束后，反向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（聚合）运行，最后进入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等待阶段，等待下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整个动画通过状态计数器控制，未运行为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，正向运行阶段为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，反向运行阶段为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，以此标识动画的状态，控制动画的运行阶段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动画计数器由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onAniState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函数管理，点击，动画运行结束，都会调用该函数来更改状态计数器，进而推动动画的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3134162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91680" y="188640"/>
            <a:ext cx="2952328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点击后，尝试启动动画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635896" y="1412776"/>
            <a:ext cx="2952328" cy="1368152"/>
          </a:xfrm>
          <a:prstGeom prst="wedgeRoundRectCallout">
            <a:avLst>
              <a:gd name="adj1" fmla="val -61932"/>
              <a:gd name="adj2" fmla="val -219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如果动画没有运行，设置随机的动画信息，动用动画状态函数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65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53786"/>
            <a:ext cx="4706007" cy="411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91680" y="188640"/>
            <a:ext cx="1368152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52120" y="2811473"/>
            <a:ext cx="1368152" cy="504056"/>
          </a:xfrm>
          <a:prstGeom prst="wedgeRoundRectCallout">
            <a:avLst>
              <a:gd name="adj1" fmla="val -65553"/>
              <a:gd name="adj2" fmla="val 11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动画方向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3592091"/>
            <a:ext cx="1368152" cy="504056"/>
          </a:xfrm>
          <a:prstGeom prst="wedgeRoundRectCallout">
            <a:avLst>
              <a:gd name="adj1" fmla="val -30639"/>
              <a:gd name="adj2" fmla="val -702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清零时间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49515" y="2079923"/>
            <a:ext cx="1368152" cy="504056"/>
          </a:xfrm>
          <a:prstGeom prst="wedgeRoundRectCallout">
            <a:avLst>
              <a:gd name="adj1" fmla="val -42609"/>
              <a:gd name="adj2" fmla="val 760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15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8044"/>
            <a:ext cx="3210373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51720" y="260648"/>
            <a:ext cx="1872208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动画状态切换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65438" y="1124744"/>
            <a:ext cx="2422786" cy="864096"/>
          </a:xfrm>
          <a:prstGeom prst="wedgeRoundRectCallout">
            <a:avLst>
              <a:gd name="adj1" fmla="val -55002"/>
              <a:gd name="adj2" fmla="val -52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动画未运行，启动动画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758037" y="2174016"/>
            <a:ext cx="3142866" cy="1038959"/>
          </a:xfrm>
          <a:prstGeom prst="wedgeRoundRectCallout">
            <a:avLst>
              <a:gd name="adj1" fmla="val -55002"/>
              <a:gd name="adj2" fmla="val -236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如果动画正向运行（爆炸）结束，反向（聚合）运行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39952" y="3398153"/>
            <a:ext cx="3142866" cy="1038959"/>
          </a:xfrm>
          <a:prstGeom prst="wedgeRoundRectCallout">
            <a:avLst>
              <a:gd name="adj1" fmla="val -55002"/>
              <a:gd name="adj2" fmla="val -236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如果动画反响运行结束，清零状态标志，停止动画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410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6"/>
            <a:ext cx="3600953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2411760" y="548680"/>
            <a:ext cx="1656184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652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如何在爆炸过程中，实现非线性插值呢？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爆炸过程中，能否先制作一个碎片爆裂的动画，也就是碎片边缘的描边先变色，然后再突然炸开的效果呢？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首先是图片如何变成碎片的，其实是用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将文本切割成碎片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碎片的爆炸过程，就是碎片向四处进行平移的过程，平移中碎片逐渐变成透明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碎片的旋转和缩放是个严峻的问题，因为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的旋转缩放都是以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）坐标点为中心的，需要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配合平移，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旋转和缩放需要计算碎片的中心，需要从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标签的参数中提取坐标并计算，用到正则表达式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动画，而是通过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实时逐帧刷新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，这个过程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比较复杂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，但能获得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良好的浏览器兼容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制作文本碎片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制作文本碎片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首先创建一个空白文件，这个文件的尺寸最好和将要在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文档中创建的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尺寸一致，否则会造成不必要的麻烦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然后用文本工具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建立文字轮廓，用刻刀工具分割轮廓，最后保存为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7202" y="4073433"/>
            <a:ext cx="2376263" cy="1371791"/>
            <a:chOff x="1401701" y="3429000"/>
            <a:chExt cx="2376263" cy="137179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1" y="3429000"/>
              <a:ext cx="714475" cy="1371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422369" y="4114895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6175" y="3564290"/>
              <a:ext cx="1661789" cy="868937"/>
            </a:xfrm>
            <a:prstGeom prst="wedgeRoundRectCallout">
              <a:avLst>
                <a:gd name="adj1" fmla="val -67421"/>
                <a:gd name="adj2" fmla="val 2452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工具栏选择文本工具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8" y="4105814"/>
            <a:ext cx="4329716" cy="148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407772" y="3669492"/>
            <a:ext cx="1368152" cy="576064"/>
          </a:xfrm>
          <a:prstGeom prst="wedgeRoundRectCallout">
            <a:avLst>
              <a:gd name="adj1" fmla="val -26522"/>
              <a:gd name="adj2" fmla="val 76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1" t="16502" r="30953" b="28361"/>
          <a:stretch/>
        </p:blipFill>
        <p:spPr bwMode="auto">
          <a:xfrm>
            <a:off x="1403648" y="332656"/>
            <a:ext cx="4871519" cy="398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3995934" y="1522474"/>
            <a:ext cx="2376265" cy="1062738"/>
          </a:xfrm>
          <a:prstGeom prst="wedgeRoundRectCallout">
            <a:avLst>
              <a:gd name="adj1" fmla="val -43873"/>
              <a:gd name="adj2" fmla="val 100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用选择工具选中文本，然后创建轮廓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09120"/>
            <a:ext cx="57539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536225" y="3899179"/>
            <a:ext cx="1368152" cy="576064"/>
          </a:xfrm>
          <a:prstGeom prst="wedgeRoundRectCallout">
            <a:avLst>
              <a:gd name="adj1" fmla="val -35500"/>
              <a:gd name="adj2" fmla="val 8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6225" y="2132856"/>
            <a:ext cx="714475" cy="962159"/>
            <a:chOff x="6536225" y="2132856"/>
            <a:chExt cx="714475" cy="962159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25" y="2132856"/>
              <a:ext cx="714475" cy="9621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6588224" y="2204864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5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5622"/>
            <a:ext cx="558000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1259632" y="332656"/>
            <a:ext cx="752580" cy="1514686"/>
            <a:chOff x="1259632" y="332656"/>
            <a:chExt cx="752580" cy="1514686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32656"/>
              <a:ext cx="752580" cy="1514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590653" y="1412776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656"/>
            <a:ext cx="558242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610076" y="2002782"/>
            <a:ext cx="2879112" cy="922161"/>
          </a:xfrm>
          <a:prstGeom prst="wedgeRoundRectCallout">
            <a:avLst>
              <a:gd name="adj1" fmla="val -30611"/>
              <a:gd name="adj2" fmla="val -751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用刻刀工具在轮廓上直接滑动，切割路径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16216" y="2924942"/>
            <a:ext cx="1838013" cy="576065"/>
          </a:xfrm>
          <a:prstGeom prst="wedgeRoundRectCallout">
            <a:avLst>
              <a:gd name="adj1" fmla="val -41006"/>
              <a:gd name="adj2" fmla="val 890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轮廓被切割后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文本碎片以路径的方式绘制，将这些路径（碎片）信息拷贝到我们的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文件中，以便后续操作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56784" y="1814524"/>
            <a:ext cx="7403216" cy="4710820"/>
            <a:chOff x="1056784" y="1814524"/>
            <a:chExt cx="7403216" cy="4710820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6"/>
            <a:stretch/>
          </p:blipFill>
          <p:spPr>
            <a:xfrm>
              <a:off x="1056784" y="1814524"/>
              <a:ext cx="7030431" cy="47108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547665" y="3470708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54168" y="473655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47665" y="620701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34411" y="282263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3587415" y="4138140"/>
              <a:ext cx="1344626" cy="576065"/>
            </a:xfrm>
            <a:prstGeom prst="wedgeRoundRectCallout">
              <a:avLst>
                <a:gd name="adj1" fmla="val -41006"/>
                <a:gd name="adj2" fmla="val 89079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文字碎片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3798179" y="2910274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文本样式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6276" y="213285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4932041" y="2163155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设置大小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7115374" y="3850107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SVG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6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8" y="775644"/>
            <a:ext cx="7230484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75657" y="1423716"/>
            <a:ext cx="136815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4160020"/>
            <a:ext cx="8640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211960" y="2876648"/>
            <a:ext cx="2088232" cy="576065"/>
          </a:xfrm>
          <a:prstGeom prst="wedgeRoundRectCallout">
            <a:avLst>
              <a:gd name="adj1" fmla="val -57607"/>
              <a:gd name="adj2" fmla="val 29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碎片按字母分组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1495724"/>
            <a:ext cx="1800200" cy="576065"/>
          </a:xfrm>
          <a:prstGeom prst="wedgeRoundRectCallout">
            <a:avLst>
              <a:gd name="adj1" fmla="val -24721"/>
              <a:gd name="adj2" fmla="val 72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重新设置样式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763688" y="178704"/>
            <a:ext cx="2448272" cy="576065"/>
          </a:xfrm>
          <a:prstGeom prst="wedgeRoundRectCallout">
            <a:avLst>
              <a:gd name="adj1" fmla="val -6497"/>
              <a:gd name="adj2" fmla="val 677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中嵌入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5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1754</Words>
  <Application>Microsoft Office PowerPoint</Application>
  <PresentationFormat>全屏显示(4:3)</PresentationFormat>
  <Paragraphs>163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躁动的web动画 ——第20讲 文字爆炸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635</cp:revision>
  <dcterms:created xsi:type="dcterms:W3CDTF">2018-04-16T03:29:14Z</dcterms:created>
  <dcterms:modified xsi:type="dcterms:W3CDTF">2018-08-24T02:25:59Z</dcterms:modified>
</cp:coreProperties>
</file>