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435" r:id="rId4"/>
    <p:sldId id="258" r:id="rId5"/>
    <p:sldId id="396" r:id="rId6"/>
    <p:sldId id="436" r:id="rId7"/>
    <p:sldId id="437" r:id="rId8"/>
    <p:sldId id="429" r:id="rId9"/>
    <p:sldId id="438" r:id="rId10"/>
    <p:sldId id="430" r:id="rId11"/>
    <p:sldId id="439" r:id="rId12"/>
    <p:sldId id="440" r:id="rId13"/>
    <p:sldId id="441" r:id="rId14"/>
    <p:sldId id="442" r:id="rId15"/>
    <p:sldId id="432" r:id="rId16"/>
    <p:sldId id="444" r:id="rId17"/>
    <p:sldId id="443" r:id="rId18"/>
    <p:sldId id="445" r:id="rId19"/>
    <p:sldId id="447" r:id="rId20"/>
    <p:sldId id="446" r:id="rId21"/>
    <p:sldId id="448" r:id="rId22"/>
    <p:sldId id="431" r:id="rId23"/>
    <p:sldId id="449" r:id="rId24"/>
    <p:sldId id="451" r:id="rId25"/>
    <p:sldId id="450" r:id="rId26"/>
    <p:sldId id="452" r:id="rId27"/>
    <p:sldId id="433" r:id="rId28"/>
    <p:sldId id="453" r:id="rId29"/>
    <p:sldId id="454" r:id="rId30"/>
    <p:sldId id="455" r:id="rId31"/>
    <p:sldId id="456" r:id="rId32"/>
    <p:sldId id="457" r:id="rId33"/>
    <p:sldId id="458" r:id="rId34"/>
    <p:sldId id="434" r:id="rId35"/>
    <p:sldId id="460" r:id="rId36"/>
    <p:sldId id="459" r:id="rId37"/>
    <p:sldId id="461" r:id="rId38"/>
    <p:sldId id="345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660"/>
  </p:normalViewPr>
  <p:slideViewPr>
    <p:cSldViewPr>
      <p:cViewPr varScale="1">
        <p:scale>
          <a:sx n="70" d="100"/>
          <a:sy n="70" d="100"/>
        </p:scale>
        <p:origin x="-3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tm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文字爆炸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1663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4.JS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20688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JS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此次我们不再用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动画，也就是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&lt;animate&gt;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一类的标签来制作动画，也不用第三方动画库，而是纯粹自行编写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代码，生成动画效果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这意味着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高的开发难度，但也带来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更大的开发自由和更精彩的动画效果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，同时也意味着可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在任何浏览器上兼容运行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前提是支持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SVG).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动画原理，简而言之，就是每秒钟要让画面连续绘制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帧），绘制次数太少会表现为卡顿，太多会消耗过多的性能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具体到本次动画案例，就是每帧修改每个文本碎片的透明度、位置、旋转角度、缩放大小，最终看起来就是连续的动画效果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7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动画信息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，要设置动画的基本信息，有些是公共信息，如动画的帧率，计时器索引，动画状态，碎片数组等；另外，有些个性化信息，比如，每个碎片偏移多少，旋转多少，缩放多少，透明度改变多少，持续时间，延迟时间等，个性的信息，我们存储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对象内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04960"/>
            <a:ext cx="5115639" cy="30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6488134" y="4265075"/>
            <a:ext cx="1584176" cy="864097"/>
          </a:xfrm>
          <a:prstGeom prst="wedgeRoundRectCallout">
            <a:avLst>
              <a:gd name="adj1" fmla="val -66995"/>
              <a:gd name="adj2" fmla="val 4011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帧率，每帧间隔时间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491880" y="5373217"/>
            <a:ext cx="2862054" cy="432048"/>
          </a:xfrm>
          <a:prstGeom prst="wedgeRoundRectCallout">
            <a:avLst>
              <a:gd name="adj1" fmla="val -55659"/>
              <a:gd name="adj2" fmla="val -214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存放碎片的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491880" y="5877272"/>
            <a:ext cx="3672408" cy="432048"/>
          </a:xfrm>
          <a:prstGeom prst="wedgeRoundRectCallout">
            <a:avLst>
              <a:gd name="adj1" fmla="val -55120"/>
              <a:gd name="adj2" fmla="val -309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动画计数器，统计动画的结束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8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92696"/>
            <a:ext cx="5106113" cy="378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907704" y="3645024"/>
            <a:ext cx="5187804" cy="1296144"/>
          </a:xfrm>
          <a:prstGeom prst="wedgeRoundRectCallout">
            <a:avLst>
              <a:gd name="adj1" fmla="val -29192"/>
              <a:gd name="adj2" fmla="val -646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ieces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所有碎片的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对象，且是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二位数组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，第一维是字母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，第二维是字母的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339752" y="64382"/>
            <a:ext cx="2689426" cy="556306"/>
          </a:xfrm>
          <a:prstGeom prst="wedgeRoundRectCallout">
            <a:avLst>
              <a:gd name="adj1" fmla="val -23813"/>
              <a:gd name="adj2" fmla="val 628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保存碎片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9752" y="2996952"/>
            <a:ext cx="2880320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00858" y="1988840"/>
            <a:ext cx="2239094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89" y="5520877"/>
            <a:ext cx="5601482" cy="1076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2034592" y="5085184"/>
            <a:ext cx="4265599" cy="432048"/>
          </a:xfrm>
          <a:prstGeom prst="wedgeRoundRectCallout">
            <a:avLst>
              <a:gd name="adj1" fmla="val -23408"/>
              <a:gd name="adj2" fmla="val 732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begi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end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的范围随机数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32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0648"/>
            <a:ext cx="4772691" cy="586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796136" y="193276"/>
            <a:ext cx="1924054" cy="998840"/>
          </a:xfrm>
          <a:prstGeom prst="wedgeRoundRectCallout">
            <a:avLst>
              <a:gd name="adj1" fmla="val -82248"/>
              <a:gd name="adj2" fmla="val -199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为每个碎片设置个性化信息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796136" y="1772815"/>
            <a:ext cx="2088232" cy="1421941"/>
          </a:xfrm>
          <a:prstGeom prst="wedgeRoundRectCallout">
            <a:avLst>
              <a:gd name="adj1" fmla="val -60459"/>
              <a:gd name="adj2" fmla="val 204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设置偏移，旋转角度，延迟和持续时间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436096" y="4077072"/>
            <a:ext cx="2808312" cy="2736304"/>
          </a:xfrm>
          <a:prstGeom prst="wedgeRoundRectCallout">
            <a:avLst>
              <a:gd name="adj1" fmla="val -56571"/>
              <a:gd name="adj2" fmla="val -329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每个属性都是一个变化的范围，放在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中，结合一个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自定义属性名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，放在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二维数组中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，传递给另外的函数，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保存到对象中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043608" y="3933056"/>
            <a:ext cx="1332656" cy="2520280"/>
          </a:xfrm>
          <a:prstGeom prst="wedgeRoundRectCallout">
            <a:avLst>
              <a:gd name="adj1" fmla="val 61473"/>
              <a:gd name="adj2" fmla="val -316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所有属性配置放在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三维数组中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作为函数参数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2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35320"/>
            <a:ext cx="5811061" cy="4105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851920" y="2595097"/>
            <a:ext cx="1872208" cy="1421941"/>
          </a:xfrm>
          <a:prstGeom prst="wedgeRoundRectCallout">
            <a:avLst>
              <a:gd name="adj1" fmla="val -60459"/>
              <a:gd name="adj2" fmla="val 204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将配置保存在对象的自定义属性中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791917" y="1411383"/>
            <a:ext cx="2444379" cy="864097"/>
          </a:xfrm>
          <a:prstGeom prst="wedgeRoundRectCallout">
            <a:avLst>
              <a:gd name="adj1" fmla="val -66133"/>
              <a:gd name="adj2" fmla="val 69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获取元素中心点并保存，稍后说到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821422" y="136390"/>
            <a:ext cx="2399448" cy="556306"/>
          </a:xfrm>
          <a:prstGeom prst="wedgeRoundRectCallout">
            <a:avLst>
              <a:gd name="adj1" fmla="val -33455"/>
              <a:gd name="adj2" fmla="val 8248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保存动画配置信息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4221395"/>
            <a:ext cx="4896544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5990573" y="2779536"/>
            <a:ext cx="1872208" cy="1421941"/>
          </a:xfrm>
          <a:prstGeom prst="wedgeRoundRectCallout">
            <a:avLst>
              <a:gd name="adj1" fmla="val -25469"/>
              <a:gd name="adj2" fmla="val 64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将区间（开始结束）配置数组逐个保存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99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77352"/>
            <a:ext cx="5096586" cy="5792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84000" y="18864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4466" y="2888583"/>
            <a:ext cx="2592288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4346" y="1160391"/>
            <a:ext cx="4752528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51397" y="6237312"/>
            <a:ext cx="1296144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5364088" y="1772816"/>
            <a:ext cx="1872208" cy="864097"/>
          </a:xfrm>
          <a:prstGeom prst="wedgeRoundRectCallout">
            <a:avLst>
              <a:gd name="adj1" fmla="val -31673"/>
              <a:gd name="adj2" fmla="val -641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设置定时器，定时刷新动画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504747" y="6237312"/>
            <a:ext cx="1312007" cy="432048"/>
          </a:xfrm>
          <a:prstGeom prst="wedgeRoundRectCallout">
            <a:avLst>
              <a:gd name="adj1" fmla="val -62290"/>
              <a:gd name="adj2" fmla="val 274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刷新间隔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240870" y="2923702"/>
            <a:ext cx="2571490" cy="649314"/>
          </a:xfrm>
          <a:prstGeom prst="wedgeRoundRectCallout">
            <a:avLst>
              <a:gd name="adj1" fmla="val -62290"/>
              <a:gd name="adj2" fmla="val 274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刷新每个碎片的动画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669380" y="3784306"/>
            <a:ext cx="2910732" cy="508790"/>
          </a:xfrm>
          <a:prstGeom prst="wedgeRoundRectCallout">
            <a:avLst>
              <a:gd name="adj1" fmla="val -38938"/>
              <a:gd name="adj2" fmla="val -7130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动画结束，计数器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301570" y="4797152"/>
            <a:ext cx="2582798" cy="1584176"/>
          </a:xfrm>
          <a:prstGeom prst="wedgeRoundRectCallout">
            <a:avLst>
              <a:gd name="adj1" fmla="val -55096"/>
              <a:gd name="adj2" fmla="val -240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动画如果全部结束，关闭定时器，并更新整个动画的状态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5919614" y="582159"/>
            <a:ext cx="1676722" cy="998840"/>
          </a:xfrm>
          <a:prstGeom prst="wedgeRoundRectCallout">
            <a:avLst>
              <a:gd name="adj1" fmla="val -69681"/>
              <a:gd name="adj2" fmla="val -1177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刷新所有碎片的动画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5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66" y="1017723"/>
            <a:ext cx="5668166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475656" y="1988840"/>
            <a:ext cx="4896544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4139429" y="1192018"/>
            <a:ext cx="3096868" cy="508790"/>
          </a:xfrm>
          <a:prstGeom prst="wedgeRoundRectCallout">
            <a:avLst>
              <a:gd name="adj1" fmla="val -22996"/>
              <a:gd name="adj2" fmla="val 869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时间，继续执行动画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301322" y="4725144"/>
            <a:ext cx="2386541" cy="792088"/>
          </a:xfrm>
          <a:prstGeom prst="wedgeRoundRectCallout">
            <a:avLst>
              <a:gd name="adj1" fmla="val -57675"/>
              <a:gd name="adj2" fmla="val -353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动画时间到了，关闭动画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255814" y="2415726"/>
            <a:ext cx="1764458" cy="508790"/>
          </a:xfrm>
          <a:prstGeom prst="wedgeRoundRectCallout">
            <a:avLst>
              <a:gd name="adj1" fmla="val -63342"/>
              <a:gd name="adj2" fmla="val -1229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累加运行时间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835696" y="404664"/>
            <a:ext cx="3303302" cy="576064"/>
          </a:xfrm>
          <a:prstGeom prst="wedgeRoundRectCallout">
            <a:avLst>
              <a:gd name="adj1" fmla="val -19216"/>
              <a:gd name="adj2" fmla="val 606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刷新每个碎片的动画时间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0858" y="2996952"/>
            <a:ext cx="2239094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158085" y="3375489"/>
            <a:ext cx="3222227" cy="989615"/>
          </a:xfrm>
          <a:prstGeom prst="wedgeRoundRectCallout">
            <a:avLst>
              <a:gd name="adj1" fmla="val -54722"/>
              <a:gd name="adj2" fmla="val -3529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根据累计时间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，设置此时此刻动画应该呈现的样式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69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4-d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设置每帧动画的样式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08720"/>
            <a:ext cx="6620799" cy="3153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5076056" y="1840090"/>
            <a:ext cx="2844578" cy="508790"/>
          </a:xfrm>
          <a:prstGeom prst="wedgeRoundRectCallout">
            <a:avLst>
              <a:gd name="adj1" fmla="val -33794"/>
              <a:gd name="adj2" fmla="val 10573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设置平移，缩放，旋转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012160" y="2485327"/>
            <a:ext cx="2088232" cy="508790"/>
          </a:xfrm>
          <a:prstGeom prst="wedgeRoundRectCallout">
            <a:avLst>
              <a:gd name="adj1" fmla="val -20609"/>
              <a:gd name="adj2" fmla="val 6817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设置描边透明度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031940" y="3807540"/>
            <a:ext cx="2088232" cy="508790"/>
          </a:xfrm>
          <a:prstGeom prst="wedgeRoundRectCallout">
            <a:avLst>
              <a:gd name="adj1" fmla="val -26491"/>
              <a:gd name="adj2" fmla="val -739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设置填充透明度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509120"/>
            <a:ext cx="4801270" cy="1352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5669404" y="4676698"/>
            <a:ext cx="1566892" cy="840534"/>
          </a:xfrm>
          <a:prstGeom prst="wedgeRoundRectCallout">
            <a:avLst>
              <a:gd name="adj1" fmla="val -53940"/>
              <a:gd name="adj2" fmla="val -692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返回透明度属性插值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2339752" y="5607464"/>
            <a:ext cx="2844578" cy="508790"/>
          </a:xfrm>
          <a:prstGeom prst="wedgeRoundRectCallout">
            <a:avLst>
              <a:gd name="adj1" fmla="val -28996"/>
              <a:gd name="adj2" fmla="val -820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插值函数，马上详解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8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2348880"/>
            <a:ext cx="5134692" cy="345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84674"/>
            <a:ext cx="5220429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6106291" y="555494"/>
            <a:ext cx="1850085" cy="913610"/>
          </a:xfrm>
          <a:prstGeom prst="wedgeRoundRectCallout">
            <a:avLst>
              <a:gd name="adj1" fmla="val -55224"/>
              <a:gd name="adj2" fmla="val -141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938665" y="2852936"/>
            <a:ext cx="2185335" cy="1872208"/>
          </a:xfrm>
          <a:prstGeom prst="wedgeRoundRectCallout">
            <a:avLst>
              <a:gd name="adj1" fmla="val -59941"/>
              <a:gd name="adj2" fmla="val 3151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scale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样式，配合平移实现围绕中心的缩放，马上解释原因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9752" y="2775372"/>
            <a:ext cx="2160240" cy="6536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39752" y="560370"/>
            <a:ext cx="2160240" cy="65362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389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2656"/>
            <a:ext cx="5496692" cy="2810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6084168" y="332656"/>
            <a:ext cx="2185335" cy="1872208"/>
          </a:xfrm>
          <a:prstGeom prst="wedgeRoundRectCallout">
            <a:avLst>
              <a:gd name="adj1" fmla="val -59941"/>
              <a:gd name="adj2" fmla="val 3151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rotate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样式，配合平移实现围绕中心的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，马上解释原因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73016"/>
            <a:ext cx="6315956" cy="1467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4985530" y="4149080"/>
            <a:ext cx="2160240" cy="326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11960" y="4797152"/>
            <a:ext cx="1584176" cy="326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11760" y="4797152"/>
            <a:ext cx="1800200" cy="326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2869438" y="5288829"/>
            <a:ext cx="2952328" cy="456805"/>
          </a:xfrm>
          <a:prstGeom prst="wedgeRoundRectCallout">
            <a:avLst>
              <a:gd name="adj1" fmla="val -29405"/>
              <a:gd name="adj2" fmla="val -7394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某碎片，某瞬间的样式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74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文字爆炸（难度：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本期我们的目标是使用制作文字逐个炸裂成碎片，然后再从碎片还原成文字的动画！碎片会随机乱飞，旋转，变成透明，然后再还原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00" y="3068960"/>
            <a:ext cx="5616000" cy="2219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11663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.JS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动画的核心问题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000" y="620688"/>
            <a:ext cx="7776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-a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插值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本例实现线性插值，什么是插值呢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？插值就是根据动画运行的时间比例，来决定动画的效果数值。如果是线性插值，如果动画时长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，移动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，此刻运行到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，插值应该是：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100px * (5s/10s) = 50px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时间运行比例和动画数值改变比例相同，就是线性插值，写成公式就是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value=begin + (end - begin) * (time / duration)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另外还有个运行方向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爆炸和聚合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的问题，想让动画反向就把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begin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end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8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2656"/>
            <a:ext cx="6697010" cy="442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716016" y="645885"/>
            <a:ext cx="2088232" cy="508790"/>
          </a:xfrm>
          <a:prstGeom prst="wedgeRoundRectCallout">
            <a:avLst>
              <a:gd name="adj1" fmla="val -57862"/>
              <a:gd name="adj2" fmla="val -176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初始值和最终值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402564" y="1333899"/>
            <a:ext cx="1761724" cy="508790"/>
          </a:xfrm>
          <a:prstGeom prst="wedgeRoundRectCallout">
            <a:avLst>
              <a:gd name="adj1" fmla="val -57862"/>
              <a:gd name="adj2" fmla="val -1765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动画运行时间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563888" y="1765947"/>
            <a:ext cx="1838676" cy="508790"/>
          </a:xfrm>
          <a:prstGeom prst="wedgeRoundRectCallout">
            <a:avLst>
              <a:gd name="adj1" fmla="val -56809"/>
              <a:gd name="adj2" fmla="val -364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运行时间比例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2360893"/>
            <a:ext cx="4896544" cy="341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580112" y="1816215"/>
            <a:ext cx="2520280" cy="1893948"/>
          </a:xfrm>
          <a:prstGeom prst="wedgeRoundRectCallout">
            <a:avLst>
              <a:gd name="adj1" fmla="val -55696"/>
              <a:gd name="adj2" fmla="val 540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如果距离（或超出）动画结束时间小于一帧时间，那要直接设置为最终数值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06818" y="3782171"/>
            <a:ext cx="2977150" cy="341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72000" y="3782171"/>
            <a:ext cx="2977150" cy="34115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2795393" y="4365104"/>
            <a:ext cx="1380696" cy="508790"/>
          </a:xfrm>
          <a:prstGeom prst="wedgeRoundRectCallout">
            <a:avLst>
              <a:gd name="adj1" fmla="val -31066"/>
              <a:gd name="adj2" fmla="val -739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正向插值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917289" y="4344364"/>
            <a:ext cx="1380696" cy="508790"/>
          </a:xfrm>
          <a:prstGeom prst="wedgeRoundRectCallout">
            <a:avLst>
              <a:gd name="adj1" fmla="val -31066"/>
              <a:gd name="adj2" fmla="val -7398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反向插值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000" y="4980308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插值要特别注意终点的数值，因为如果数值有偏差，文本也不会严丝合缝，会有位置，角度，透明度的偏差，会很难看的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37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4000" y="260648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围绕中心的旋转和缩放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000" y="915099"/>
            <a:ext cx="77760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我们用一个矩形和一个与矩形中心重合的小圆点来作为例子做说明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小圆点的作用是确定巨型的中心点位置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390194"/>
            <a:ext cx="4267796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9"/>
          <a:stretch/>
        </p:blipFill>
        <p:spPr>
          <a:xfrm>
            <a:off x="1187624" y="5172324"/>
            <a:ext cx="4267796" cy="7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20277"/>
            <a:ext cx="5782482" cy="1352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971600" y="3712039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首先看平移：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34" y="4077072"/>
            <a:ext cx="2773882" cy="14477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圆角矩形标注 9"/>
          <p:cNvSpPr/>
          <p:nvPr/>
        </p:nvSpPr>
        <p:spPr>
          <a:xfrm>
            <a:off x="5796136" y="5733256"/>
            <a:ext cx="2232248" cy="864096"/>
          </a:xfrm>
          <a:prstGeom prst="wedgeRoundRectCallout">
            <a:avLst>
              <a:gd name="adj1" fmla="val -25564"/>
              <a:gd name="adj2" fmla="val -787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一切正常，中心点不变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1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44624"/>
            <a:ext cx="110799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2838846" cy="695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29799"/>
            <a:ext cx="2948474" cy="2376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椭圆 6"/>
          <p:cNvSpPr/>
          <p:nvPr/>
        </p:nvSpPr>
        <p:spPr>
          <a:xfrm>
            <a:off x="5465957" y="1112415"/>
            <a:ext cx="474195" cy="4143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3000888" y="1717931"/>
            <a:ext cx="2139502" cy="483069"/>
          </a:xfrm>
          <a:prstGeom prst="wedgeRoundRectCallout">
            <a:avLst>
              <a:gd name="adj1" fmla="val 55751"/>
              <a:gd name="adj2" fmla="val -217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已偏离原中新点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32" y="2887402"/>
            <a:ext cx="3639058" cy="1333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87402"/>
            <a:ext cx="2972215" cy="67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圆角矩形标注 11"/>
          <p:cNvSpPr/>
          <p:nvPr/>
        </p:nvSpPr>
        <p:spPr>
          <a:xfrm>
            <a:off x="2648522" y="3755377"/>
            <a:ext cx="2139502" cy="483069"/>
          </a:xfrm>
          <a:prstGeom prst="wedgeRoundRectCallout">
            <a:avLst>
              <a:gd name="adj1" fmla="val 55751"/>
              <a:gd name="adj2" fmla="val -2171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已偏离原中新点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00474" y="3609680"/>
            <a:ext cx="474195" cy="4143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1525598" y="1526757"/>
            <a:ext cx="1224136" cy="483069"/>
          </a:xfrm>
          <a:prstGeom prst="wedgeRoundRectCallout">
            <a:avLst>
              <a:gd name="adj1" fmla="val 28994"/>
              <a:gd name="adj2" fmla="val -8104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2036454" y="2564904"/>
            <a:ext cx="1224136" cy="483069"/>
          </a:xfrm>
          <a:prstGeom prst="wedgeRoundRectCallout">
            <a:avLst>
              <a:gd name="adj1" fmla="val 31224"/>
              <a:gd name="adj2" fmla="val 8847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缩小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4000" y="4653136"/>
            <a:ext cx="777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的缩放是以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画布的左上角为远点的，而不是像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一样，以元素中心为远点的。所以放大会往右下偏移，缩小会往左上偏移，必须进行反向偏移，来抵消这种缩放带来的副作用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704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6216" y="260648"/>
            <a:ext cx="777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按照以下公式，进行反向偏移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 -</a:t>
            </a:r>
            <a:r>
              <a:rPr lang="en-US" altLang="zh-CN" sz="24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centerX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*(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-1 ), -</a:t>
            </a:r>
            <a:r>
              <a:rPr lang="en-US" altLang="zh-CN" sz="2400" b="1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centerY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-1) 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scale(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centerX,centerY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是元素的中心点坐标，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是缩放系数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73015"/>
            <a:ext cx="3458058" cy="1819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36912"/>
            <a:ext cx="5925377" cy="647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5004047" y="3793367"/>
            <a:ext cx="2088233" cy="855442"/>
          </a:xfrm>
          <a:prstGeom prst="wedgeRoundRectCallout">
            <a:avLst>
              <a:gd name="adj1" fmla="val -61025"/>
              <a:gd name="adj2" fmla="val -187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放大后，中心点不变，目的达成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695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20088"/>
            <a:ext cx="3543795" cy="1971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矩形 1"/>
          <p:cNvSpPr/>
          <p:nvPr/>
        </p:nvSpPr>
        <p:spPr>
          <a:xfrm>
            <a:off x="971600" y="44624"/>
            <a:ext cx="110799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2060848"/>
            <a:ext cx="2232248" cy="1268198"/>
          </a:xfrm>
          <a:prstGeom prst="wedgeRoundRectCallout">
            <a:avLst>
              <a:gd name="adj1" fmla="val -57968"/>
              <a:gd name="adj2" fmla="val -449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偏离中心点，显然是在围绕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(0,0)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点在旋转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35696" y="2511777"/>
            <a:ext cx="720080" cy="6291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21" y="966869"/>
            <a:ext cx="3534268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611560" y="3901112"/>
            <a:ext cx="777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为了抵消这种偏差，需要进行偏移，如下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translate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centerX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rotate(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translate( 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centerX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  -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centerY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centerX,centerY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是元素的中心点坐标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251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3253040"/>
            <a:ext cx="777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如果想要平移，缩放旋转，我们只需要将以上三者按顺序叠加即可，“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4-d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设置每帧动画的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样式”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讲到的设置动画属性就是根据这样的原理实现的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16" y="1381672"/>
            <a:ext cx="3572374" cy="1838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6632"/>
            <a:ext cx="6335009" cy="1009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716016" y="1988840"/>
            <a:ext cx="2016224" cy="916990"/>
          </a:xfrm>
          <a:prstGeom prst="wedgeRoundRectCallout">
            <a:avLst>
              <a:gd name="adj1" fmla="val -61352"/>
              <a:gd name="adj2" fmla="val -169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实现了围绕元素中心的旋转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528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临时抱正则表达式的佛脚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中心点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以上和动画相关的讲解都提到了一个绕不开的问题，就是元素的中心点，虽然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是不规则图形，但只要把所有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直线，曲线的端点求和，再计算平均值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，就近似得到了几何中心！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问题的关键在于，如何得到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中，这些令人眼花缭乱的，绘图指令中的参数，答案是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用正则表达式进行拆分过滤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下代码的整体思路：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0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8" y="260648"/>
            <a:ext cx="7440063" cy="5153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275856" y="1338092"/>
            <a:ext cx="2664296" cy="483069"/>
          </a:xfrm>
          <a:prstGeom prst="wedgeRoundRectCallout">
            <a:avLst>
              <a:gd name="adj1" fmla="val -29727"/>
              <a:gd name="adj2" fmla="val 799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拆分出所有绘图指令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004048" y="2348880"/>
            <a:ext cx="3312368" cy="771101"/>
          </a:xfrm>
          <a:prstGeom prst="wedgeRoundRectCallout">
            <a:avLst>
              <a:gd name="adj1" fmla="val -22311"/>
              <a:gd name="adj2" fmla="val 785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将每个指令拆分成单个成员，其中有包含指令字母和坐标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627784" y="5229201"/>
            <a:ext cx="3600400" cy="504056"/>
          </a:xfrm>
          <a:prstGeom prst="wedgeRoundRectCallout">
            <a:avLst>
              <a:gd name="adj1" fmla="val -27667"/>
              <a:gd name="adj2" fmla="val -6479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获取指令中直线，曲线的端点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60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4624"/>
            <a:ext cx="4105848" cy="2381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211960" y="476672"/>
            <a:ext cx="1368152" cy="504056"/>
          </a:xfrm>
          <a:prstGeom prst="wedgeRoundRectCallout">
            <a:avLst>
              <a:gd name="adj1" fmla="val -53822"/>
              <a:gd name="adj2" fmla="val -133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坐标求和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202598" y="1484784"/>
            <a:ext cx="2529642" cy="792088"/>
          </a:xfrm>
          <a:prstGeom prst="wedgeRoundRectCallout">
            <a:avLst>
              <a:gd name="adj1" fmla="val -53822"/>
              <a:gd name="adj2" fmla="val -133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计算出平均值，也就是近似的中心点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2852936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关于绘图指令的相关内容，请参考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基础绘图指令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一讲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61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34" y="272797"/>
            <a:ext cx="5616624" cy="32282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34" y="3573016"/>
            <a:ext cx="5616000" cy="2741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7333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32" y="5517232"/>
            <a:ext cx="3077004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6" y="675833"/>
            <a:ext cx="5363323" cy="4429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148064" y="325745"/>
            <a:ext cx="2689127" cy="2294860"/>
          </a:xfrm>
          <a:prstGeom prst="wedgeRoundRectCallout">
            <a:avLst>
              <a:gd name="adj1" fmla="val -54596"/>
              <a:gd name="adj2" fmla="val 2082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拿到前一个端点，因为有些指令是小写，也就是相对坐标，需要在前一个端点基础上累加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897455" y="44624"/>
            <a:ext cx="2602537" cy="576064"/>
          </a:xfrm>
          <a:prstGeom prst="wedgeRoundRectCallout">
            <a:avLst>
              <a:gd name="adj1" fmla="val -19216"/>
              <a:gd name="adj2" fmla="val 606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获取绘图指令的端点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995936" y="2648695"/>
            <a:ext cx="3096344" cy="852313"/>
          </a:xfrm>
          <a:prstGeom prst="wedgeRoundRectCallout">
            <a:avLst>
              <a:gd name="adj1" fmla="val -57472"/>
              <a:gd name="adj2" fmla="val -2688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判断每个指令数组的第一个字符，得到绘图类型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059832" y="4941168"/>
            <a:ext cx="3708412" cy="852313"/>
          </a:xfrm>
          <a:prstGeom prst="wedgeRoundRectCallout">
            <a:avLst>
              <a:gd name="adj1" fmla="val -28030"/>
              <a:gd name="adj2" fmla="val -6211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根据绘图类型，判断哪个点是端点，那个点是辅助点（曲线）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9411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 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995936" y="5821974"/>
            <a:ext cx="1656184" cy="504056"/>
          </a:xfrm>
          <a:prstGeom prst="wedgeRoundRectCallout">
            <a:avLst>
              <a:gd name="adj1" fmla="val -54580"/>
              <a:gd name="adj2" fmla="val 83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保存新端点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882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接下来，我们探讨下这两个看着吓人的正则表达式是如何工作的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268325" cy="75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84000" y="2444695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/…/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两端的斜线之间存放正则表达式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表示要全局查找匹配正则表达式的字符串，而不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是仅仅找到第一个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[a-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-Z]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表示匹配一个大写或者小写的字母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[^a-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-Z]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表示匹配非字母的字符，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表示匹配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个或者多个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综合来看，就是匹配以字母开头的，之后跟随若干个非字母（其实就是坐标，也不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会有别的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）的指令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6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6906589" cy="600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4000" y="1268760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表示或，满足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[a-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-Z]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个字母）或之后条件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一个可能有的负号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[^a-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zA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-Z,\s-]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匹配除了字母，逗号，空白符号（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\s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示），负号意外的其他字符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个或者多个这样的字符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综合来看，就是匹配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字母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（指令头）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 可能以负号开头的，以空格，或逗号，或负号分隔的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坐标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随便找个一指令进行测试，结果如下：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696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" y="620688"/>
            <a:ext cx="8068801" cy="647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97" y="4304588"/>
            <a:ext cx="4791744" cy="2076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61" y="1533542"/>
            <a:ext cx="3562847" cy="2543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5508104" y="4126743"/>
            <a:ext cx="2880320" cy="900100"/>
          </a:xfrm>
          <a:prstGeom prst="wedgeRoundRectCallout">
            <a:avLst>
              <a:gd name="adj1" fmla="val -54580"/>
              <a:gd name="adj2" fmla="val 83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单个指令被拆分成指令字符，和坐标的数组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571998" y="1772816"/>
            <a:ext cx="2664297" cy="648072"/>
          </a:xfrm>
          <a:prstGeom prst="wedgeRoundRectCallout">
            <a:avLst>
              <a:gd name="adj1" fmla="val -54580"/>
              <a:gd name="adj2" fmla="val 83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指令被拆成单个指令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57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的控制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980728"/>
            <a:ext cx="76328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最后我们说说动画的总体控制，点击鼠标的时，判断动画是否在运行，如果未运行，启动动画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动画正向（爆炸）运行结束，反向（聚合）运行，最后进入等待下一次点击启动的状态。整个动画通过状态计数器控制，未运行为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，正向运行阶段为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，反向运行阶段为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，最后归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，以此标识动画的状态，控制动画的运行阶段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动画计数器由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onAniState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函数管理，点击，动画运行结束，都会调用该函数来更改状态计数器，进而推动动画的状态改变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0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36712"/>
            <a:ext cx="3134162" cy="2124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691680" y="188640"/>
            <a:ext cx="2952328" cy="504056"/>
          </a:xfrm>
          <a:prstGeom prst="wedgeRoundRectCallout">
            <a:avLst>
              <a:gd name="adj1" fmla="val 17242"/>
              <a:gd name="adj2" fmla="val 732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点击后，尝试启动动画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635896" y="1412776"/>
            <a:ext cx="2952328" cy="1368152"/>
          </a:xfrm>
          <a:prstGeom prst="wedgeRoundRectCallout">
            <a:avLst>
              <a:gd name="adj1" fmla="val -61932"/>
              <a:gd name="adj2" fmla="val -2190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如果动画没有运行，设置随机的动画信息，动用动画状态函数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654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53786"/>
            <a:ext cx="4706007" cy="4115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691680" y="188640"/>
            <a:ext cx="1368152" cy="504056"/>
          </a:xfrm>
          <a:prstGeom prst="wedgeRoundRectCallout">
            <a:avLst>
              <a:gd name="adj1" fmla="val 17242"/>
              <a:gd name="adj2" fmla="val 732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652120" y="2811473"/>
            <a:ext cx="1368152" cy="504056"/>
          </a:xfrm>
          <a:prstGeom prst="wedgeRoundRectCallout">
            <a:avLst>
              <a:gd name="adj1" fmla="val -65553"/>
              <a:gd name="adj2" fmla="val 1101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动画方向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067944" y="3592091"/>
            <a:ext cx="1368152" cy="504056"/>
          </a:xfrm>
          <a:prstGeom prst="wedgeRoundRectCallout">
            <a:avLst>
              <a:gd name="adj1" fmla="val -30639"/>
              <a:gd name="adj2" fmla="val -702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清零时间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849515" y="2079923"/>
            <a:ext cx="1368152" cy="504056"/>
          </a:xfrm>
          <a:prstGeom prst="wedgeRoundRectCallout">
            <a:avLst>
              <a:gd name="adj1" fmla="val -42609"/>
              <a:gd name="adj2" fmla="val 7600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开启动画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158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68044"/>
            <a:ext cx="3210373" cy="3820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2051720" y="260648"/>
            <a:ext cx="1368152" cy="504056"/>
          </a:xfrm>
          <a:prstGeom prst="wedgeRoundRectCallout">
            <a:avLst>
              <a:gd name="adj1" fmla="val 17242"/>
              <a:gd name="adj2" fmla="val 732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启动动画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165438" y="1124744"/>
            <a:ext cx="2422786" cy="864096"/>
          </a:xfrm>
          <a:prstGeom prst="wedgeRoundRectCallout">
            <a:avLst>
              <a:gd name="adj1" fmla="val -55002"/>
              <a:gd name="adj2" fmla="val -522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动画未运行，启动动画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758037" y="2174016"/>
            <a:ext cx="3142866" cy="1038959"/>
          </a:xfrm>
          <a:prstGeom prst="wedgeRoundRectCallout">
            <a:avLst>
              <a:gd name="adj1" fmla="val -55002"/>
              <a:gd name="adj2" fmla="val -236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如果动画正向运行（爆炸）结束，反向（聚合）运行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139952" y="3398153"/>
            <a:ext cx="3142866" cy="1038959"/>
          </a:xfrm>
          <a:prstGeom prst="wedgeRoundRectCallout">
            <a:avLst>
              <a:gd name="adj1" fmla="val -55002"/>
              <a:gd name="adj2" fmla="val -236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如果动画反响运行结束，清零状态标志，停止动画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410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62818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如何在爆炸过程中，实现非线性插值呢？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爆炸过程中，能否先制作一个碎片爆裂的动画，也就是碎片边缘的描边先变色，然后再突然炸开的效果呢？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548680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首先是图片如何变成碎片的，其实是用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将文本切割成碎片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数据导入到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文件中使用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碎片的爆炸过程，就是碎片向四处进行平移的过程，平移中碎片逐渐变成透明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碎片的旋转和缩放是个严峻的问题，因为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的旋转缩放都是以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画布（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）坐标点为中心的，需要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配合平移，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来实现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围绕中心的旋转和缩放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旋转和缩放需要计算碎片的中心，需要从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标签的参数中提取坐标并计算，用到正则表达式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此次不再用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动画，而是通过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实时逐帧刷新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，这个过程比较复杂，但能获得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良好的浏览器兼容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制作文本碎片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AI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首先创建一个空白文件，这个文件的尺寸最好和将要在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文档中创建的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尺寸一致，否则会造成不必要的麻烦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然后用文本工具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创建文本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建立文字轮廓，用刻刀工具分割轮廓，最后保存为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7202" y="4073433"/>
            <a:ext cx="2376263" cy="1371791"/>
            <a:chOff x="1401701" y="3429000"/>
            <a:chExt cx="2376263" cy="1371791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1701" y="3429000"/>
              <a:ext cx="714475" cy="13717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矩形 5"/>
            <p:cNvSpPr/>
            <p:nvPr/>
          </p:nvSpPr>
          <p:spPr>
            <a:xfrm>
              <a:off x="1422369" y="4114895"/>
              <a:ext cx="336569" cy="3183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2116175" y="3564290"/>
              <a:ext cx="1661789" cy="868937"/>
            </a:xfrm>
            <a:prstGeom prst="wedgeRoundRectCallout">
              <a:avLst>
                <a:gd name="adj1" fmla="val -67421"/>
                <a:gd name="adj2" fmla="val 24520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工具栏选择文本工具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68" y="4105814"/>
            <a:ext cx="4329716" cy="1481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6407772" y="3669492"/>
            <a:ext cx="1368152" cy="576064"/>
          </a:xfrm>
          <a:prstGeom prst="wedgeRoundRectCallout">
            <a:avLst>
              <a:gd name="adj1" fmla="val -26522"/>
              <a:gd name="adj2" fmla="val 766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创建文本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1" t="16502" r="30953" b="28361"/>
          <a:stretch/>
        </p:blipFill>
        <p:spPr bwMode="auto">
          <a:xfrm>
            <a:off x="1403648" y="332656"/>
            <a:ext cx="4871519" cy="3985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3995934" y="1522474"/>
            <a:ext cx="2376265" cy="1062738"/>
          </a:xfrm>
          <a:prstGeom prst="wedgeRoundRectCallout">
            <a:avLst>
              <a:gd name="adj1" fmla="val -43873"/>
              <a:gd name="adj2" fmla="val 1002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用选择工具选中文本，然后创建轮廓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09120"/>
            <a:ext cx="5753903" cy="1943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6536225" y="3899179"/>
            <a:ext cx="1368152" cy="576064"/>
          </a:xfrm>
          <a:prstGeom prst="wedgeRoundRectCallout">
            <a:avLst>
              <a:gd name="adj1" fmla="val -35500"/>
              <a:gd name="adj2" fmla="val 861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文本轮廓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36225" y="2132856"/>
            <a:ext cx="714475" cy="962159"/>
            <a:chOff x="6536225" y="2132856"/>
            <a:chExt cx="714475" cy="962159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225" y="2132856"/>
              <a:ext cx="714475" cy="9621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矩形 7"/>
            <p:cNvSpPr/>
            <p:nvPr/>
          </p:nvSpPr>
          <p:spPr>
            <a:xfrm>
              <a:off x="6588224" y="2204864"/>
              <a:ext cx="336569" cy="3183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753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25622"/>
            <a:ext cx="5580000" cy="18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组合 5"/>
          <p:cNvGrpSpPr/>
          <p:nvPr/>
        </p:nvGrpSpPr>
        <p:grpSpPr>
          <a:xfrm>
            <a:off x="1259632" y="332656"/>
            <a:ext cx="752580" cy="1514686"/>
            <a:chOff x="1259632" y="332656"/>
            <a:chExt cx="752580" cy="1514686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32656"/>
              <a:ext cx="752580" cy="15146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590653" y="1412776"/>
              <a:ext cx="336569" cy="3183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2656"/>
            <a:ext cx="5582429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2610076" y="2002782"/>
            <a:ext cx="2879112" cy="922161"/>
          </a:xfrm>
          <a:prstGeom prst="wedgeRoundRectCallout">
            <a:avLst>
              <a:gd name="adj1" fmla="val -30611"/>
              <a:gd name="adj2" fmla="val -751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用刻刀工具在轮廓上直接滑动，切割路径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516216" y="2924942"/>
            <a:ext cx="1838013" cy="576065"/>
          </a:xfrm>
          <a:prstGeom prst="wedgeRoundRectCallout">
            <a:avLst>
              <a:gd name="adj1" fmla="val -41006"/>
              <a:gd name="adj2" fmla="val 890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轮廓被切割后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05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44624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数据导入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文本碎片以路径的方式绘制，将这些路径（碎片）信息拷贝到我们的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文件中，以便后续操作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56784" y="1814524"/>
            <a:ext cx="7030431" cy="4710820"/>
            <a:chOff x="1056784" y="1814524"/>
            <a:chExt cx="7030431" cy="4710820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06"/>
            <a:stretch/>
          </p:blipFill>
          <p:spPr>
            <a:xfrm>
              <a:off x="1056784" y="1814524"/>
              <a:ext cx="7030431" cy="47108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矩形 5"/>
            <p:cNvSpPr/>
            <p:nvPr/>
          </p:nvSpPr>
          <p:spPr>
            <a:xfrm>
              <a:off x="1547665" y="3470708"/>
              <a:ext cx="1944216" cy="318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554168" y="4736552"/>
              <a:ext cx="1944216" cy="318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547665" y="6207012"/>
              <a:ext cx="1944216" cy="318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34411" y="2822636"/>
              <a:ext cx="1944216" cy="318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3587415" y="4138140"/>
              <a:ext cx="1344626" cy="576065"/>
            </a:xfrm>
            <a:prstGeom prst="wedgeRoundRectCallout">
              <a:avLst>
                <a:gd name="adj1" fmla="val -41006"/>
                <a:gd name="adj2" fmla="val 89079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文字碎片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标注 13"/>
            <p:cNvSpPr/>
            <p:nvPr/>
          </p:nvSpPr>
          <p:spPr>
            <a:xfrm>
              <a:off x="3798179" y="2910274"/>
              <a:ext cx="1344626" cy="576065"/>
            </a:xfrm>
            <a:prstGeom prst="wedgeRoundRectCallout">
              <a:avLst>
                <a:gd name="adj1" fmla="val -70441"/>
                <a:gd name="adj2" fmla="val -24640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文本样式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26276" y="2132856"/>
              <a:ext cx="1944216" cy="318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标注 15"/>
            <p:cNvSpPr/>
            <p:nvPr/>
          </p:nvSpPr>
          <p:spPr>
            <a:xfrm>
              <a:off x="4932041" y="2163155"/>
              <a:ext cx="1344626" cy="576065"/>
            </a:xfrm>
            <a:prstGeom prst="wedgeRoundRectCallout">
              <a:avLst>
                <a:gd name="adj1" fmla="val -70441"/>
                <a:gd name="adj2" fmla="val -24640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设置大小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6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28" y="188640"/>
            <a:ext cx="7230484" cy="4105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475657" y="836712"/>
            <a:ext cx="1368152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63688" y="3573016"/>
            <a:ext cx="864096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211960" y="2289644"/>
            <a:ext cx="2088232" cy="576065"/>
          </a:xfrm>
          <a:prstGeom prst="wedgeRoundRectCallout">
            <a:avLst>
              <a:gd name="adj1" fmla="val -57607"/>
              <a:gd name="adj2" fmla="val 298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碎片按字母分组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716016" y="908720"/>
            <a:ext cx="1800200" cy="576065"/>
          </a:xfrm>
          <a:prstGeom prst="wedgeRoundRectCallout">
            <a:avLst>
              <a:gd name="adj1" fmla="val -24721"/>
              <a:gd name="adj2" fmla="val 72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重新设置样式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52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9063</TotalTime>
  <Words>1700</Words>
  <Application>Microsoft Office PowerPoint</Application>
  <PresentationFormat>全屏显示(4:3)</PresentationFormat>
  <Paragraphs>153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主题​​</vt:lpstr>
      <vt:lpstr>躁动的web动画 ——第20讲 文字爆炸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628</cp:revision>
  <dcterms:created xsi:type="dcterms:W3CDTF">2018-04-16T03:29:14Z</dcterms:created>
  <dcterms:modified xsi:type="dcterms:W3CDTF">2018-08-23T15:32:08Z</dcterms:modified>
</cp:coreProperties>
</file>