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弹弹球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移动细节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动画是细节的艺术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560" y="1124744"/>
            <a:ext cx="7074786" cy="5115639"/>
            <a:chOff x="611560" y="1124744"/>
            <a:chExt cx="7074786" cy="5115639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124744"/>
              <a:ext cx="4429743" cy="51156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圆角矩形标注 5"/>
            <p:cNvSpPr/>
            <p:nvPr/>
          </p:nvSpPr>
          <p:spPr>
            <a:xfrm>
              <a:off x="2699792" y="1308289"/>
              <a:ext cx="2952328" cy="474727"/>
            </a:xfrm>
            <a:prstGeom prst="wedgeRoundRectCallout">
              <a:avLst>
                <a:gd name="adj1" fmla="val -57716"/>
                <a:gd name="adj2" fmla="val 23582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/>
                <a:t>新位置</a:t>
              </a:r>
              <a:r>
                <a:rPr lang="en-US" altLang="zh-CN" dirty="0" smtClean="0"/>
                <a:t>= </a:t>
              </a:r>
              <a:r>
                <a:rPr lang="zh-CN" altLang="en-US" dirty="0" smtClean="0"/>
                <a:t>就位置</a:t>
              </a:r>
              <a:r>
                <a:rPr lang="en-US" altLang="zh-CN" dirty="0" smtClean="0"/>
                <a:t>+</a:t>
              </a:r>
              <a:r>
                <a:rPr lang="zh-CN" altLang="en-US" dirty="0" smtClean="0"/>
                <a:t>速度</a:t>
              </a:r>
              <a:endParaRPr lang="zh-CN" altLang="en-US" dirty="0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3455876" y="2060848"/>
              <a:ext cx="4068452" cy="474727"/>
            </a:xfrm>
            <a:prstGeom prst="wedgeRoundRectCallout">
              <a:avLst>
                <a:gd name="adj1" fmla="val -57716"/>
                <a:gd name="adj2" fmla="val 23582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 smtClean="0"/>
                <a:t>如果碰到右边界，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速度分量方向取反</a:t>
              </a:r>
              <a:endParaRPr lang="zh-CN" altLang="en-US" dirty="0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3455876" y="2636912"/>
              <a:ext cx="4068452" cy="474727"/>
            </a:xfrm>
            <a:prstGeom prst="wedgeRoundRectCallout">
              <a:avLst>
                <a:gd name="adj1" fmla="val -57716"/>
                <a:gd name="adj2" fmla="val 23582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 smtClean="0"/>
                <a:t>如果碰到左边界，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速度分量方向取反</a:t>
              </a:r>
              <a:endParaRPr lang="zh-CN" altLang="en-US" dirty="0"/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3617894" y="3740176"/>
              <a:ext cx="4068452" cy="474727"/>
            </a:xfrm>
            <a:prstGeom prst="wedgeRoundRectCallout">
              <a:avLst>
                <a:gd name="adj1" fmla="val -57716"/>
                <a:gd name="adj2" fmla="val 23582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 smtClean="0"/>
                <a:t>如果碰到下边界，</a:t>
              </a:r>
              <a:r>
                <a:rPr lang="en-US" altLang="zh-CN" dirty="0"/>
                <a:t>Y</a:t>
              </a:r>
              <a:r>
                <a:rPr lang="zh-CN" altLang="en-US" dirty="0" smtClean="0"/>
                <a:t>速度分量方向取反</a:t>
              </a:r>
              <a:endParaRPr lang="zh-CN" altLang="en-US" dirty="0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617894" y="4653136"/>
              <a:ext cx="4068452" cy="474727"/>
            </a:xfrm>
            <a:prstGeom prst="wedgeRoundRectCallout">
              <a:avLst>
                <a:gd name="adj1" fmla="val -57716"/>
                <a:gd name="adj2" fmla="val 23582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 smtClean="0"/>
                <a:t>如果碰到上边界，</a:t>
              </a:r>
              <a:r>
                <a:rPr lang="en-US" altLang="zh-CN" dirty="0"/>
                <a:t>Y</a:t>
              </a:r>
              <a:r>
                <a:rPr lang="zh-CN" altLang="en-US" dirty="0" smtClean="0"/>
                <a:t>速度分量方向取反</a:t>
              </a:r>
              <a:endParaRPr lang="zh-CN" altLang="en-US" dirty="0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3007077" y="5373216"/>
              <a:ext cx="3725163" cy="474727"/>
            </a:xfrm>
            <a:prstGeom prst="wedgeRoundRectCallout">
              <a:avLst>
                <a:gd name="adj1" fmla="val -23528"/>
                <a:gd name="adj2" fmla="val 69701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 smtClean="0"/>
                <a:t>打印日志，让我们心明眼亮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50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2" y="1844824"/>
            <a:ext cx="4248743" cy="257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2339752" y="1844824"/>
            <a:ext cx="3672408" cy="402390"/>
          </a:xfrm>
          <a:prstGeom prst="wedgeRoundRectCallout">
            <a:avLst>
              <a:gd name="adj1" fmla="val -52406"/>
              <a:gd name="adj2" fmla="val 1880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速度预设，这里单位是像素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4378817" y="3284984"/>
            <a:ext cx="3672408" cy="402390"/>
          </a:xfrm>
          <a:prstGeom prst="wedgeRoundRectCallout">
            <a:avLst>
              <a:gd name="adj1" fmla="val -52406"/>
              <a:gd name="adj2" fmla="val 1880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窗口宽度，注意减去球的直径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4932040" y="4014543"/>
            <a:ext cx="2232248" cy="402390"/>
          </a:xfrm>
          <a:prstGeom prst="wedgeRoundRectCallout">
            <a:avLst>
              <a:gd name="adj1" fmla="val -52406"/>
              <a:gd name="adj2" fmla="val 1880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球的初始位置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41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25356"/>
            <a:ext cx="2067213" cy="1162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付诸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把所有的计算变成行动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691680" y="2279262"/>
            <a:ext cx="3672408" cy="402390"/>
          </a:xfrm>
          <a:prstGeom prst="wedgeRoundRectCallout">
            <a:avLst>
              <a:gd name="adj1" fmla="val -29260"/>
              <a:gd name="adj2" fmla="val 7641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注意：该代码位于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函数内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3635896" y="2825356"/>
            <a:ext cx="2469291" cy="402390"/>
          </a:xfrm>
          <a:prstGeom prst="wedgeRoundRectCallout">
            <a:avLst>
              <a:gd name="adj1" fmla="val -52406"/>
              <a:gd name="adj2" fmla="val 1880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设置球的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当前</a:t>
            </a:r>
            <a:r>
              <a:rPr lang="zh-CN" altLang="en-US" dirty="0"/>
              <a:t>坐标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3635896" y="3400023"/>
            <a:ext cx="2469291" cy="402390"/>
          </a:xfrm>
          <a:prstGeom prst="wedgeRoundRectCallout">
            <a:avLst>
              <a:gd name="adj1" fmla="val -52406"/>
              <a:gd name="adj2" fmla="val 1880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设置球的</a:t>
            </a:r>
            <a:r>
              <a:rPr lang="en-US" altLang="zh-CN" dirty="0"/>
              <a:t>Y</a:t>
            </a:r>
            <a:r>
              <a:rPr lang="zh-CN" altLang="en-US" dirty="0" smtClean="0"/>
              <a:t>当前</a:t>
            </a:r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49179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a.</a:t>
            </a:r>
            <a:r>
              <a:rPr lang="zh-CN" altLang="en-US" dirty="0"/>
              <a:t>当</a:t>
            </a:r>
            <a:r>
              <a:rPr lang="zh-CN" altLang="en-US" dirty="0" smtClean="0"/>
              <a:t>我们改变窗口大小的时候，如何让小球动画不受影响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能否将动画变成，点击鼠标，创建小球，然后运动一段时间后消失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如果有多个小球，如何让小球的速度和方向随机呢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下期预告，旋转的筛子！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躁动的弹球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268760"/>
            <a:ext cx="7632848" cy="4752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19672" y="2060848"/>
            <a:ext cx="720080" cy="720080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1397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95736" y="1268760"/>
            <a:ext cx="720080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915816" y="1268760"/>
            <a:ext cx="5328592" cy="41044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812360" y="5373216"/>
            <a:ext cx="432049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403648" y="1268760"/>
            <a:ext cx="6408712" cy="47525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11560" y="1268760"/>
            <a:ext cx="792088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11560" y="2132856"/>
            <a:ext cx="4968552" cy="38884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580112" y="2797028"/>
            <a:ext cx="2664296" cy="31971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588224" y="1268760"/>
            <a:ext cx="1656184" cy="15121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185862"/>
            <a:ext cx="61341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这个动画需要个球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这个需求，可以通过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搞定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这个球很不安分，喜欢弹来弹去，不知疲倦，不撞南墙不回头，不见黄河不死心。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这个需求需要借助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来实现，当弹球碰到窗口的时候会改变球的运动轨迹。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实现弹弹球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球都没有，弹个球啊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说来也简单，就是通过一个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元素来显示弹球。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84218"/>
            <a:ext cx="5029902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779912" y="3429000"/>
            <a:ext cx="1440160" cy="563825"/>
          </a:xfrm>
          <a:prstGeom prst="wedgeRoundRectCallout">
            <a:avLst>
              <a:gd name="adj1" fmla="val -63769"/>
              <a:gd name="adj2" fmla="val 3074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球在这儿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实现弹弹球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——web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上哪里有球，都是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38772"/>
            <a:ext cx="2819794" cy="2486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430193" y="1554733"/>
            <a:ext cx="4500500" cy="1116124"/>
          </a:xfrm>
          <a:prstGeom prst="wedgeRoundRectCallout">
            <a:avLst>
              <a:gd name="adj1" fmla="val -62716"/>
              <a:gd name="adj2" fmla="val 4624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固定定位是必须的，因为我们的球是在窗口范围内弹射，而不是在某个元素或者文档范围内弹射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3392334" y="3390900"/>
            <a:ext cx="3051874" cy="792088"/>
          </a:xfrm>
          <a:prstGeom prst="wedgeRoundRectCallout">
            <a:avLst>
              <a:gd name="adj1" fmla="val -57831"/>
              <a:gd name="adj2" fmla="val -568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这个就是变成圆形的关键啦！圆角半径</a:t>
            </a:r>
            <a:r>
              <a:rPr lang="en-US" altLang="zh-CN" dirty="0" smtClean="0"/>
              <a:t>=</a:t>
            </a:r>
            <a:r>
              <a:rPr lang="zh-CN" altLang="en-US" dirty="0" smtClean="0"/>
              <a:t>边长</a:t>
            </a:r>
            <a:r>
              <a:rPr lang="en-US" altLang="zh-CN" dirty="0" smtClean="0"/>
              <a:t>1/2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6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动画原理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球是怎么动起来的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4" y="2060848"/>
            <a:ext cx="6446571" cy="1686519"/>
            <a:chOff x="1187624" y="2060848"/>
            <a:chExt cx="6446571" cy="1686519"/>
          </a:xfrm>
        </p:grpSpPr>
        <p:sp>
          <p:nvSpPr>
            <p:cNvPr id="8" name="椭圆 7"/>
            <p:cNvSpPr/>
            <p:nvPr/>
          </p:nvSpPr>
          <p:spPr>
            <a:xfrm>
              <a:off x="1619672" y="2060848"/>
              <a:ext cx="720080" cy="720080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1187624" y="3133203"/>
              <a:ext cx="2736304" cy="614164"/>
            </a:xfrm>
            <a:prstGeom prst="wedgeRoundRectCallout">
              <a:avLst>
                <a:gd name="adj1" fmla="val -22708"/>
                <a:gd name="adj2" fmla="val -86678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 smtClean="0"/>
                <a:t>某年某月某日某一天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某一秒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4332282" y="2060848"/>
              <a:ext cx="720080" cy="720080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4296278" y="3172780"/>
              <a:ext cx="1512168" cy="544252"/>
            </a:xfrm>
            <a:prstGeom prst="wedgeRoundRectCallout">
              <a:avLst>
                <a:gd name="adj1" fmla="val -21946"/>
                <a:gd name="adj2" fmla="val -91860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1/30</a:t>
              </a:r>
              <a:r>
                <a:rPr lang="zh-CN" altLang="en-US" dirty="0" smtClean="0"/>
                <a:t>秒后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120172" y="2060848"/>
              <a:ext cx="720080" cy="720080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6122027" y="3172780"/>
              <a:ext cx="1512168" cy="544252"/>
            </a:xfrm>
            <a:prstGeom prst="wedgeRoundRectCallout">
              <a:avLst>
                <a:gd name="adj1" fmla="val -21946"/>
                <a:gd name="adj2" fmla="val -91860"/>
                <a:gd name="adj3" fmla="val 1666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2/30</a:t>
              </a:r>
              <a:r>
                <a:rPr lang="zh-CN" altLang="en-US" dirty="0" smtClean="0"/>
                <a:t>秒后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2500835" y="2420888"/>
              <a:ext cx="1567109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223967" y="2420888"/>
              <a:ext cx="783554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99592" y="4149080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</a:t>
            </a:r>
            <a:r>
              <a:rPr lang="zh-CN" altLang="en-US" dirty="0" smtClean="0"/>
              <a:t>的眼睛的反应速度是 </a:t>
            </a:r>
            <a:r>
              <a:rPr lang="en-US" altLang="zh-CN" dirty="0" smtClean="0"/>
              <a:t>1/24</a:t>
            </a:r>
            <a:r>
              <a:rPr lang="zh-CN" altLang="en-US" dirty="0" smtClean="0"/>
              <a:t>秒，也就是说，如果小球不是连续移动的，而是</a:t>
            </a:r>
            <a:r>
              <a:rPr lang="en-US" altLang="zh-CN" dirty="0" smtClean="0"/>
              <a:t>1/24</a:t>
            </a:r>
            <a:r>
              <a:rPr lang="zh-CN" altLang="en-US" dirty="0" smtClean="0"/>
              <a:t>秒动一次，甚至更快（我们一般</a:t>
            </a:r>
            <a:r>
              <a:rPr lang="en-US" altLang="zh-CN" dirty="0" smtClean="0"/>
              <a:t>1/30</a:t>
            </a:r>
            <a:r>
              <a:rPr lang="zh-CN" altLang="en-US" dirty="0" smtClean="0"/>
              <a:t>秒，或</a:t>
            </a:r>
            <a:r>
              <a:rPr lang="en-US" altLang="zh-CN" dirty="0" smtClean="0"/>
              <a:t>1/60</a:t>
            </a:r>
            <a:r>
              <a:rPr lang="zh-CN" altLang="en-US" dirty="0" smtClean="0"/>
              <a:t>秒，动一次），那么人眼是反应不过来的，会认为小球是连续运动的，而不是每隔</a:t>
            </a:r>
            <a:r>
              <a:rPr lang="en-US" altLang="zh-CN" dirty="0" smtClean="0"/>
              <a:t>1/24</a:t>
            </a:r>
            <a:r>
              <a:rPr lang="zh-CN" altLang="en-US" dirty="0" smtClean="0"/>
              <a:t>秒移动一次。这就是动画的原理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1/24</a:t>
            </a:r>
            <a:r>
              <a:rPr lang="zh-CN" altLang="en-US" dirty="0" smtClean="0"/>
              <a:t>秒，移动一次小球。变化间隔比</a:t>
            </a:r>
            <a:r>
              <a:rPr lang="en-US" altLang="zh-CN" dirty="0" smtClean="0"/>
              <a:t>1/24</a:t>
            </a:r>
            <a:r>
              <a:rPr lang="zh-CN" altLang="en-US" dirty="0" smtClean="0"/>
              <a:t>秒长（刷新慢），那么会看到画面闪烁，也就是卡顿，如果比</a:t>
            </a:r>
            <a:r>
              <a:rPr lang="en-US" altLang="zh-CN" dirty="0" smtClean="0"/>
              <a:t>1/24</a:t>
            </a:r>
            <a:r>
              <a:rPr lang="zh-CN" altLang="en-US" dirty="0" smtClean="0"/>
              <a:t>秒短（刷新快），动画质量会更高，但是性能消耗也越大。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秒分割成的段数，也叫做帧数，我们可以说每秒</a:t>
            </a:r>
            <a:r>
              <a:rPr lang="en-US" altLang="zh-CN" dirty="0" smtClean="0"/>
              <a:t>24</a:t>
            </a:r>
            <a:r>
              <a:rPr lang="zh-CN" altLang="en-US" dirty="0" smtClean="0"/>
              <a:t>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2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如何移动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从设计思想到程序，是关键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4831" y="1196708"/>
            <a:ext cx="6902303" cy="4145597"/>
            <a:chOff x="854831" y="1196708"/>
            <a:chExt cx="6902303" cy="4145597"/>
          </a:xfrm>
        </p:grpSpPr>
        <p:sp>
          <p:nvSpPr>
            <p:cNvPr id="5" name="TextBox 4"/>
            <p:cNvSpPr txBox="1"/>
            <p:nvPr/>
          </p:nvSpPr>
          <p:spPr>
            <a:xfrm>
              <a:off x="854831" y="1753307"/>
              <a:ext cx="6162951" cy="148125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window.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setInterval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move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,1000/60);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每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1/60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秒调用一次移动函数，保证动画的流畅运行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843808" y="3861048"/>
              <a:ext cx="2184999" cy="148125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function </a:t>
              </a:r>
              <a:r>
                <a:rPr lang="en-US" altLang="zh-CN" b="1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move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在这里移动小球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3631842" y="1196708"/>
              <a:ext cx="4125292" cy="3243614"/>
            </a:xfrm>
            <a:custGeom>
              <a:avLst/>
              <a:gdLst>
                <a:gd name="connsiteX0" fmla="*/ 0 w 4125292"/>
                <a:gd name="connsiteY0" fmla="*/ 773760 h 3243614"/>
                <a:gd name="connsiteX1" fmla="*/ 824248 w 4125292"/>
                <a:gd name="connsiteY1" fmla="*/ 155574 h 3243614"/>
                <a:gd name="connsiteX2" fmla="*/ 2614412 w 4125292"/>
                <a:gd name="connsiteY2" fmla="*/ 78300 h 3243614"/>
                <a:gd name="connsiteX3" fmla="*/ 4108361 w 4125292"/>
                <a:gd name="connsiteY3" fmla="*/ 1134368 h 3243614"/>
                <a:gd name="connsiteX4" fmla="*/ 3271234 w 4125292"/>
                <a:gd name="connsiteY4" fmla="*/ 3220746 h 3243614"/>
                <a:gd name="connsiteX5" fmla="*/ 1056068 w 4125292"/>
                <a:gd name="connsiteY5" fmla="*/ 2280588 h 3243614"/>
                <a:gd name="connsiteX6" fmla="*/ 682581 w 4125292"/>
                <a:gd name="connsiteY6" fmla="*/ 2834379 h 3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5292" h="3243614">
                  <a:moveTo>
                    <a:pt x="0" y="773760"/>
                  </a:moveTo>
                  <a:cubicBezTo>
                    <a:pt x="194256" y="522622"/>
                    <a:pt x="388513" y="271484"/>
                    <a:pt x="824248" y="155574"/>
                  </a:cubicBezTo>
                  <a:cubicBezTo>
                    <a:pt x="1259983" y="39664"/>
                    <a:pt x="2067060" y="-84832"/>
                    <a:pt x="2614412" y="78300"/>
                  </a:cubicBezTo>
                  <a:cubicBezTo>
                    <a:pt x="3161764" y="241432"/>
                    <a:pt x="3998891" y="610627"/>
                    <a:pt x="4108361" y="1134368"/>
                  </a:cubicBezTo>
                  <a:cubicBezTo>
                    <a:pt x="4217831" y="1658109"/>
                    <a:pt x="3779949" y="3029709"/>
                    <a:pt x="3271234" y="3220746"/>
                  </a:cubicBezTo>
                  <a:cubicBezTo>
                    <a:pt x="2762519" y="3411783"/>
                    <a:pt x="1487510" y="2344983"/>
                    <a:pt x="1056068" y="2280588"/>
                  </a:cubicBezTo>
                  <a:cubicBezTo>
                    <a:pt x="624626" y="2216194"/>
                    <a:pt x="695460" y="2750666"/>
                    <a:pt x="682581" y="2834379"/>
                  </a:cubicBezTo>
                </a:path>
              </a:pathLst>
            </a:cu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165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速度分解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复习初中物理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268760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小球之所以表现为弹来弹去，是因为碰到了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窗口的边界，然后改变了运动的方向。速度是矢量，包括了</a:t>
            </a:r>
            <a:r>
              <a:rPr lang="zh-CN" altLang="en-US" b="1" dirty="0" smtClean="0"/>
              <a:t>方向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大小</a:t>
            </a:r>
            <a:r>
              <a:rPr lang="zh-CN" altLang="en-US" dirty="0" smtClean="0"/>
              <a:t>，最终的运动方向，其实可以分解为两个方向的</a:t>
            </a:r>
            <a:r>
              <a:rPr lang="zh-CN" altLang="en-US" b="1" dirty="0" smtClean="0"/>
              <a:t>叠加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方向上分量速度叠加，不同大小的</a:t>
            </a:r>
            <a:r>
              <a:rPr lang="en-US" altLang="zh-CN" dirty="0" err="1" smtClean="0"/>
              <a:t>Vx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Vy</a:t>
            </a:r>
            <a:r>
              <a:rPr lang="zh-CN" altLang="en-US" dirty="0" smtClean="0"/>
              <a:t>可以叠加出千变万化的各种速度大小和方向。如果方向反向，就表现为反弹（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变为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Vx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Vy</a:t>
            </a:r>
            <a:r>
              <a:rPr lang="zh-CN" altLang="en-US" dirty="0" smtClean="0"/>
              <a:t>变为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Vy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，如果速度减小就会最终停止运动（这里，我们并不需要停止运动）。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15677" y="3789040"/>
            <a:ext cx="7380759" cy="2678644"/>
            <a:chOff x="1115677" y="3789040"/>
            <a:chExt cx="7380759" cy="2678644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115677" y="5207544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115677" y="398340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96992" y="544522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Vx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15203" y="430254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Vy</a:t>
              </a:r>
              <a:endParaRPr lang="zh-CN" altLang="en-US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9872" y="4595136"/>
              <a:ext cx="720080" cy="720080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355976" y="4959655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4288381" y="5629890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876256" y="4059808"/>
              <a:ext cx="0" cy="9762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308304" y="4136209"/>
              <a:ext cx="0" cy="107133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6876256" y="5269850"/>
              <a:ext cx="720080" cy="720080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397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976156" y="3789040"/>
              <a:ext cx="2520280" cy="2160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5400000">
              <a:off x="4427984" y="5099532"/>
              <a:ext cx="2520280" cy="2160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96336" y="430254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-</a:t>
              </a:r>
              <a:r>
                <a:rPr lang="en-US" altLang="zh-CN" b="1" dirty="0" err="1" smtClean="0"/>
                <a:t>Vy</a:t>
              </a:r>
              <a:endParaRPr lang="zh-CN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26394" y="399728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Vy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0449" y="448467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Vx</a:t>
              </a:r>
              <a:endParaRPr lang="zh-CN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0449" y="58302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-</a:t>
              </a:r>
              <a:r>
                <a:rPr lang="en-US" altLang="zh-CN" b="1" dirty="0" err="1" smtClean="0"/>
                <a:t>Vx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19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711</Words>
  <Application>Microsoft Office PowerPoint</Application>
  <PresentationFormat>全屏显示(4:3)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躁动的web动画 ——第1讲  弹弹球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23</cp:revision>
  <dcterms:created xsi:type="dcterms:W3CDTF">2018-04-16T03:29:14Z</dcterms:created>
  <dcterms:modified xsi:type="dcterms:W3CDTF">2018-04-16T09:14:22Z</dcterms:modified>
</cp:coreProperties>
</file>