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462" r:id="rId5"/>
    <p:sldId id="463" r:id="rId6"/>
    <p:sldId id="464" r:id="rId7"/>
    <p:sldId id="465" r:id="rId8"/>
    <p:sldId id="466" r:id="rId9"/>
    <p:sldId id="467" r:id="rId10"/>
    <p:sldId id="469" r:id="rId11"/>
    <p:sldId id="468" r:id="rId12"/>
    <p:sldId id="470" r:id="rId13"/>
    <p:sldId id="471" r:id="rId14"/>
    <p:sldId id="472" r:id="rId15"/>
    <p:sldId id="477" r:id="rId16"/>
    <p:sldId id="473" r:id="rId17"/>
    <p:sldId id="476" r:id="rId18"/>
    <p:sldId id="474" r:id="rId19"/>
    <p:sldId id="478" r:id="rId20"/>
    <p:sldId id="479" r:id="rId21"/>
    <p:sldId id="480" r:id="rId22"/>
    <p:sldId id="481" r:id="rId23"/>
    <p:sldId id="483" r:id="rId24"/>
    <p:sldId id="482" r:id="rId25"/>
    <p:sldId id="485" r:id="rId26"/>
    <p:sldId id="486" r:id="rId27"/>
    <p:sldId id="487" r:id="rId28"/>
    <p:sldId id="490" r:id="rId29"/>
    <p:sldId id="489" r:id="rId30"/>
    <p:sldId id="488" r:id="rId31"/>
    <p:sldId id="491" r:id="rId32"/>
    <p:sldId id="492" r:id="rId33"/>
    <p:sldId id="493" r:id="rId34"/>
    <p:sldId id="494" r:id="rId35"/>
    <p:sldId id="495" r:id="rId36"/>
    <p:sldId id="496" r:id="rId37"/>
    <p:sldId id="497" r:id="rId38"/>
    <p:sldId id="498" r:id="rId39"/>
    <p:sldId id="345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000000"/>
    <a:srgbClr val="E5897F"/>
    <a:srgbClr val="D13E21"/>
    <a:srgbClr val="D8D8DA"/>
    <a:srgbClr val="410701"/>
    <a:srgbClr val="A01102"/>
    <a:srgbClr val="DE4B2E"/>
    <a:srgbClr val="FC261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660"/>
  </p:normalViewPr>
  <p:slideViewPr>
    <p:cSldViewPr>
      <p:cViewPr varScale="1">
        <p:scale>
          <a:sx n="84" d="100"/>
          <a:sy n="84" d="100"/>
        </p:scale>
        <p:origin x="-61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87824" y="404664"/>
            <a:ext cx="1080120" cy="1440160"/>
            <a:chOff x="1979712" y="4509120"/>
            <a:chExt cx="1080120" cy="1440160"/>
          </a:xfrm>
        </p:grpSpPr>
        <p:sp>
          <p:nvSpPr>
            <p:cNvPr id="3" name="单圆角矩形 2"/>
            <p:cNvSpPr/>
            <p:nvPr/>
          </p:nvSpPr>
          <p:spPr>
            <a:xfrm>
              <a:off x="1979712" y="4509120"/>
              <a:ext cx="1080120" cy="1440160"/>
            </a:xfrm>
            <a:prstGeom prst="snip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4" name="五边形 3"/>
            <p:cNvSpPr/>
            <p:nvPr/>
          </p:nvSpPr>
          <p:spPr>
            <a:xfrm>
              <a:off x="2051721" y="5553236"/>
              <a:ext cx="990113" cy="3240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next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五边形 4"/>
            <p:cNvSpPr/>
            <p:nvPr/>
          </p:nvSpPr>
          <p:spPr>
            <a:xfrm rot="10800000">
              <a:off x="2060719" y="5121188"/>
              <a:ext cx="927106" cy="324036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123728" y="4581128"/>
              <a:ext cx="648072" cy="3960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new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86738" y="5085184"/>
              <a:ext cx="8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32040" y="2180976"/>
            <a:ext cx="1080120" cy="1440160"/>
            <a:chOff x="1979712" y="4509120"/>
            <a:chExt cx="1080120" cy="1440160"/>
          </a:xfrm>
        </p:grpSpPr>
        <p:sp>
          <p:nvSpPr>
            <p:cNvPr id="9" name="单圆角矩形 8"/>
            <p:cNvSpPr/>
            <p:nvPr/>
          </p:nvSpPr>
          <p:spPr>
            <a:xfrm>
              <a:off x="1979712" y="4509120"/>
              <a:ext cx="1080120" cy="1440160"/>
            </a:xfrm>
            <a:prstGeom prst="snip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10" name="五边形 9"/>
            <p:cNvSpPr/>
            <p:nvPr/>
          </p:nvSpPr>
          <p:spPr>
            <a:xfrm>
              <a:off x="2051721" y="5553236"/>
              <a:ext cx="990113" cy="3240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next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五边形 10"/>
            <p:cNvSpPr/>
            <p:nvPr/>
          </p:nvSpPr>
          <p:spPr>
            <a:xfrm rot="10800000">
              <a:off x="2060719" y="5121188"/>
              <a:ext cx="927106" cy="324036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23728" y="4581128"/>
              <a:ext cx="648072" cy="3960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after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86738" y="5085184"/>
              <a:ext cx="8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609647" y="2180976"/>
            <a:ext cx="1080120" cy="1440160"/>
            <a:chOff x="1979712" y="4509120"/>
            <a:chExt cx="1080120" cy="1440160"/>
          </a:xfrm>
        </p:grpSpPr>
        <p:sp>
          <p:nvSpPr>
            <p:cNvPr id="15" name="单圆角矩形 14"/>
            <p:cNvSpPr/>
            <p:nvPr/>
          </p:nvSpPr>
          <p:spPr>
            <a:xfrm>
              <a:off x="1979712" y="4509120"/>
              <a:ext cx="1080120" cy="1440160"/>
            </a:xfrm>
            <a:prstGeom prst="snip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16" name="五边形 15"/>
            <p:cNvSpPr/>
            <p:nvPr/>
          </p:nvSpPr>
          <p:spPr>
            <a:xfrm>
              <a:off x="2051721" y="5553236"/>
              <a:ext cx="990113" cy="3240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next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五边形 16"/>
            <p:cNvSpPr/>
            <p:nvPr/>
          </p:nvSpPr>
          <p:spPr>
            <a:xfrm rot="10800000">
              <a:off x="2060719" y="5121188"/>
              <a:ext cx="927106" cy="324036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123728" y="4581128"/>
              <a:ext cx="648072" cy="3960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refer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86738" y="5085184"/>
              <a:ext cx="8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0" name="曲线连接符 19"/>
          <p:cNvCxnSpPr>
            <a:stCxn id="11" idx="3"/>
            <a:endCxn id="15" idx="3"/>
          </p:cNvCxnSpPr>
          <p:nvPr/>
        </p:nvCxnSpPr>
        <p:spPr>
          <a:xfrm rot="10800000">
            <a:off x="2149707" y="2180976"/>
            <a:ext cx="2863340" cy="774086"/>
          </a:xfrm>
          <a:prstGeom prst="curvedConnector4">
            <a:avLst>
              <a:gd name="adj1" fmla="val 40569"/>
              <a:gd name="adj2" fmla="val 129532"/>
            </a:avLst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endCxn id="9" idx="1"/>
          </p:cNvCxnSpPr>
          <p:nvPr/>
        </p:nvCxnSpPr>
        <p:spPr>
          <a:xfrm>
            <a:off x="2689767" y="3387110"/>
            <a:ext cx="2782333" cy="234026"/>
          </a:xfrm>
          <a:prstGeom prst="curvedConnector4">
            <a:avLst>
              <a:gd name="adj1" fmla="val 36644"/>
              <a:gd name="adj2" fmla="val 313452"/>
            </a:avLst>
          </a:prstGeom>
          <a:ln w="38100">
            <a:solidFill>
              <a:srgbClr val="00B0F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5" idx="3"/>
            <a:endCxn id="15" idx="3"/>
          </p:cNvCxnSpPr>
          <p:nvPr/>
        </p:nvCxnSpPr>
        <p:spPr>
          <a:xfrm rot="10800000" flipV="1">
            <a:off x="2149707" y="1178750"/>
            <a:ext cx="919124" cy="1002226"/>
          </a:xfrm>
          <a:prstGeom prst="curved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4" idx="3"/>
            <a:endCxn id="9" idx="3"/>
          </p:cNvCxnSpPr>
          <p:nvPr/>
        </p:nvCxnSpPr>
        <p:spPr>
          <a:xfrm>
            <a:off x="4049946" y="1610798"/>
            <a:ext cx="1422154" cy="570178"/>
          </a:xfrm>
          <a:prstGeom prst="curved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标注 23"/>
          <p:cNvSpPr/>
          <p:nvPr/>
        </p:nvSpPr>
        <p:spPr>
          <a:xfrm>
            <a:off x="4985109" y="335599"/>
            <a:ext cx="3121602" cy="1275199"/>
          </a:xfrm>
          <a:prstGeom prst="wedgeRoundRectCallout">
            <a:avLst>
              <a:gd name="adj1" fmla="val -58768"/>
              <a:gd name="adj2" fmla="val -2087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断开旧的链接，同时参考节点的后引用和后一个节点的前引用指向新节点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曲线连接符 25"/>
          <p:cNvCxnSpPr>
            <a:stCxn id="11" idx="3"/>
            <a:endCxn id="3" idx="0"/>
          </p:cNvCxnSpPr>
          <p:nvPr/>
        </p:nvCxnSpPr>
        <p:spPr>
          <a:xfrm rot="10800000">
            <a:off x="4067945" y="1124744"/>
            <a:ext cx="945103" cy="1830318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16" idx="3"/>
            <a:endCxn id="3" idx="1"/>
          </p:cNvCxnSpPr>
          <p:nvPr/>
        </p:nvCxnSpPr>
        <p:spPr>
          <a:xfrm flipV="1">
            <a:off x="2671769" y="1844824"/>
            <a:ext cx="856115" cy="1542286"/>
          </a:xfrm>
          <a:prstGeom prst="curvedConnector2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标注 26"/>
          <p:cNvSpPr/>
          <p:nvPr/>
        </p:nvSpPr>
        <p:spPr>
          <a:xfrm>
            <a:off x="6228184" y="2403843"/>
            <a:ext cx="2232248" cy="983267"/>
          </a:xfrm>
          <a:prstGeom prst="wedgeRoundRectCallout">
            <a:avLst>
              <a:gd name="adj1" fmla="val -55309"/>
              <a:gd name="adj2" fmla="val -1841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将实线链接分别替换成虚线代表的新链接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89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4944165" cy="5763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501562" y="1667949"/>
            <a:ext cx="2942646" cy="680931"/>
          </a:xfrm>
          <a:prstGeom prst="wedgeRoundRectCallout">
            <a:avLst>
              <a:gd name="adj1" fmla="val -56015"/>
              <a:gd name="adj2" fmla="val 170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空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新节点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既是头节点，也是尾节点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707904" y="2780928"/>
            <a:ext cx="2808312" cy="680931"/>
          </a:xfrm>
          <a:prstGeom prst="wedgeRoundRectCallout">
            <a:avLst>
              <a:gd name="adj1" fmla="val -53713"/>
              <a:gd name="adj2" fmla="val 269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新节点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前引用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指向参考节点的前节点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844165" y="1275050"/>
            <a:ext cx="1046856" cy="392899"/>
          </a:xfrm>
          <a:prstGeom prst="wedgeRoundRectCallout">
            <a:avLst>
              <a:gd name="adj1" fmla="val -9024"/>
              <a:gd name="adj2" fmla="val -764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004048" y="1265814"/>
            <a:ext cx="1286462" cy="392899"/>
          </a:xfrm>
          <a:prstGeom prst="wedgeRoundRectCallout">
            <a:avLst>
              <a:gd name="adj1" fmla="val -28434"/>
              <a:gd name="adj2" fmla="val -764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参考节点</a:t>
            </a:r>
            <a:endParaRPr lang="zh-CN" altLang="en-US" sz="20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367593" y="3480607"/>
            <a:ext cx="2808312" cy="680931"/>
          </a:xfrm>
          <a:prstGeom prst="wedgeRoundRectCallout">
            <a:avLst>
              <a:gd name="adj1" fmla="val -54115"/>
              <a:gd name="adj2" fmla="val -1283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新节点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后引用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指向参考节点的后节点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067944" y="4293096"/>
            <a:ext cx="3024336" cy="680931"/>
          </a:xfrm>
          <a:prstGeom prst="wedgeRoundRectCallout">
            <a:avLst>
              <a:gd name="adj1" fmla="val -53713"/>
              <a:gd name="adj2" fmla="val 269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参考节点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没有后节点，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新节点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尾节点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4395740" y="5085184"/>
            <a:ext cx="3024336" cy="680931"/>
          </a:xfrm>
          <a:prstGeom prst="wedgeRoundRectCallout">
            <a:avLst>
              <a:gd name="adj1" fmla="val -54833"/>
              <a:gd name="adj2" fmla="val -952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参考节点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有后节点，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后节点的前节点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新节点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951820" y="6021288"/>
            <a:ext cx="3420380" cy="340466"/>
          </a:xfrm>
          <a:prstGeom prst="wedgeRoundRectCallout">
            <a:avLst>
              <a:gd name="adj1" fmla="val -34154"/>
              <a:gd name="adj2" fmla="val -8412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参考节点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的后节点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是新节点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475656" y="299797"/>
            <a:ext cx="3024336" cy="392899"/>
          </a:xfrm>
          <a:prstGeom prst="wedgeRoundRectCallout">
            <a:avLst>
              <a:gd name="adj1" fmla="val -15271"/>
              <a:gd name="adj2" fmla="val 9303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参考节点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插入新的节点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79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链表的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中删除某个节点，仅仅需要将要删除节点的前一个节点和后一个节点连接即可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标注 54"/>
          <p:cNvSpPr/>
          <p:nvPr/>
        </p:nvSpPr>
        <p:spPr>
          <a:xfrm>
            <a:off x="5364088" y="1772816"/>
            <a:ext cx="2886378" cy="1080119"/>
          </a:xfrm>
          <a:prstGeom prst="wedgeRoundRectCallout">
            <a:avLst>
              <a:gd name="adj1" fmla="val -56981"/>
              <a:gd name="adj2" fmla="val 3742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删除黑色虚线链接，然后将虚线链接，改成实线链接，就完成了删除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383868" y="3415851"/>
            <a:ext cx="1080120" cy="1440160"/>
            <a:chOff x="1979712" y="4509120"/>
            <a:chExt cx="1080120" cy="1440160"/>
          </a:xfrm>
        </p:grpSpPr>
        <p:sp>
          <p:nvSpPr>
            <p:cNvPr id="32" name="单圆角矩形 31"/>
            <p:cNvSpPr/>
            <p:nvPr/>
          </p:nvSpPr>
          <p:spPr>
            <a:xfrm>
              <a:off x="1979712" y="4509120"/>
              <a:ext cx="1080120" cy="1440160"/>
            </a:xfrm>
            <a:prstGeom prst="snip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33" name="五边形 32"/>
            <p:cNvSpPr/>
            <p:nvPr/>
          </p:nvSpPr>
          <p:spPr>
            <a:xfrm>
              <a:off x="2051721" y="5553236"/>
              <a:ext cx="990113" cy="3240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next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五边形 33"/>
            <p:cNvSpPr/>
            <p:nvPr/>
          </p:nvSpPr>
          <p:spPr>
            <a:xfrm rot="10800000">
              <a:off x="2060719" y="5121188"/>
              <a:ext cx="927106" cy="324036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2123728" y="4581128"/>
              <a:ext cx="648072" cy="3960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data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86738" y="5085184"/>
              <a:ext cx="8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213603" y="3415851"/>
            <a:ext cx="1080120" cy="1440160"/>
            <a:chOff x="1979712" y="4509120"/>
            <a:chExt cx="1080120" cy="1440160"/>
          </a:xfrm>
        </p:grpSpPr>
        <p:sp>
          <p:nvSpPr>
            <p:cNvPr id="40" name="单圆角矩形 39"/>
            <p:cNvSpPr/>
            <p:nvPr/>
          </p:nvSpPr>
          <p:spPr>
            <a:xfrm>
              <a:off x="1979712" y="4509120"/>
              <a:ext cx="1080120" cy="1440160"/>
            </a:xfrm>
            <a:prstGeom prst="snip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42" name="五边形 41"/>
            <p:cNvSpPr/>
            <p:nvPr/>
          </p:nvSpPr>
          <p:spPr>
            <a:xfrm>
              <a:off x="2051721" y="5553236"/>
              <a:ext cx="990113" cy="3240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next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五边形 42"/>
            <p:cNvSpPr/>
            <p:nvPr/>
          </p:nvSpPr>
          <p:spPr>
            <a:xfrm rot="10800000">
              <a:off x="2060719" y="5121188"/>
              <a:ext cx="927106" cy="324036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123728" y="4581128"/>
              <a:ext cx="648072" cy="3960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data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86738" y="5085184"/>
              <a:ext cx="8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7" name="曲线连接符 46"/>
          <p:cNvCxnSpPr>
            <a:stCxn id="34" idx="3"/>
            <a:endCxn id="40" idx="3"/>
          </p:cNvCxnSpPr>
          <p:nvPr/>
        </p:nvCxnSpPr>
        <p:spPr>
          <a:xfrm rot="10800000">
            <a:off x="1753663" y="3415851"/>
            <a:ext cx="1711212" cy="774086"/>
          </a:xfrm>
          <a:prstGeom prst="curvedConnector4">
            <a:avLst>
              <a:gd name="adj1" fmla="val 34220"/>
              <a:gd name="adj2" fmla="val 163074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42" idx="3"/>
            <a:endCxn id="32" idx="1"/>
          </p:cNvCxnSpPr>
          <p:nvPr/>
        </p:nvCxnSpPr>
        <p:spPr>
          <a:xfrm>
            <a:off x="2275725" y="4621985"/>
            <a:ext cx="1648203" cy="234026"/>
          </a:xfrm>
          <a:prstGeom prst="curvedConnector4">
            <a:avLst>
              <a:gd name="adj1" fmla="val 38412"/>
              <a:gd name="adj2" fmla="val 303803"/>
            </a:avLst>
          </a:prstGeom>
          <a:ln w="38100">
            <a:solidFill>
              <a:srgbClr val="00B0F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5472100" y="3343843"/>
            <a:ext cx="1080120" cy="1440160"/>
            <a:chOff x="1979712" y="4509120"/>
            <a:chExt cx="1080120" cy="1440160"/>
          </a:xfrm>
        </p:grpSpPr>
        <p:sp>
          <p:nvSpPr>
            <p:cNvPr id="50" name="单圆角矩形 49"/>
            <p:cNvSpPr/>
            <p:nvPr/>
          </p:nvSpPr>
          <p:spPr>
            <a:xfrm>
              <a:off x="1979712" y="4509120"/>
              <a:ext cx="1080120" cy="1440160"/>
            </a:xfrm>
            <a:prstGeom prst="snip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51" name="五边形 50"/>
            <p:cNvSpPr/>
            <p:nvPr/>
          </p:nvSpPr>
          <p:spPr>
            <a:xfrm>
              <a:off x="2051721" y="5553236"/>
              <a:ext cx="990113" cy="3240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next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五边形 51"/>
            <p:cNvSpPr/>
            <p:nvPr/>
          </p:nvSpPr>
          <p:spPr>
            <a:xfrm rot="10800000">
              <a:off x="2060719" y="5121188"/>
              <a:ext cx="927106" cy="324036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123728" y="4581128"/>
              <a:ext cx="648072" cy="3960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data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86738" y="5085184"/>
              <a:ext cx="8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56" name="曲线连接符 55"/>
          <p:cNvCxnSpPr>
            <a:stCxn id="52" idx="3"/>
            <a:endCxn id="32" idx="3"/>
          </p:cNvCxnSpPr>
          <p:nvPr/>
        </p:nvCxnSpPr>
        <p:spPr>
          <a:xfrm rot="10800000">
            <a:off x="3923929" y="3415851"/>
            <a:ext cx="1629179" cy="702078"/>
          </a:xfrm>
          <a:prstGeom prst="curvedConnector4">
            <a:avLst>
              <a:gd name="adj1" fmla="val 33425"/>
              <a:gd name="adj2" fmla="val 179190"/>
            </a:avLst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33" idx="3"/>
            <a:endCxn id="50" idx="1"/>
          </p:cNvCxnSpPr>
          <p:nvPr/>
        </p:nvCxnSpPr>
        <p:spPr>
          <a:xfrm>
            <a:off x="4445990" y="4621985"/>
            <a:ext cx="1566170" cy="162018"/>
          </a:xfrm>
          <a:prstGeom prst="curvedConnector4">
            <a:avLst>
              <a:gd name="adj1" fmla="val 32759"/>
              <a:gd name="adj2" fmla="val 47799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52" idx="3"/>
            <a:endCxn id="40" idx="3"/>
          </p:cNvCxnSpPr>
          <p:nvPr/>
        </p:nvCxnSpPr>
        <p:spPr>
          <a:xfrm rot="10800000">
            <a:off x="1753663" y="3415851"/>
            <a:ext cx="3799444" cy="702078"/>
          </a:xfrm>
          <a:prstGeom prst="curvedConnector4">
            <a:avLst>
              <a:gd name="adj1" fmla="val 9021"/>
              <a:gd name="adj2" fmla="val 257979"/>
            </a:avLst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42" idx="3"/>
            <a:endCxn id="50" idx="1"/>
          </p:cNvCxnSpPr>
          <p:nvPr/>
        </p:nvCxnSpPr>
        <p:spPr>
          <a:xfrm>
            <a:off x="2275725" y="4621985"/>
            <a:ext cx="3736435" cy="162018"/>
          </a:xfrm>
          <a:prstGeom prst="curvedConnector4">
            <a:avLst>
              <a:gd name="adj1" fmla="val 14977"/>
              <a:gd name="adj2" fmla="val 896056"/>
            </a:avLst>
          </a:prstGeom>
          <a:ln w="38100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乘号 1"/>
          <p:cNvSpPr/>
          <p:nvPr/>
        </p:nvSpPr>
        <p:spPr>
          <a:xfrm>
            <a:off x="2609268" y="2983803"/>
            <a:ext cx="395018" cy="5040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乘号 28"/>
          <p:cNvSpPr/>
          <p:nvPr/>
        </p:nvSpPr>
        <p:spPr>
          <a:xfrm>
            <a:off x="4738518" y="4663060"/>
            <a:ext cx="395018" cy="5040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19607"/>
            <a:ext cx="4296375" cy="5877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635896" y="1079647"/>
            <a:ext cx="1440160" cy="392899"/>
          </a:xfrm>
          <a:prstGeom prst="wedgeRoundRectCallout">
            <a:avLst>
              <a:gd name="adj1" fmla="val -9024"/>
              <a:gd name="adj2" fmla="val -764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删除节点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552736" y="1655711"/>
            <a:ext cx="2683560" cy="648072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如果没有前节点，只能后节点为头节点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076056" y="2338110"/>
            <a:ext cx="2592288" cy="648072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删除节点的前节点直接指向它的后节点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552736" y="3455911"/>
            <a:ext cx="2592288" cy="648072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如果没有后节点，前节点就是尾节点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076056" y="4247999"/>
            <a:ext cx="2592288" cy="648072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删除节点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的后节点向前连接它的前节点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854187" y="5400127"/>
            <a:ext cx="2590021" cy="432048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删除节点的引用置空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354917" y="5976191"/>
            <a:ext cx="1197819" cy="333129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计数减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691680" y="188640"/>
            <a:ext cx="1800200" cy="392899"/>
          </a:xfrm>
          <a:prstGeom prst="wedgeRoundRectCallout">
            <a:avLst>
              <a:gd name="adj1" fmla="val -15271"/>
              <a:gd name="adj2" fmla="val 9303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删除指点节点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417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4-e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队列操作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链表的其他操作都比较简单，这里就不再啰嗦了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另外我们可以为链表这个数据结构，添加队列操作，让他变得像一个队列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队列的操作很简单，主要有两种操作，入队，出队，像排队一样遵循先进先出，后进后出的原则，入队就是在队列的尾部插入新元素，出队就是取出队列的头部元素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这两种操作都基于链表的基本操作而完成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4132354"/>
            <a:ext cx="3505689" cy="2419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509120"/>
            <a:ext cx="3943900" cy="1362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矩形 29"/>
          <p:cNvSpPr/>
          <p:nvPr/>
        </p:nvSpPr>
        <p:spPr>
          <a:xfrm>
            <a:off x="1788772" y="5556215"/>
            <a:ext cx="91102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580112" y="5229200"/>
            <a:ext cx="144016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6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单角的矩形 1"/>
          <p:cNvSpPr/>
          <p:nvPr/>
        </p:nvSpPr>
        <p:spPr>
          <a:xfrm>
            <a:off x="1852346" y="260648"/>
            <a:ext cx="720080" cy="2664296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960358" y="1700808"/>
            <a:ext cx="504056" cy="5040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960358" y="1124744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>
            <a:off x="1926255" y="528700"/>
            <a:ext cx="584705" cy="50405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剪去单角的矩形 7"/>
          <p:cNvSpPr/>
          <p:nvPr/>
        </p:nvSpPr>
        <p:spPr>
          <a:xfrm>
            <a:off x="5580112" y="332656"/>
            <a:ext cx="720080" cy="2592288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88124" y="1700808"/>
            <a:ext cx="504056" cy="5040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688124" y="1124744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>
            <a:off x="5654021" y="528700"/>
            <a:ext cx="584705" cy="50405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2930718" y="2136304"/>
            <a:ext cx="501176" cy="43204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5695785" y="2397897"/>
            <a:ext cx="501176" cy="43204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曲线连接符 13"/>
          <p:cNvCxnSpPr>
            <a:stCxn id="7" idx="3"/>
            <a:endCxn id="2" idx="1"/>
          </p:cNvCxnSpPr>
          <p:nvPr/>
        </p:nvCxnSpPr>
        <p:spPr>
          <a:xfrm rot="5400000">
            <a:off x="2518550" y="2262188"/>
            <a:ext cx="356592" cy="968920"/>
          </a:xfrm>
          <a:prstGeom prst="curvedConnector3">
            <a:avLst>
              <a:gd name="adj1" fmla="val 224257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3851920" y="1124744"/>
            <a:ext cx="504056" cy="648072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635896" y="2204864"/>
            <a:ext cx="1296144" cy="432048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入队操作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剪去单角的矩形 18"/>
          <p:cNvSpPr/>
          <p:nvPr/>
        </p:nvSpPr>
        <p:spPr>
          <a:xfrm>
            <a:off x="1885670" y="3789040"/>
            <a:ext cx="720080" cy="2591792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993682" y="5157192"/>
            <a:ext cx="504056" cy="5040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993682" y="4580632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六边形 21"/>
          <p:cNvSpPr/>
          <p:nvPr/>
        </p:nvSpPr>
        <p:spPr>
          <a:xfrm>
            <a:off x="1959579" y="3984588"/>
            <a:ext cx="584705" cy="50405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剪去单角的矩形 22"/>
          <p:cNvSpPr/>
          <p:nvPr/>
        </p:nvSpPr>
        <p:spPr>
          <a:xfrm>
            <a:off x="5613436" y="3789040"/>
            <a:ext cx="720080" cy="2591792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721448" y="5229200"/>
            <a:ext cx="504056" cy="5040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721448" y="4580632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>
            <a:off x="6876256" y="3984588"/>
            <a:ext cx="584705" cy="50405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2036677" y="5765340"/>
            <a:ext cx="501176" cy="43204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5729109" y="5853785"/>
            <a:ext cx="501176" cy="43204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燕尾形 29"/>
          <p:cNvSpPr/>
          <p:nvPr/>
        </p:nvSpPr>
        <p:spPr>
          <a:xfrm>
            <a:off x="3885244" y="4580632"/>
            <a:ext cx="504056" cy="648072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3669220" y="5660752"/>
            <a:ext cx="1296144" cy="432048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队操作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曲线连接符 33"/>
          <p:cNvCxnSpPr>
            <a:stCxn id="23" idx="3"/>
            <a:endCxn id="26" idx="5"/>
          </p:cNvCxnSpPr>
          <p:nvPr/>
        </p:nvCxnSpPr>
        <p:spPr>
          <a:xfrm rot="16200000" flipH="1">
            <a:off x="6556437" y="3206079"/>
            <a:ext cx="195548" cy="1361471"/>
          </a:xfrm>
          <a:prstGeom prst="curvedConnector3">
            <a:avLst>
              <a:gd name="adj1" fmla="val -290091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722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创建烟花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烟花模板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提前准备好烟花的各种形状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都是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另外还需要提前配置烟花的颜色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元素设置起始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transform=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translate(-500,-500)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”，默认不可见。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92" y="2996952"/>
            <a:ext cx="6620799" cy="308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963925" y="3023863"/>
            <a:ext cx="1159803" cy="25447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60950" y="3671935"/>
            <a:ext cx="2747153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87824" y="4365104"/>
            <a:ext cx="967398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22564" y="5424594"/>
            <a:ext cx="967398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2985737" y="5995232"/>
            <a:ext cx="3056124" cy="718752"/>
          </a:xfrm>
          <a:prstGeom prst="wedgeRoundRectCallout">
            <a:avLst>
              <a:gd name="adj1" fmla="val -25110"/>
              <a:gd name="adj2" fmla="val -689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模板图形都在原点附近，方便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123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34" y="836712"/>
            <a:ext cx="4944165" cy="4163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026893" y="2585086"/>
            <a:ext cx="1777355" cy="333129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读取形状名称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691680" y="357028"/>
            <a:ext cx="1800200" cy="392899"/>
          </a:xfrm>
          <a:prstGeom prst="wedgeRoundRectCallout">
            <a:avLst>
              <a:gd name="adj1" fmla="val -15271"/>
              <a:gd name="adj2" fmla="val 9303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加载形状模板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716016" y="3284984"/>
            <a:ext cx="3168352" cy="333129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为每种形状创建缓存队列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29530" y="3618113"/>
            <a:ext cx="402259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4860032" y="4293096"/>
            <a:ext cx="2328838" cy="706622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每种形状的复制模板，按照形状保存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619672" y="5157192"/>
            <a:ext cx="2569443" cy="648072"/>
          </a:xfrm>
          <a:prstGeom prst="wedgeRoundRectCallout">
            <a:avLst>
              <a:gd name="adj1" fmla="val -29943"/>
              <a:gd name="adj2" fmla="val -764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所有的形状名称保存在数组中，便于随机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623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6262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形状缓存队列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种形状都有个模板，同时还有个缓存队列，创建烟花的时候我们首先随机一个形状，在缓存队列中获取这个随机的形状的元素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如果缓存中没有，就需要根据模板新创建一个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68960"/>
            <a:ext cx="4382112" cy="409632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43" y="3629543"/>
            <a:ext cx="3591426" cy="743054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43" y="4565647"/>
            <a:ext cx="3753374" cy="685896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4958369" y="4028110"/>
            <a:ext cx="2565959" cy="333129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获取一个随机的形状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123728" y="2612524"/>
            <a:ext cx="1296144" cy="392899"/>
          </a:xfrm>
          <a:prstGeom prst="wedgeRoundRectCallout">
            <a:avLst>
              <a:gd name="adj1" fmla="val -15271"/>
              <a:gd name="adj2" fmla="val 9303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创建烟花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392410" y="5426720"/>
            <a:ext cx="2565959" cy="631186"/>
          </a:xfrm>
          <a:prstGeom prst="wedgeRoundRectCallout">
            <a:avLst>
              <a:gd name="adj1" fmla="val -29342"/>
              <a:gd name="adj2" fmla="val -674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缓存获取或者新创建一个该形状的元素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969115" y="4565647"/>
            <a:ext cx="2843245" cy="621161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每个分支有一组相同的图形，形成烟花轨迹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644008" y="3573016"/>
            <a:ext cx="3096344" cy="333129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每个烟花由若干分支组成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53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64704"/>
            <a:ext cx="5849166" cy="3410426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1907704" y="260648"/>
            <a:ext cx="3600400" cy="392899"/>
          </a:xfrm>
          <a:prstGeom prst="wedgeRoundRectCallout">
            <a:avLst>
              <a:gd name="adj1" fmla="val -15271"/>
              <a:gd name="adj2" fmla="val 9303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获取某个形状的烟花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272594" y="1124744"/>
            <a:ext cx="2611774" cy="648072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如果缓存中有该图形的元素，做出队操作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932040" y="2469916"/>
            <a:ext cx="2611774" cy="959083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如果缓存中没有，从模板中，复制一个新的，并添加到文档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987824" y="4005064"/>
            <a:ext cx="2592288" cy="1152128"/>
          </a:xfrm>
          <a:prstGeom prst="wedgeRoundRectCallout">
            <a:avLst>
              <a:gd name="adj1" fmla="val -27660"/>
              <a:gd name="adj2" fmla="val -5972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将新节点加入动画队列，该队列中的所有节点会进行动画刷新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25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本期我们的目标是当鼠标点击页面时，点击处会绽开彩色的烟花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烟花会逐渐滑落消失，滑落时会留下轨迹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烟花每个分支的形状为实心或空心的各种形状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96952"/>
            <a:ext cx="2857899" cy="2534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996953"/>
            <a:ext cx="2610508" cy="2448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692696"/>
            <a:ext cx="5630061" cy="724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25536"/>
            <a:ext cx="4648849" cy="345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2195736" y="260648"/>
            <a:ext cx="1388319" cy="333129"/>
          </a:xfrm>
          <a:prstGeom prst="wedgeRoundRectCallout">
            <a:avLst>
              <a:gd name="adj1" fmla="val -23591"/>
              <a:gd name="adj2" fmla="val 7946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断点观察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907986" y="2251887"/>
            <a:ext cx="1777355" cy="333129"/>
          </a:xfrm>
          <a:prstGeom prst="wedgeRoundRectCallout">
            <a:avLst>
              <a:gd name="adj1" fmla="val -40740"/>
              <a:gd name="adj2" fmla="val 930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缓存队列观察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695378" y="5017029"/>
            <a:ext cx="1777355" cy="333129"/>
          </a:xfrm>
          <a:prstGeom prst="wedgeRoundRectCallout">
            <a:avLst>
              <a:gd name="adj1" fmla="val -31213"/>
              <a:gd name="adj2" fmla="val -933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动画队列观察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272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62622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动画结束的节点，会从动画队列中取出，然后放回到缓存队列中，以备下次使用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92896"/>
            <a:ext cx="5296639" cy="1028844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6832"/>
            <a:ext cx="2486372" cy="428685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1979712" y="1484784"/>
            <a:ext cx="1800200" cy="333129"/>
          </a:xfrm>
          <a:prstGeom prst="wedgeRoundRectCallout">
            <a:avLst>
              <a:gd name="adj1" fmla="val -22129"/>
              <a:gd name="adj2" fmla="val 862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执行动画刷新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33055"/>
            <a:ext cx="7106642" cy="666843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3559903" y="2060848"/>
            <a:ext cx="2380250" cy="684235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动画结束的节点从动画队列中取出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427985" y="3586614"/>
            <a:ext cx="1872208" cy="333129"/>
          </a:xfrm>
          <a:prstGeom prst="wedgeRoundRectCallout">
            <a:avLst>
              <a:gd name="adj1" fmla="val -21863"/>
              <a:gd name="adj2" fmla="val -764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放回缓存队列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347865" y="4774603"/>
            <a:ext cx="2304256" cy="333129"/>
          </a:xfrm>
          <a:prstGeom prst="wedgeRoundRectCallout">
            <a:avLst>
              <a:gd name="adj1" fmla="val -21863"/>
              <a:gd name="adj2" fmla="val -764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打印队列观察日志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258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12081"/>
            <a:ext cx="2229161" cy="2781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82949"/>
            <a:ext cx="2124371" cy="308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572000" y="3622239"/>
            <a:ext cx="3168352" cy="333129"/>
          </a:xfrm>
          <a:prstGeom prst="wedgeRoundRectCallout">
            <a:avLst>
              <a:gd name="adj1" fmla="val -25496"/>
              <a:gd name="adj2" fmla="val -865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动画队列数量逐渐减少为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422001" y="3622239"/>
            <a:ext cx="3024336" cy="648073"/>
          </a:xfrm>
          <a:prstGeom prst="wedgeRoundRectCallout">
            <a:avLst>
              <a:gd name="adj1" fmla="val -24749"/>
              <a:gd name="adj2" fmla="val -656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个烟花产生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个元素，也就缓存了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859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烟花动画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飞落的动画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烟花从绽放到飞落的动画非常简单，绽放时候有一个在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平面的随机方向和大小的初始速度，然后在这个初始速度的基础上，给他一个向下的重力加速度，就会呈现烟花绽开后自由落体的效果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把速度分为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也就是水平和垂直速度，水平方向速度保持不变，因为没有其它外力，空气阻力忽略不计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垂直方向，随着时间的变化，重力加速度会改变垂直速度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Vy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Vx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  g * t </a:t>
            </a:r>
          </a:p>
        </p:txBody>
      </p:sp>
    </p:spTree>
    <p:extLst>
      <p:ext uri="{BB962C8B-B14F-4D97-AF65-F5344CB8AC3E}">
        <p14:creationId xmlns:p14="http://schemas.microsoft.com/office/powerpoint/2010/main" val="24011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垂直方向的位移需要计算平均速度，因为加速度不变，也就是线性及速度，所以可以如下计算位移：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Sy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Sy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+ (Vy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Vy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)/2  * t</a:t>
            </a: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水平位移就非常简单：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Sx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Sx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+ Vx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 t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本质上，这就是一个抛物线运动，其实不需要理解这个原理，按公式计算即可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887924" y="2021963"/>
            <a:ext cx="1368152" cy="333129"/>
          </a:xfrm>
          <a:prstGeom prst="wedgeRoundRectCallout">
            <a:avLst>
              <a:gd name="adj1" fmla="val -21863"/>
              <a:gd name="adj2" fmla="val -764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平局速度</a:t>
            </a:r>
          </a:p>
        </p:txBody>
      </p:sp>
    </p:spTree>
    <p:extLst>
      <p:ext uri="{BB962C8B-B14F-4D97-AF65-F5344CB8AC3E}">
        <p14:creationId xmlns:p14="http://schemas.microsoft.com/office/powerpoint/2010/main" val="20174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为每个烟花碎片保存一个类，这个类记录该碎片的初始速度，初始位移，延迟时间，飞行时间加速度等数值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该数值其实相同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).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82472"/>
            <a:ext cx="5772956" cy="4143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2267744" y="1916832"/>
            <a:ext cx="2160240" cy="333129"/>
          </a:xfrm>
          <a:prstGeom prst="wedgeRoundRectCallout">
            <a:avLst>
              <a:gd name="adj1" fmla="val -22129"/>
              <a:gd name="adj2" fmla="val 862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烟花飞行动画类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462034" y="2826025"/>
            <a:ext cx="1368152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初始位移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462034" y="3474097"/>
            <a:ext cx="1368152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当前位移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563888" y="4122169"/>
            <a:ext cx="1368152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初始速度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563888" y="4626225"/>
            <a:ext cx="1800200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当前垂直速度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3888" y="5013176"/>
            <a:ext cx="1800200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已经飞行时间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246010" y="5418313"/>
            <a:ext cx="1584176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重力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加速度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563888" y="5795068"/>
            <a:ext cx="1266298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持续时间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038098" y="6160953"/>
            <a:ext cx="1266298" cy="333129"/>
          </a:xfrm>
          <a:prstGeom prst="wedgeRoundRectCallout">
            <a:avLst>
              <a:gd name="adj1" fmla="val -60842"/>
              <a:gd name="adj2" fmla="val 82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延迟时间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5" y="160567"/>
            <a:ext cx="6944694" cy="6544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932040" y="260648"/>
            <a:ext cx="2448272" cy="333129"/>
          </a:xfrm>
          <a:prstGeom prst="wedgeRoundRectCallout">
            <a:avLst>
              <a:gd name="adj1" fmla="val -57664"/>
              <a:gd name="adj2" fmla="val 286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飞行实时刷新函数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563888" y="5589240"/>
            <a:ext cx="2592288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时间走完，动画结束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388532" y="4149080"/>
            <a:ext cx="1415716" cy="648072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减小精度，提高效率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463988" y="1844824"/>
            <a:ext cx="1260140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水平位移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300191" y="836712"/>
            <a:ext cx="1649307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时间没走完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271737" y="1268760"/>
            <a:ext cx="1244480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延时结束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419872" y="2564904"/>
            <a:ext cx="1244480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垂直速度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463988" y="3266296"/>
            <a:ext cx="1244480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垂直位移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237792" y="4896071"/>
            <a:ext cx="1244480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时间累加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274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16632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隐动画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烟花从绽放后，将其透明度逐渐变为零，即透明度的动画！这里定义了通用的属性动画类，不仅可用于透明度动画，还可用于颜色，甚至是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points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这种包含多种多个数值变化的属性动画，所以当前值和其实数值，都是数组形式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861048"/>
            <a:ext cx="6535062" cy="274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圆角矩形标注 14"/>
          <p:cNvSpPr/>
          <p:nvPr/>
        </p:nvSpPr>
        <p:spPr>
          <a:xfrm>
            <a:off x="2411760" y="3527919"/>
            <a:ext cx="1971387" cy="333129"/>
          </a:xfrm>
          <a:prstGeom prst="wedgeRoundRectCallout">
            <a:avLst>
              <a:gd name="adj1" fmla="val -22160"/>
              <a:gd name="adj2" fmla="val 7607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属性动画类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5148064" y="4293096"/>
            <a:ext cx="1368152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属性名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2987824" y="4509120"/>
            <a:ext cx="1944216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初始值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sp>
        <p:nvSpPr>
          <p:cNvPr id="18" name="圆角矩形标注 17"/>
          <p:cNvSpPr/>
          <p:nvPr/>
        </p:nvSpPr>
        <p:spPr>
          <a:xfrm>
            <a:off x="2987824" y="4914257"/>
            <a:ext cx="1944216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当前值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endParaRPr lang="zh-CN" alt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2987824" y="5308379"/>
            <a:ext cx="1944216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终点值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endParaRPr lang="zh-CN" alt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2987824" y="5673671"/>
            <a:ext cx="1368152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持续时间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2987824" y="6048199"/>
            <a:ext cx="1368152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延迟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2987824" y="6408239"/>
            <a:ext cx="1368152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运行时间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9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16632"/>
            <a:ext cx="7776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动画插值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动画插值就是在动画初始值和结束数值之间，计算一个数值，这是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数值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根据动画运行时间和持续总时间计算，如果是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插值，时间比例就等于数值比例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，如下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运行时间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持续时间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=(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当前值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初始值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)/(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结束值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初始值）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所以，当前值的计算方式如下：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当前值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初始值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+(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初始值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*（运行时间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持续时间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这样，如果做一个宽度动画，宽度起始值是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10px,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终点值是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20px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，持续时间是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，无延迟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运行时间是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，宽度插值为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10px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运行时间是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5s ,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宽度插值为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15px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运行时间是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10s,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宽度插值为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20px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本例中，我们采用线性插值，代码如下：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297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4624"/>
            <a:ext cx="3934374" cy="371527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76672"/>
            <a:ext cx="6020640" cy="4505954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007576"/>
            <a:ext cx="2686425" cy="1733792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5436096" y="42362"/>
            <a:ext cx="1252524" cy="333129"/>
          </a:xfrm>
          <a:prstGeom prst="wedgeRoundRectCallout">
            <a:avLst>
              <a:gd name="adj1" fmla="val -57142"/>
              <a:gd name="adj2" fmla="val 3879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属性插值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302812" y="6382545"/>
            <a:ext cx="1989268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返回结束状态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987824" y="2780928"/>
            <a:ext cx="2767750" cy="396044"/>
          </a:xfrm>
          <a:prstGeom prst="wedgeRoundRectCallout">
            <a:avLst>
              <a:gd name="adj1" fmla="val -23091"/>
              <a:gd name="adj2" fmla="val 6175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对属性的每个元素插值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868144" y="975680"/>
            <a:ext cx="2767750" cy="612068"/>
          </a:xfrm>
          <a:prstGeom prst="wedgeRoundRectCallout">
            <a:avLst>
              <a:gd name="adj1" fmla="val -30433"/>
              <a:gd name="adj2" fmla="val 691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距离结束时间小于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帧，直接设置为结束值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57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鼠标点击页面时，需将鼠标的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clientX,clientY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这个窗口坐标，转换成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的画布坐标，以便以该坐标为中心，生成烟花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烟花有很多，要尽量避免在文档中频繁地插入删除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节点，否则效率很低，我们维护两个队列，一个存储动画节点，一个存放备用节点，用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写个链表类，因为链表的插入删除比数组快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绽开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时，每个烟花都会从烟花中心飞出，有个随机的初始速度，同时自由落体，这个动画需要自己实现，而不是借助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动画，所以本案例兼容性很好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另外本例需要读者具备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对象的相关基础知识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1663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烟花碎片的随机性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烟花从绽放时，碎片向四面八方飞出，基本上形成一个近似的圆形，但初始速度大致相同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我们随即一个近似的初始速度，然后随机各异角度，通过角度的正弦余弦值，得到水平和垂直速度分量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78954"/>
            <a:ext cx="4305901" cy="400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429000"/>
            <a:ext cx="4582164" cy="3077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4399596" y="2660586"/>
            <a:ext cx="1252524" cy="333129"/>
          </a:xfrm>
          <a:prstGeom prst="wedgeRoundRectCallout">
            <a:avLst>
              <a:gd name="adj1" fmla="val -57142"/>
              <a:gd name="adj2" fmla="val 3879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716016" y="3789040"/>
            <a:ext cx="3528392" cy="333129"/>
          </a:xfrm>
          <a:prstGeom prst="wedgeRoundRectCallout">
            <a:avLst>
              <a:gd name="adj1" fmla="val -34599"/>
              <a:gd name="adj2" fmla="val 726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最大相差在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0.05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内的速度大小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008547" y="4459660"/>
            <a:ext cx="1800200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随机速度方向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910194" y="4897548"/>
            <a:ext cx="1800200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计算速度分量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674485" y="5445224"/>
            <a:ext cx="1800200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随机持续时间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941696" y="5799373"/>
            <a:ext cx="1286488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随机颜色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148064" y="6339439"/>
            <a:ext cx="1800200" cy="333129"/>
          </a:xfrm>
          <a:prstGeom prst="wedgeRoundRectCallout">
            <a:avLst>
              <a:gd name="adj1" fmla="val -56287"/>
              <a:gd name="adj2" fmla="val -2559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随机空心实心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13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8640"/>
            <a:ext cx="6630325" cy="4486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211960" y="3861296"/>
            <a:ext cx="1872208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配置飞行动画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116831" y="1791295"/>
            <a:ext cx="2813902" cy="392431"/>
          </a:xfrm>
          <a:prstGeom prst="wedgeRoundRectCallout">
            <a:avLst>
              <a:gd name="adj1" fmla="val -25005"/>
              <a:gd name="adj2" fmla="val 896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设置实心元素渐隐动画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741113" y="188640"/>
            <a:ext cx="2813902" cy="392431"/>
          </a:xfrm>
          <a:prstGeom prst="wedgeRoundRectCallout">
            <a:avLst>
              <a:gd name="adj1" fmla="val -25005"/>
              <a:gd name="adj2" fmla="val 896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设置空心元素渐隐动画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73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星 1"/>
          <p:cNvSpPr/>
          <p:nvPr/>
        </p:nvSpPr>
        <p:spPr>
          <a:xfrm>
            <a:off x="3449192" y="2420888"/>
            <a:ext cx="648072" cy="648072"/>
          </a:xfrm>
          <a:prstGeom prst="star5">
            <a:avLst/>
          </a:prstGeom>
          <a:solidFill>
            <a:srgbClr val="9933FF">
              <a:alpha val="10980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4000" y="11663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飞行轨迹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每个烟花碎片在飞出去后，都会在空中留下滑行轨迹，我们通过创建和它一模一样，但是透明度比它低，飞行动画比它略有延迟的，若干碎片体现！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五角星 5"/>
          <p:cNvSpPr/>
          <p:nvPr/>
        </p:nvSpPr>
        <p:spPr>
          <a:xfrm>
            <a:off x="3106853" y="2708920"/>
            <a:ext cx="648072" cy="648072"/>
          </a:xfrm>
          <a:prstGeom prst="star5">
            <a:avLst/>
          </a:prstGeom>
          <a:solidFill>
            <a:srgbClr val="9933FF">
              <a:alpha val="54118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2782817" y="2960948"/>
            <a:ext cx="648072" cy="648072"/>
          </a:xfrm>
          <a:prstGeom prst="star5">
            <a:avLst/>
          </a:prstGeom>
          <a:solidFill>
            <a:srgbClr val="9933FF">
              <a:alpha val="50196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角星 7"/>
          <p:cNvSpPr/>
          <p:nvPr/>
        </p:nvSpPr>
        <p:spPr>
          <a:xfrm>
            <a:off x="2458781" y="3213472"/>
            <a:ext cx="648072" cy="648072"/>
          </a:xfrm>
          <a:prstGeom prst="star5">
            <a:avLst/>
          </a:prstGeom>
          <a:solidFill>
            <a:srgbClr val="9933FF">
              <a:alpha val="78824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角星 8"/>
          <p:cNvSpPr/>
          <p:nvPr/>
        </p:nvSpPr>
        <p:spPr>
          <a:xfrm>
            <a:off x="2154465" y="3429000"/>
            <a:ext cx="648072" cy="648072"/>
          </a:xfrm>
          <a:prstGeom prst="star5">
            <a:avLst/>
          </a:prstGeom>
          <a:solidFill>
            <a:srgbClr val="9933FF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4465210" y="2608708"/>
            <a:ext cx="2699078" cy="1144328"/>
          </a:xfrm>
          <a:prstGeom prst="wedgeRoundRectCallout">
            <a:avLst>
              <a:gd name="adj1" fmla="val -55365"/>
              <a:gd name="adj2" fmla="val -2715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飞行逐渐延迟，透明度逐渐降低，数量越多，拖尾轨迹越长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48" y="4509120"/>
            <a:ext cx="4686954" cy="1371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2782816" y="5195015"/>
            <a:ext cx="1573159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41794" y="5589240"/>
            <a:ext cx="184623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4716016" y="5161756"/>
            <a:ext cx="1800200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延迟逐渐增加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914649" y="5588627"/>
            <a:ext cx="1800200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逐渐变得透明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5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动画控制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动画的启动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停止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每次点击鼠标都会创建一个烟花，同时启动动画刷新函数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如果所有烟花动画都结束了，就停止刷新函数！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98" y="3127510"/>
            <a:ext cx="3419952" cy="1714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圆角矩形标注 10"/>
          <p:cNvSpPr/>
          <p:nvPr/>
        </p:nvSpPr>
        <p:spPr>
          <a:xfrm>
            <a:off x="4427984" y="3686113"/>
            <a:ext cx="1872208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获取画布坐标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051720" y="2636912"/>
            <a:ext cx="2924252" cy="333129"/>
          </a:xfrm>
          <a:prstGeom prst="wedgeRoundRectCallout">
            <a:avLst>
              <a:gd name="adj1" fmla="val -12979"/>
              <a:gd name="adj2" fmla="val 96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点击鼠标启动烟花动画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4560050" y="4122169"/>
            <a:ext cx="1380102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创建烟花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3162306" y="4510095"/>
            <a:ext cx="1380102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启动动画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5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27473"/>
            <a:ext cx="6258798" cy="3105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1907704" y="476672"/>
            <a:ext cx="1872208" cy="333129"/>
          </a:xfrm>
          <a:prstGeom prst="wedgeRoundRectCallout">
            <a:avLst>
              <a:gd name="adj1" fmla="val -12979"/>
              <a:gd name="adj2" fmla="val 96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启动刷新函数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907704" y="2103349"/>
            <a:ext cx="1872208" cy="333129"/>
          </a:xfrm>
          <a:prstGeom prst="wedgeRoundRectCallout">
            <a:avLst>
              <a:gd name="adj1" fmla="val -12979"/>
              <a:gd name="adj2" fmla="val 96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停止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刷新函数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100999" y="476673"/>
            <a:ext cx="3279314" cy="683930"/>
          </a:xfrm>
          <a:prstGeom prst="wedgeRoundRectCallout">
            <a:avLst>
              <a:gd name="adj1" fmla="val -24402"/>
              <a:gd name="adj2" fmla="val 726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刷新动画处于停止状态 且 动画节点数目大于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100999" y="2038299"/>
            <a:ext cx="3279314" cy="683930"/>
          </a:xfrm>
          <a:prstGeom prst="wedgeRoundRectCallout">
            <a:avLst>
              <a:gd name="adj1" fmla="val -24402"/>
              <a:gd name="adj2" fmla="val 726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刷新动画处于运行状态 且 动画节点数目等于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544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1663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动画刷新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遍历动画队列中的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节点，并且调用他们的飞行动画信息的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和属性动画的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，并且设置动画元素的变化后的位置和其他属性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10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91" y="980728"/>
            <a:ext cx="6792273" cy="4496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91" y="188640"/>
            <a:ext cx="3505689" cy="75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4554569" y="398365"/>
            <a:ext cx="1529599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675080" y="1700808"/>
            <a:ext cx="1841136" cy="333129"/>
          </a:xfrm>
          <a:prstGeom prst="wedgeRoundRectCallout">
            <a:avLst>
              <a:gd name="adj1" fmla="val -24219"/>
              <a:gd name="adj2" fmla="val -933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更新飞行位置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675080" y="2276872"/>
            <a:ext cx="1841136" cy="333129"/>
          </a:xfrm>
          <a:prstGeom prst="wedgeRoundRectCallout">
            <a:avLst>
              <a:gd name="adj1" fmla="val -59168"/>
              <a:gd name="adj2" fmla="val -186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设置飞行位置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565527" y="3645024"/>
            <a:ext cx="1841136" cy="333129"/>
          </a:xfrm>
          <a:prstGeom prst="wedgeRoundRectCallout">
            <a:avLst>
              <a:gd name="adj1" fmla="val -15635"/>
              <a:gd name="adj2" fmla="val 9979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更新属性动画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788024" y="4797152"/>
            <a:ext cx="2448272" cy="333129"/>
          </a:xfrm>
          <a:prstGeom prst="wedgeRoundRectCallout">
            <a:avLst>
              <a:gd name="adj1" fmla="val -59168"/>
              <a:gd name="adj2" fmla="val -186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设置变化后的属性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347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8640"/>
            <a:ext cx="5344271" cy="2010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563888" y="404664"/>
            <a:ext cx="2376264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准备遍历下个节点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555776" y="863122"/>
            <a:ext cx="5616624" cy="333129"/>
          </a:xfrm>
          <a:prstGeom prst="wedgeRoundRectCallout">
            <a:avLst>
              <a:gd name="adj1" fmla="val -52741"/>
              <a:gd name="adj2" fmla="val 387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如果本节点动画结束，移出动画队列，放入缓存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771800" y="2348880"/>
            <a:ext cx="3888432" cy="333129"/>
          </a:xfrm>
          <a:prstGeom prst="wedgeRoundRectCallout">
            <a:avLst>
              <a:gd name="adj1" fmla="val -22538"/>
              <a:gd name="adj2" fmla="val -865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动画结束的元素，设置为不可见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64" y="3645024"/>
            <a:ext cx="3562847" cy="1038370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1843535" y="3212976"/>
            <a:ext cx="3888432" cy="333129"/>
          </a:xfrm>
          <a:prstGeom prst="wedgeRoundRectCallout">
            <a:avLst>
              <a:gd name="adj1" fmla="val -23409"/>
              <a:gd name="adj2" fmla="val 930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动画全部结束，停止动画刷新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185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04" y="692696"/>
            <a:ext cx="3528392" cy="39213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圆角矩形标注 2"/>
          <p:cNvSpPr/>
          <p:nvPr/>
        </p:nvSpPr>
        <p:spPr>
          <a:xfrm>
            <a:off x="5004048" y="2365318"/>
            <a:ext cx="1340756" cy="576064"/>
          </a:xfrm>
          <a:prstGeom prst="wedgeRoundRectCallout">
            <a:avLst>
              <a:gd name="adj1" fmla="val -62656"/>
              <a:gd name="adj2" fmla="val 1507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大功告成！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285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988221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048668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如何进一步提高动画的执行效率？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如何限制烟花的最大数量，防止卡顿？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如果在烟花飞过的地方绘制半透图形，也可以实现拖尾效果，和案例中的方式相比，有什么不同？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坐标转换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将鼠标点击时获取的窗口坐标，转换为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的画布坐标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通过点击事件处理函数的参数，可获得鼠标点击时的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坐标，但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width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height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不一致，以及属性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设置对齐方式，很可能经过了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缩放和移动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所以鼠标窗口坐标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e.clientX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e.clientY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，不能用于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绘图，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是有偏差的，必须进行转换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庆幸的是，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提供了将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坐标转换为客户区坐标的矩阵（矩阵就是一种数据结构，用于坐标转换，在此不做详述），该矩阵通过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getScreenCTM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函数获得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16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getScreenCTM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函数返回一个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矩阵，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坐标向量 * 矩阵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getScreenCTM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=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客户区坐标向量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相对于器窗口左上角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另一方面，矩阵调用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inverse()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函数，得到逆矩阵，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客户区坐标向量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getScreenCTM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().inverse()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	= 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坐标向量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这里，坐标向量可理解为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坐标的集合或数据结构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72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36559"/>
            <a:ext cx="5639587" cy="304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2267744" y="1225341"/>
            <a:ext cx="4601405" cy="1411571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74851" y="907888"/>
            <a:ext cx="972108" cy="3174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74850" y="2679499"/>
            <a:ext cx="5249477" cy="31745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6400" y="4005064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svgXY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向量中有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个成员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画布的坐标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928489" y="551786"/>
            <a:ext cx="1267247" cy="428942"/>
          </a:xfrm>
          <a:prstGeom prst="wedgeRoundRectCallout">
            <a:avLst>
              <a:gd name="adj1" fmla="val 59627"/>
              <a:gd name="adj2" fmla="val 3310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转换矩阵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899592" y="1196752"/>
            <a:ext cx="1267247" cy="697192"/>
          </a:xfrm>
          <a:prstGeom prst="wedgeRoundRectCallout">
            <a:avLst>
              <a:gd name="adj1" fmla="val 58257"/>
              <a:gd name="adj2" fmla="val -1191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创建坐标向量结构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928489" y="2001754"/>
            <a:ext cx="1267247" cy="923190"/>
          </a:xfrm>
          <a:prstGeom prst="wedgeRoundRectCallout">
            <a:avLst>
              <a:gd name="adj1" fmla="val 58257"/>
              <a:gd name="adj2" fmla="val -1191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坐标放在向量中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283968" y="3068960"/>
            <a:ext cx="3600400" cy="648072"/>
          </a:xfrm>
          <a:prstGeom prst="wedgeRoundRectCallout">
            <a:avLst>
              <a:gd name="adj1" fmla="val -21769"/>
              <a:gd name="adj2" fmla="val -6982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  * 矩阵 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=SVG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坐标向量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27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链表的基本单元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链表就是一种数据结构，它由一串彼此连接的节点组成，节点之间通过引用，前后互相连接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每个节点包括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个部分：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数据，可以是任何数据，比如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的元素对象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指向前一个节点的引用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指向后一个节点的引用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805281"/>
            <a:ext cx="2867425" cy="1648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1983183" y="4221088"/>
            <a:ext cx="1885103" cy="476044"/>
          </a:xfrm>
          <a:prstGeom prst="wedgeRoundRectCallout">
            <a:avLst>
              <a:gd name="adj1" fmla="val -18625"/>
              <a:gd name="adj2" fmla="val 677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节点构造函数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779912" y="4941168"/>
            <a:ext cx="1279778" cy="392899"/>
          </a:xfrm>
          <a:prstGeom prst="wedgeRoundRectCallout">
            <a:avLst>
              <a:gd name="adj1" fmla="val -57550"/>
              <a:gd name="adj2" fmla="val 269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节点数据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774432" y="5412365"/>
            <a:ext cx="2093712" cy="392899"/>
          </a:xfrm>
          <a:prstGeom prst="wedgeRoundRectCallout">
            <a:avLst>
              <a:gd name="adj1" fmla="val -57550"/>
              <a:gd name="adj2" fmla="val -46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774432" y="5844413"/>
            <a:ext cx="2093712" cy="392899"/>
          </a:xfrm>
          <a:prstGeom prst="wedgeRoundRectCallout">
            <a:avLst>
              <a:gd name="adj1" fmla="val -56472"/>
              <a:gd name="adj2" fmla="val -75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7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链表的成员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这里使用双向链表，消耗的存储空间，但是时间效率更高，链表对象需要记录链表的头部节点，尾部节点，节点数量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35" y="2566588"/>
            <a:ext cx="3029373" cy="1438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8" name="组合 27"/>
          <p:cNvGrpSpPr/>
          <p:nvPr/>
        </p:nvGrpSpPr>
        <p:grpSpPr>
          <a:xfrm>
            <a:off x="3779912" y="4797152"/>
            <a:ext cx="1080120" cy="1440160"/>
            <a:chOff x="1979712" y="4509120"/>
            <a:chExt cx="1080120" cy="1440160"/>
          </a:xfrm>
        </p:grpSpPr>
        <p:sp>
          <p:nvSpPr>
            <p:cNvPr id="29" name="单圆角矩形 28"/>
            <p:cNvSpPr/>
            <p:nvPr/>
          </p:nvSpPr>
          <p:spPr>
            <a:xfrm>
              <a:off x="1979712" y="4509120"/>
              <a:ext cx="1080120" cy="1440160"/>
            </a:xfrm>
            <a:prstGeom prst="snip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30" name="五边形 29"/>
            <p:cNvSpPr/>
            <p:nvPr/>
          </p:nvSpPr>
          <p:spPr>
            <a:xfrm>
              <a:off x="2051721" y="5553236"/>
              <a:ext cx="990113" cy="3240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next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五边形 30"/>
            <p:cNvSpPr/>
            <p:nvPr/>
          </p:nvSpPr>
          <p:spPr>
            <a:xfrm rot="10800000">
              <a:off x="2060719" y="5121188"/>
              <a:ext cx="927106" cy="324036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23728" y="4581128"/>
              <a:ext cx="648072" cy="3960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data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86738" y="5085184"/>
              <a:ext cx="8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609647" y="4797152"/>
            <a:ext cx="1080120" cy="1440160"/>
            <a:chOff x="1979712" y="4509120"/>
            <a:chExt cx="1080120" cy="1440160"/>
          </a:xfrm>
        </p:grpSpPr>
        <p:sp>
          <p:nvSpPr>
            <p:cNvPr id="35" name="单圆角矩形 34"/>
            <p:cNvSpPr/>
            <p:nvPr/>
          </p:nvSpPr>
          <p:spPr>
            <a:xfrm>
              <a:off x="1979712" y="4509120"/>
              <a:ext cx="1080120" cy="1440160"/>
            </a:xfrm>
            <a:prstGeom prst="snip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36" name="五边形 35"/>
            <p:cNvSpPr/>
            <p:nvPr/>
          </p:nvSpPr>
          <p:spPr>
            <a:xfrm>
              <a:off x="2051721" y="5553236"/>
              <a:ext cx="990113" cy="3240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next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五边形 36"/>
            <p:cNvSpPr/>
            <p:nvPr/>
          </p:nvSpPr>
          <p:spPr>
            <a:xfrm rot="10800000">
              <a:off x="2060719" y="5121188"/>
              <a:ext cx="927106" cy="324036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123728" y="4581128"/>
              <a:ext cx="648072" cy="3960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data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6738" y="5085184"/>
              <a:ext cx="8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0" name="曲线连接符 39"/>
          <p:cNvCxnSpPr>
            <a:stCxn id="31" idx="3"/>
            <a:endCxn id="35" idx="3"/>
          </p:cNvCxnSpPr>
          <p:nvPr/>
        </p:nvCxnSpPr>
        <p:spPr>
          <a:xfrm rot="10800000">
            <a:off x="2149707" y="4797152"/>
            <a:ext cx="1711212" cy="774086"/>
          </a:xfrm>
          <a:prstGeom prst="curvedConnector4">
            <a:avLst>
              <a:gd name="adj1" fmla="val 34220"/>
              <a:gd name="adj2" fmla="val 163074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6" idx="3"/>
            <a:endCxn id="29" idx="1"/>
          </p:cNvCxnSpPr>
          <p:nvPr/>
        </p:nvCxnSpPr>
        <p:spPr>
          <a:xfrm>
            <a:off x="2671769" y="6003286"/>
            <a:ext cx="1648203" cy="234026"/>
          </a:xfrm>
          <a:prstGeom prst="curvedConnector4">
            <a:avLst>
              <a:gd name="adj1" fmla="val 38412"/>
              <a:gd name="adj2" fmla="val 30380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5868144" y="4725144"/>
            <a:ext cx="1080120" cy="1440160"/>
            <a:chOff x="1979712" y="4509120"/>
            <a:chExt cx="1080120" cy="1440160"/>
          </a:xfrm>
        </p:grpSpPr>
        <p:sp>
          <p:nvSpPr>
            <p:cNvPr id="44" name="单圆角矩形 43"/>
            <p:cNvSpPr/>
            <p:nvPr/>
          </p:nvSpPr>
          <p:spPr>
            <a:xfrm>
              <a:off x="1979712" y="4509120"/>
              <a:ext cx="1080120" cy="1440160"/>
            </a:xfrm>
            <a:prstGeom prst="snip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45" name="五边形 44"/>
            <p:cNvSpPr/>
            <p:nvPr/>
          </p:nvSpPr>
          <p:spPr>
            <a:xfrm>
              <a:off x="2051721" y="5553236"/>
              <a:ext cx="990113" cy="3240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next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五边形 45"/>
            <p:cNvSpPr/>
            <p:nvPr/>
          </p:nvSpPr>
          <p:spPr>
            <a:xfrm rot="10800000">
              <a:off x="2060719" y="5121188"/>
              <a:ext cx="927106" cy="324036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2123728" y="4581128"/>
              <a:ext cx="648072" cy="3960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data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86738" y="5085184"/>
              <a:ext cx="8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9" name="曲线连接符 48"/>
          <p:cNvCxnSpPr>
            <a:stCxn id="46" idx="3"/>
            <a:endCxn id="29" idx="3"/>
          </p:cNvCxnSpPr>
          <p:nvPr/>
        </p:nvCxnSpPr>
        <p:spPr>
          <a:xfrm rot="10800000">
            <a:off x="4319973" y="4797152"/>
            <a:ext cx="1629179" cy="702078"/>
          </a:xfrm>
          <a:prstGeom prst="curvedConnector4">
            <a:avLst>
              <a:gd name="adj1" fmla="val 33425"/>
              <a:gd name="adj2" fmla="val 17919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30" idx="3"/>
            <a:endCxn id="44" idx="1"/>
          </p:cNvCxnSpPr>
          <p:nvPr/>
        </p:nvCxnSpPr>
        <p:spPr>
          <a:xfrm>
            <a:off x="4842034" y="6003286"/>
            <a:ext cx="1566170" cy="162018"/>
          </a:xfrm>
          <a:prstGeom prst="curvedConnector4">
            <a:avLst>
              <a:gd name="adj1" fmla="val 32759"/>
              <a:gd name="adj2" fmla="val 47799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8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链表的插入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新节点的插入的过程分成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新节点的黏附，前后引用分别指向正确的节点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旧链接的断开，原先的节点修改前后链接，指向新节点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987824" y="2804816"/>
            <a:ext cx="1080120" cy="1440160"/>
            <a:chOff x="1979712" y="4509120"/>
            <a:chExt cx="1080120" cy="1440160"/>
          </a:xfrm>
        </p:grpSpPr>
        <p:sp>
          <p:nvSpPr>
            <p:cNvPr id="14" name="单圆角矩形 13"/>
            <p:cNvSpPr/>
            <p:nvPr/>
          </p:nvSpPr>
          <p:spPr>
            <a:xfrm>
              <a:off x="1979712" y="4509120"/>
              <a:ext cx="1080120" cy="1440160"/>
            </a:xfrm>
            <a:prstGeom prst="snip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15" name="五边形 14"/>
            <p:cNvSpPr/>
            <p:nvPr/>
          </p:nvSpPr>
          <p:spPr>
            <a:xfrm>
              <a:off x="2051721" y="5553236"/>
              <a:ext cx="990113" cy="3240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next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五边形 15"/>
            <p:cNvSpPr/>
            <p:nvPr/>
          </p:nvSpPr>
          <p:spPr>
            <a:xfrm rot="10800000">
              <a:off x="2060719" y="5121188"/>
              <a:ext cx="927106" cy="324036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123728" y="4581128"/>
              <a:ext cx="648072" cy="3960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new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86738" y="5085184"/>
              <a:ext cx="8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499992" y="4581128"/>
            <a:ext cx="1080120" cy="1440160"/>
            <a:chOff x="1979712" y="4509120"/>
            <a:chExt cx="1080120" cy="1440160"/>
          </a:xfrm>
        </p:grpSpPr>
        <p:sp>
          <p:nvSpPr>
            <p:cNvPr id="20" name="单圆角矩形 19"/>
            <p:cNvSpPr/>
            <p:nvPr/>
          </p:nvSpPr>
          <p:spPr>
            <a:xfrm>
              <a:off x="1979712" y="4509120"/>
              <a:ext cx="1080120" cy="1440160"/>
            </a:xfrm>
            <a:prstGeom prst="snip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21" name="五边形 20"/>
            <p:cNvSpPr/>
            <p:nvPr/>
          </p:nvSpPr>
          <p:spPr>
            <a:xfrm>
              <a:off x="2051721" y="5553236"/>
              <a:ext cx="990113" cy="3240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next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五边形 21"/>
            <p:cNvSpPr/>
            <p:nvPr/>
          </p:nvSpPr>
          <p:spPr>
            <a:xfrm rot="10800000">
              <a:off x="2060719" y="5121188"/>
              <a:ext cx="927106" cy="324036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4581128"/>
              <a:ext cx="648072" cy="3960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after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86738" y="5085184"/>
              <a:ext cx="8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609647" y="4581128"/>
            <a:ext cx="1080120" cy="1440160"/>
            <a:chOff x="1979712" y="4509120"/>
            <a:chExt cx="1080120" cy="1440160"/>
          </a:xfrm>
        </p:grpSpPr>
        <p:sp>
          <p:nvSpPr>
            <p:cNvPr id="26" name="单圆角矩形 25"/>
            <p:cNvSpPr/>
            <p:nvPr/>
          </p:nvSpPr>
          <p:spPr>
            <a:xfrm>
              <a:off x="1979712" y="4509120"/>
              <a:ext cx="1080120" cy="1440160"/>
            </a:xfrm>
            <a:prstGeom prst="snip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27" name="五边形 26"/>
            <p:cNvSpPr/>
            <p:nvPr/>
          </p:nvSpPr>
          <p:spPr>
            <a:xfrm>
              <a:off x="2051721" y="5553236"/>
              <a:ext cx="990113" cy="3240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next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五边形 27"/>
            <p:cNvSpPr/>
            <p:nvPr/>
          </p:nvSpPr>
          <p:spPr>
            <a:xfrm rot="10800000">
              <a:off x="2060719" y="5121188"/>
              <a:ext cx="927106" cy="324036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123728" y="4581128"/>
              <a:ext cx="648072" cy="3960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refer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86738" y="5085184"/>
              <a:ext cx="8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5" name="曲线连接符 34"/>
          <p:cNvCxnSpPr>
            <a:stCxn id="22" idx="3"/>
            <a:endCxn id="26" idx="3"/>
          </p:cNvCxnSpPr>
          <p:nvPr/>
        </p:nvCxnSpPr>
        <p:spPr>
          <a:xfrm rot="10800000">
            <a:off x="2149707" y="4581128"/>
            <a:ext cx="2431292" cy="774086"/>
          </a:xfrm>
          <a:prstGeom prst="curvedConnector4">
            <a:avLst>
              <a:gd name="adj1" fmla="val 33787"/>
              <a:gd name="adj2" fmla="val 129532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endCxn id="20" idx="1"/>
          </p:cNvCxnSpPr>
          <p:nvPr/>
        </p:nvCxnSpPr>
        <p:spPr>
          <a:xfrm>
            <a:off x="2689769" y="5787262"/>
            <a:ext cx="2350283" cy="234026"/>
          </a:xfrm>
          <a:prstGeom prst="curvedConnector4">
            <a:avLst>
              <a:gd name="adj1" fmla="val 38511"/>
              <a:gd name="adj2" fmla="val 318275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16" idx="3"/>
            <a:endCxn id="26" idx="3"/>
          </p:cNvCxnSpPr>
          <p:nvPr/>
        </p:nvCxnSpPr>
        <p:spPr>
          <a:xfrm rot="10800000" flipV="1">
            <a:off x="2149707" y="3578902"/>
            <a:ext cx="919124" cy="1002226"/>
          </a:xfrm>
          <a:prstGeom prst="curvedConnector2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5" idx="3"/>
            <a:endCxn id="20" idx="3"/>
          </p:cNvCxnSpPr>
          <p:nvPr/>
        </p:nvCxnSpPr>
        <p:spPr>
          <a:xfrm>
            <a:off x="4049946" y="4010950"/>
            <a:ext cx="990106" cy="570178"/>
          </a:xfrm>
          <a:prstGeom prst="curved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标注 54"/>
          <p:cNvSpPr/>
          <p:nvPr/>
        </p:nvSpPr>
        <p:spPr>
          <a:xfrm>
            <a:off x="5724128" y="3312772"/>
            <a:ext cx="2232248" cy="983267"/>
          </a:xfrm>
          <a:prstGeom prst="wedgeRoundRectCallout">
            <a:avLst>
              <a:gd name="adj1" fmla="val -64412"/>
              <a:gd name="adj2" fmla="val 125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节点黏附在链表上，建立如需先所示的链接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10683</TotalTime>
  <Words>2104</Words>
  <Application>Microsoft Office PowerPoint</Application>
  <PresentationFormat>全屏显示(4:3)</PresentationFormat>
  <Paragraphs>261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主题​​</vt:lpstr>
      <vt:lpstr>躁动的web动画 ——第24讲 svg烟花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753</cp:revision>
  <dcterms:created xsi:type="dcterms:W3CDTF">2018-04-16T03:29:14Z</dcterms:created>
  <dcterms:modified xsi:type="dcterms:W3CDTF">2018-10-10T01:49:26Z</dcterms:modified>
</cp:coreProperties>
</file>