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95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72" r:id="rId16"/>
    <p:sldId id="268" r:id="rId17"/>
    <p:sldId id="280" r:id="rId18"/>
    <p:sldId id="269" r:id="rId19"/>
    <p:sldId id="281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82" r:id="rId32"/>
    <p:sldId id="294" r:id="rId33"/>
    <p:sldId id="267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tmp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tmp"/><Relationship Id="rId4" Type="http://schemas.openxmlformats.org/officeDocument/2006/relationships/image" Target="../media/image28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tm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mp"/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mp"/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 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旋转的骰子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（二）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404664"/>
            <a:ext cx="79928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个点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平分秋色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289294"/>
            <a:ext cx="1276528" cy="1047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68760"/>
            <a:ext cx="3477110" cy="1238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右箭头 10"/>
          <p:cNvSpPr/>
          <p:nvPr/>
        </p:nvSpPr>
        <p:spPr>
          <a:xfrm>
            <a:off x="4677051" y="1455923"/>
            <a:ext cx="1008112" cy="86409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61" y="2708920"/>
            <a:ext cx="3848637" cy="1905266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4677051" y="3229505"/>
            <a:ext cx="1008112" cy="86409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373" y="3106613"/>
            <a:ext cx="1190791" cy="10288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圆角矩形标注 15"/>
          <p:cNvSpPr/>
          <p:nvPr/>
        </p:nvSpPr>
        <p:spPr>
          <a:xfrm>
            <a:off x="2303748" y="2499364"/>
            <a:ext cx="2304256" cy="417664"/>
          </a:xfrm>
          <a:prstGeom prst="wedgeRoundRectCallout">
            <a:avLst>
              <a:gd name="adj1" fmla="val -22453"/>
              <a:gd name="adj2" fmla="val 7128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主轴方向：平均分布</a:t>
            </a:r>
            <a:endParaRPr lang="en-US" altLang="zh-CN" dirty="0" smtClean="0"/>
          </a:p>
        </p:txBody>
      </p:sp>
      <p:sp>
        <p:nvSpPr>
          <p:cNvPr id="17" name="圆角矩形标注 16"/>
          <p:cNvSpPr/>
          <p:nvPr/>
        </p:nvSpPr>
        <p:spPr>
          <a:xfrm>
            <a:off x="971600" y="4408903"/>
            <a:ext cx="3960440" cy="417664"/>
          </a:xfrm>
          <a:prstGeom prst="wedgeRoundRectCallout">
            <a:avLst>
              <a:gd name="adj1" fmla="val -26365"/>
              <a:gd name="adj2" fmla="val -7980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个点的交叉轴方向：底部放置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7171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62" y="2714315"/>
            <a:ext cx="3896269" cy="26959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1560" y="404664"/>
            <a:ext cx="79928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个点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三分天下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677051" y="1455923"/>
            <a:ext cx="1008112" cy="86409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4716016" y="3229505"/>
            <a:ext cx="1008112" cy="86409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标注 15"/>
          <p:cNvSpPr/>
          <p:nvPr/>
        </p:nvSpPr>
        <p:spPr>
          <a:xfrm>
            <a:off x="1691680" y="4196636"/>
            <a:ext cx="3888432" cy="312483"/>
          </a:xfrm>
          <a:prstGeom prst="wedgeRoundRectCallout">
            <a:avLst>
              <a:gd name="adj1" fmla="val 10295"/>
              <a:gd name="adj2" fmla="val -10456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个点的交叉轴方向</a:t>
            </a:r>
            <a:r>
              <a:rPr lang="zh-CN" altLang="en-US" dirty="0" smtClean="0"/>
              <a:t>：居中放置</a:t>
            </a:r>
            <a:endParaRPr lang="en-US" altLang="zh-CN" dirty="0"/>
          </a:p>
        </p:txBody>
      </p:sp>
      <p:sp>
        <p:nvSpPr>
          <p:cNvPr id="17" name="圆角矩形标注 16"/>
          <p:cNvSpPr/>
          <p:nvPr/>
        </p:nvSpPr>
        <p:spPr>
          <a:xfrm>
            <a:off x="1043608" y="5388547"/>
            <a:ext cx="3960440" cy="417664"/>
          </a:xfrm>
          <a:prstGeom prst="wedgeRoundRectCallout">
            <a:avLst>
              <a:gd name="adj1" fmla="val -26365"/>
              <a:gd name="adj2" fmla="val -7980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第</a:t>
            </a:r>
            <a:r>
              <a:rPr lang="en-US" altLang="zh-CN" dirty="0"/>
              <a:t>3</a:t>
            </a:r>
            <a:r>
              <a:rPr lang="zh-CN" altLang="en-US" dirty="0" smtClean="0"/>
              <a:t>个点的交叉轴方向：底部放置</a:t>
            </a:r>
            <a:endParaRPr lang="en-US" altLang="zh-CN" dirty="0" smtClean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886" y="1268760"/>
            <a:ext cx="1190791" cy="1076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16338"/>
            <a:ext cx="3496163" cy="1543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255" y="3142368"/>
            <a:ext cx="1286054" cy="10383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圆角矩形标注 17"/>
          <p:cNvSpPr/>
          <p:nvPr/>
        </p:nvSpPr>
        <p:spPr>
          <a:xfrm>
            <a:off x="1480673" y="3285237"/>
            <a:ext cx="2459446" cy="312483"/>
          </a:xfrm>
          <a:prstGeom prst="wedgeRoundRectCallout">
            <a:avLst>
              <a:gd name="adj1" fmla="val -57663"/>
              <a:gd name="adj2" fmla="val -4274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主轴方向：均匀排布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655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07070"/>
            <a:ext cx="3505689" cy="3086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72" y="4220517"/>
            <a:ext cx="3991532" cy="2191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11560" y="404664"/>
            <a:ext cx="79928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个点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纵情四海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4791517" y="5776398"/>
            <a:ext cx="4114578" cy="824182"/>
          </a:xfrm>
          <a:prstGeom prst="wedgeRoundRectCallout">
            <a:avLst>
              <a:gd name="adj1" fmla="val -26488"/>
              <a:gd name="adj2" fmla="val -7034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 smtClean="0"/>
              <a:t>flex-direction:</a:t>
            </a:r>
            <a:r>
              <a:rPr lang="zh-CN" altLang="en-US" dirty="0" smtClean="0"/>
              <a:t>设置子元素的排列方向，默认为水平排列</a:t>
            </a:r>
            <a:endParaRPr lang="en-US" altLang="zh-CN" dirty="0"/>
          </a:p>
        </p:txBody>
      </p:sp>
      <p:sp>
        <p:nvSpPr>
          <p:cNvPr id="11" name="右箭头 10"/>
          <p:cNvSpPr/>
          <p:nvPr/>
        </p:nvSpPr>
        <p:spPr>
          <a:xfrm>
            <a:off x="5940152" y="1432597"/>
            <a:ext cx="1008112" cy="86409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5400000">
            <a:off x="7460452" y="2303936"/>
            <a:ext cx="329484" cy="602985"/>
          </a:xfrm>
          <a:prstGeom prst="rightArrow">
            <a:avLst>
              <a:gd name="adj1" fmla="val 38113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标注 15"/>
          <p:cNvSpPr/>
          <p:nvPr/>
        </p:nvSpPr>
        <p:spPr>
          <a:xfrm>
            <a:off x="616472" y="6422254"/>
            <a:ext cx="4403163" cy="435746"/>
          </a:xfrm>
          <a:prstGeom prst="wedgeRoundRectCallout">
            <a:avLst>
              <a:gd name="adj1" fmla="val 17444"/>
              <a:gd name="adj2" fmla="val -10394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子</a:t>
            </a:r>
            <a:r>
              <a:rPr lang="zh-CN" altLang="en-US" dirty="0" smtClean="0"/>
              <a:t>元素的子元素：均匀分布（两端无空隙）</a:t>
            </a:r>
            <a:endParaRPr lang="en-US" altLang="zh-CN" dirty="0"/>
          </a:p>
        </p:txBody>
      </p:sp>
      <p:sp>
        <p:nvSpPr>
          <p:cNvPr id="17" name="圆角矩形标注 16"/>
          <p:cNvSpPr/>
          <p:nvPr/>
        </p:nvSpPr>
        <p:spPr>
          <a:xfrm>
            <a:off x="1602936" y="3790198"/>
            <a:ext cx="5245870" cy="417664"/>
          </a:xfrm>
          <a:prstGeom prst="wedgeRoundRectCallout">
            <a:avLst>
              <a:gd name="adj1" fmla="val -21188"/>
              <a:gd name="adj2" fmla="val 11445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子</a:t>
            </a:r>
            <a:r>
              <a:rPr lang="zh-CN" altLang="en-US" dirty="0" smtClean="0"/>
              <a:t>元素（两个组</a:t>
            </a:r>
            <a:r>
              <a:rPr lang="en-US" altLang="zh-CN" dirty="0" smtClean="0"/>
              <a:t>dot-row</a:t>
            </a:r>
            <a:r>
              <a:rPr lang="zh-CN" altLang="en-US" dirty="0" smtClean="0"/>
              <a:t>）垂直排列，均匀分布</a:t>
            </a:r>
            <a:endParaRPr lang="en-US" altLang="zh-CN" dirty="0" smtClean="0"/>
          </a:p>
        </p:txBody>
      </p:sp>
      <p:sp>
        <p:nvSpPr>
          <p:cNvPr id="18" name="圆角矩形标注 17"/>
          <p:cNvSpPr/>
          <p:nvPr/>
        </p:nvSpPr>
        <p:spPr>
          <a:xfrm>
            <a:off x="3808909" y="1197301"/>
            <a:ext cx="2059236" cy="444399"/>
          </a:xfrm>
          <a:prstGeom prst="wedgeRoundRectCallout">
            <a:avLst>
              <a:gd name="adj1" fmla="val -59324"/>
              <a:gd name="adj2" fmla="val 2236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个点要分成两组</a:t>
            </a:r>
            <a:endParaRPr lang="en-US" altLang="zh-CN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318415"/>
            <a:ext cx="1209844" cy="1047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903" y="2820520"/>
            <a:ext cx="1114581" cy="10860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圆角矩形标注 18"/>
          <p:cNvSpPr/>
          <p:nvPr/>
        </p:nvSpPr>
        <p:spPr>
          <a:xfrm>
            <a:off x="3578386" y="2328135"/>
            <a:ext cx="2059236" cy="444399"/>
          </a:xfrm>
          <a:prstGeom prst="wedgeRoundRectCallout">
            <a:avLst>
              <a:gd name="adj1" fmla="val -29304"/>
              <a:gd name="adj2" fmla="val 9191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每组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个点</a:t>
            </a:r>
            <a:endParaRPr lang="en-US" altLang="zh-CN" dirty="0"/>
          </a:p>
        </p:txBody>
      </p:sp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26" y="4207862"/>
            <a:ext cx="1914792" cy="924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圆角矩形标注 19"/>
          <p:cNvSpPr/>
          <p:nvPr/>
        </p:nvSpPr>
        <p:spPr>
          <a:xfrm>
            <a:off x="4680226" y="5177261"/>
            <a:ext cx="4114578" cy="444399"/>
          </a:xfrm>
          <a:prstGeom prst="wedgeRoundRectCallout">
            <a:avLst>
              <a:gd name="adj1" fmla="val -28679"/>
              <a:gd name="adj2" fmla="val -9065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子元素（</a:t>
            </a:r>
            <a:r>
              <a:rPr lang="en-US" altLang="zh-CN" dirty="0" smtClean="0"/>
              <a:t>dot-row</a:t>
            </a:r>
            <a:r>
              <a:rPr lang="zh-CN" altLang="en-US" dirty="0" smtClean="0"/>
              <a:t>）也要弹性和布局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035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4" y="3281053"/>
            <a:ext cx="3867690" cy="3124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75" y="1052736"/>
            <a:ext cx="3581900" cy="4143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11560" y="404664"/>
            <a:ext cx="79928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个点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五子登科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677051" y="1455923"/>
            <a:ext cx="1008112" cy="86409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标注 15"/>
          <p:cNvSpPr/>
          <p:nvPr/>
        </p:nvSpPr>
        <p:spPr>
          <a:xfrm>
            <a:off x="4067945" y="2348716"/>
            <a:ext cx="2791255" cy="793231"/>
          </a:xfrm>
          <a:prstGeom prst="wedgeRoundRectCallout">
            <a:avLst>
              <a:gd name="adj1" fmla="val -56435"/>
              <a:gd name="adj2" fmla="val -804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个点分成</a:t>
            </a:r>
            <a:r>
              <a:rPr lang="en-US" altLang="zh-CN" dirty="0" smtClean="0"/>
              <a:t>3</a:t>
            </a:r>
            <a:r>
              <a:rPr lang="zh-CN" altLang="en-US" dirty="0" smtClean="0"/>
              <a:t>组，分别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个。</a:t>
            </a:r>
            <a:endParaRPr lang="en-US" altLang="zh-CN" dirty="0" smtClean="0"/>
          </a:p>
        </p:txBody>
      </p:sp>
      <p:sp>
        <p:nvSpPr>
          <p:cNvPr id="17" name="圆角矩形标注 16"/>
          <p:cNvSpPr/>
          <p:nvPr/>
        </p:nvSpPr>
        <p:spPr>
          <a:xfrm>
            <a:off x="5323318" y="912495"/>
            <a:ext cx="3960440" cy="417664"/>
          </a:xfrm>
          <a:prstGeom prst="wedgeRoundRectCallout">
            <a:avLst>
              <a:gd name="adj1" fmla="val -26365"/>
              <a:gd name="adj2" fmla="val -7980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个点的交叉轴方向：底部放置</a:t>
            </a:r>
            <a:endParaRPr lang="en-US" altLang="zh-CN" dirty="0" smtClean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367386"/>
            <a:ext cx="1219370" cy="9526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439" y="5394952"/>
            <a:ext cx="1152686" cy="10097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右箭头 17"/>
          <p:cNvSpPr/>
          <p:nvPr/>
        </p:nvSpPr>
        <p:spPr>
          <a:xfrm rot="10800000">
            <a:off x="3059832" y="5467799"/>
            <a:ext cx="1008112" cy="86409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标注 18"/>
          <p:cNvSpPr/>
          <p:nvPr/>
        </p:nvSpPr>
        <p:spPr>
          <a:xfrm>
            <a:off x="5844915" y="4149080"/>
            <a:ext cx="2975557" cy="396616"/>
          </a:xfrm>
          <a:prstGeom prst="wedgeRoundRectCallout">
            <a:avLst>
              <a:gd name="adj1" fmla="val 17956"/>
              <a:gd name="adj2" fmla="val 9262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每</a:t>
            </a:r>
            <a:r>
              <a:rPr lang="zh-CN" altLang="en-US" dirty="0" smtClean="0"/>
              <a:t>行的子元素：均匀分布</a:t>
            </a:r>
            <a:endParaRPr lang="en-US" altLang="zh-CN" dirty="0" smtClean="0"/>
          </a:p>
        </p:txBody>
      </p:sp>
      <p:sp>
        <p:nvSpPr>
          <p:cNvPr id="20" name="圆角矩形标注 19"/>
          <p:cNvSpPr/>
          <p:nvPr/>
        </p:nvSpPr>
        <p:spPr>
          <a:xfrm>
            <a:off x="5383085" y="6206435"/>
            <a:ext cx="2621535" cy="396616"/>
          </a:xfrm>
          <a:prstGeom prst="wedgeRoundRectCallout">
            <a:avLst>
              <a:gd name="adj1" fmla="val 13535"/>
              <a:gd name="adj2" fmla="val -9896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第二行子元素居中排布</a:t>
            </a:r>
            <a:endParaRPr lang="en-US" altLang="zh-CN" dirty="0" smtClean="0"/>
          </a:p>
        </p:txBody>
      </p:sp>
      <p:sp>
        <p:nvSpPr>
          <p:cNvPr id="21" name="圆角矩形标注 20"/>
          <p:cNvSpPr/>
          <p:nvPr/>
        </p:nvSpPr>
        <p:spPr>
          <a:xfrm>
            <a:off x="6084168" y="3195545"/>
            <a:ext cx="2975557" cy="396616"/>
          </a:xfrm>
          <a:prstGeom prst="wedgeRoundRectCallout">
            <a:avLst>
              <a:gd name="adj1" fmla="val 17956"/>
              <a:gd name="adj2" fmla="val 9262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三组垂直方向，均匀分布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476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76" y="1569400"/>
            <a:ext cx="3905795" cy="2200582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52736"/>
            <a:ext cx="3353268" cy="3658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11560" y="404664"/>
            <a:ext cx="79928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个点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六韬三略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 rot="5400000">
            <a:off x="1762568" y="4786202"/>
            <a:ext cx="699130" cy="59925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976" y="5555491"/>
            <a:ext cx="1495634" cy="9716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033" y="5380170"/>
            <a:ext cx="1047896" cy="1047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右箭头 13"/>
          <p:cNvSpPr/>
          <p:nvPr/>
        </p:nvSpPr>
        <p:spPr>
          <a:xfrm rot="5400000">
            <a:off x="5592848" y="4530481"/>
            <a:ext cx="622319" cy="53341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标注 15"/>
          <p:cNvSpPr/>
          <p:nvPr/>
        </p:nvSpPr>
        <p:spPr>
          <a:xfrm>
            <a:off x="5999462" y="3769982"/>
            <a:ext cx="2749002" cy="417664"/>
          </a:xfrm>
          <a:prstGeom prst="wedgeRoundRectCallout">
            <a:avLst>
              <a:gd name="adj1" fmla="val -22453"/>
              <a:gd name="adj2" fmla="val -9830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每组子元素，均匀分布</a:t>
            </a:r>
            <a:endParaRPr lang="en-US" altLang="zh-CN" dirty="0" smtClean="0"/>
          </a:p>
        </p:txBody>
      </p:sp>
      <p:sp>
        <p:nvSpPr>
          <p:cNvPr id="17" name="圆角矩形标注 16"/>
          <p:cNvSpPr/>
          <p:nvPr/>
        </p:nvSpPr>
        <p:spPr>
          <a:xfrm>
            <a:off x="5833709" y="1096911"/>
            <a:ext cx="2635761" cy="417664"/>
          </a:xfrm>
          <a:prstGeom prst="wedgeRoundRectCallout">
            <a:avLst>
              <a:gd name="adj1" fmla="val -20837"/>
              <a:gd name="adj2" fmla="val 10212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分成两组：纵向排列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4300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04664"/>
            <a:ext cx="799288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最终的效果：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14663"/>
            <a:ext cx="1247949" cy="59063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52501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立方体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让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我想起泰国的四面佛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556792"/>
            <a:ext cx="799288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立方体有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个面，前后左右上下，我们需要做六个正方形，然后通过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transform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属性的旋转和平移函数，来让它们处于正确的方位和方向，拼接成一个立方体。而且我们需要将元素的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平面几何中心，作为立方体的几何中心。如图，这样的话，前后面前后移动，上下面围绕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轴旋转，上线移动，左右面围绕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轴旋转，左右平移，就大功告成了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810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1660" y="1478604"/>
            <a:ext cx="6120680" cy="3799189"/>
            <a:chOff x="1691680" y="2685505"/>
            <a:chExt cx="6120680" cy="3799189"/>
          </a:xfrm>
        </p:grpSpPr>
        <p:sp>
          <p:nvSpPr>
            <p:cNvPr id="5" name="矩形 4"/>
            <p:cNvSpPr/>
            <p:nvPr/>
          </p:nvSpPr>
          <p:spPr>
            <a:xfrm>
              <a:off x="3167844" y="3638076"/>
              <a:ext cx="1332148" cy="114184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977934" y="5239487"/>
              <a:ext cx="1332148" cy="114184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691820" y="4452968"/>
              <a:ext cx="1512168" cy="129614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076056" y="3971176"/>
              <a:ext cx="1512168" cy="129614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923928" y="2963064"/>
              <a:ext cx="1332148" cy="114184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 flipV="1">
              <a:off x="3779912" y="4507969"/>
              <a:ext cx="2034226" cy="409784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779912" y="4194148"/>
              <a:ext cx="1818202" cy="1083645"/>
            </a:xfrm>
            <a:prstGeom prst="line">
              <a:avLst/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4860032" y="4763264"/>
              <a:ext cx="1512168" cy="12961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 flipV="1">
              <a:off x="4716016" y="3765625"/>
              <a:ext cx="0" cy="2016224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4572000" y="4569259"/>
              <a:ext cx="276486" cy="276486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16015" y="3713362"/>
              <a:ext cx="3060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</a:rPr>
                <a:t>x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16016" y="2708920"/>
              <a:ext cx="3060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y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87235" y="5411065"/>
              <a:ext cx="3060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</a:rPr>
                <a:t>z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28184" y="3929966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右</a:t>
              </a:r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63788" y="4635901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左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17406" y="5490099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前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07844" y="3528696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后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39952" y="3045545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上</a:t>
              </a:r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23928" y="605940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下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1691680" y="2685505"/>
              <a:ext cx="6120680" cy="3799189"/>
            </a:xfrm>
            <a:prstGeom prst="rect">
              <a:avLst/>
            </a:prstGeom>
            <a:noFill/>
            <a:ln>
              <a:prstDash val="sysDash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/>
            <p:nvPr/>
          </p:nvCxnSpPr>
          <p:spPr>
            <a:xfrm flipV="1">
              <a:off x="1998285" y="4989761"/>
              <a:ext cx="1421587" cy="232087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6228184" y="4197673"/>
              <a:ext cx="1224136" cy="225021"/>
            </a:xfrm>
            <a:prstGeom prst="line">
              <a:avLst/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527718" y="2726401"/>
              <a:ext cx="1959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屏幕所在平面</a:t>
              </a:r>
              <a:endParaRPr lang="zh-CN" altLang="en-US" dirty="0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 flipV="1">
              <a:off x="4701676" y="2759829"/>
              <a:ext cx="14340" cy="748788"/>
            </a:xfrm>
            <a:prstGeom prst="line">
              <a:avLst/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586447" y="5341891"/>
              <a:ext cx="1001777" cy="517540"/>
            </a:xfrm>
            <a:prstGeom prst="line">
              <a:avLst/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4716016" y="6020628"/>
              <a:ext cx="72" cy="446892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5881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476672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首先需要将所有的面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重合于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相同区域，再进行旋转和移动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2648320" cy="2476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23528" y="422108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凡是子元素有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显示效果的，父元素都需要设置透视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，否则是看不到效果的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013176"/>
            <a:ext cx="3677163" cy="924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42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54868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前后面移动立方体边长的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1/2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，同时注意，后面的面要反转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180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度（因为面有正反，正面要朝外）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95" y="1412776"/>
            <a:ext cx="5734850" cy="1810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67544" y="350100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上下面围绕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轴旋转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度（注意旋转角度相反，因为面要朝外），同时沿上下平移立方体边长一半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95" y="4365104"/>
            <a:ext cx="5315692" cy="1895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269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旋转的骰子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268760"/>
            <a:ext cx="7128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上一次我们做了一个旋转的骰子（参看第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讲），这次我们想要点击按钮，让骰子旋转到特定的点数停下来！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852936"/>
            <a:ext cx="2400300" cy="2695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548680"/>
            <a:ext cx="7992888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左右面围绕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轴旋转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度（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注意旋转角度相反，因为面要朝外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），同时朝左右移动立方体边长一半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1609471"/>
            <a:ext cx="5420481" cy="1819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467544" y="3443742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我们可以旋转立方体，以便验证移动的正确性，可以选择性的隐藏显示其他面，或者修改面的颜色，方便查看。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8" y="4509120"/>
            <a:ext cx="5220429" cy="933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6631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56792"/>
            <a:ext cx="1629002" cy="1676634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5" t="4405" r="4405" b="5845"/>
          <a:stretch/>
        </p:blipFill>
        <p:spPr>
          <a:xfrm>
            <a:off x="3851920" y="1537739"/>
            <a:ext cx="1564646" cy="1650146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605469"/>
            <a:ext cx="1571844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89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716016" y="3897155"/>
            <a:ext cx="1224136" cy="1044013"/>
          </a:xfrm>
          <a:prstGeom prst="rect">
            <a:avLst/>
          </a:prstGeom>
          <a:solidFill>
            <a:schemeClr val="accent6">
              <a:lumMod val="40000"/>
              <a:lumOff val="60000"/>
              <a:alpha val="80000"/>
            </a:schemeClr>
          </a:solidFill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88024" y="2204864"/>
            <a:ext cx="1368152" cy="3456384"/>
          </a:xfrm>
          <a:prstGeom prst="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7544" y="620688"/>
            <a:ext cx="799288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立方体的面设为白色，我们发现，每个面之间是有空隙的，因为我们原先想要做成圆角的边缘，这样透过空袭就可以看到立方体内部，或者页面背景，非常的糟糕，我们需要完全遮挡空袭，并且让立方体更有立体感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535" y="1788852"/>
            <a:ext cx="1409897" cy="145752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635896" y="2780928"/>
            <a:ext cx="1656184" cy="1799934"/>
          </a:xfrm>
          <a:prstGeom prst="rect">
            <a:avLst/>
          </a:prstGeom>
          <a:solidFill>
            <a:schemeClr val="accent5">
              <a:lumMod val="40000"/>
              <a:lumOff val="60000"/>
              <a:alpha val="80000"/>
            </a:schemeClr>
          </a:solidFill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16016" y="2889043"/>
            <a:ext cx="1224136" cy="1044013"/>
          </a:xfrm>
          <a:prstGeom prst="rect">
            <a:avLst/>
          </a:prstGeom>
          <a:solidFill>
            <a:schemeClr val="accent6">
              <a:lumMod val="40000"/>
              <a:lumOff val="60000"/>
              <a:alpha val="80000"/>
            </a:schemeClr>
          </a:solidFill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355976" y="3213242"/>
            <a:ext cx="1656184" cy="1799934"/>
          </a:xfrm>
          <a:prstGeom prst="rect">
            <a:avLst/>
          </a:prstGeom>
          <a:solidFill>
            <a:schemeClr val="accent5">
              <a:lumMod val="40000"/>
              <a:lumOff val="60000"/>
              <a:alpha val="80000"/>
            </a:schemeClr>
          </a:solidFill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35896" y="4077072"/>
            <a:ext cx="1224136" cy="1044013"/>
          </a:xfrm>
          <a:prstGeom prst="rect">
            <a:avLst/>
          </a:prstGeom>
          <a:solidFill>
            <a:schemeClr val="accent6">
              <a:lumMod val="40000"/>
              <a:lumOff val="60000"/>
              <a:alpha val="80000"/>
            </a:schemeClr>
          </a:solidFill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63888" y="2492896"/>
            <a:ext cx="1368152" cy="3312368"/>
          </a:xfrm>
          <a:prstGeom prst="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635896" y="3069196"/>
            <a:ext cx="1224136" cy="1044013"/>
          </a:xfrm>
          <a:prstGeom prst="rect">
            <a:avLst/>
          </a:prstGeom>
          <a:solidFill>
            <a:schemeClr val="accent6">
              <a:lumMod val="40000"/>
              <a:lumOff val="60000"/>
              <a:alpha val="80000"/>
            </a:schemeClr>
          </a:solidFill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1691680" y="3869890"/>
            <a:ext cx="1064988" cy="188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1700986" y="3019133"/>
            <a:ext cx="0" cy="10397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700986" y="4077976"/>
            <a:ext cx="782782" cy="6480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36115" y="2889043"/>
            <a:ext cx="31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437372" y="3411049"/>
            <a:ext cx="31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95607" y="4457725"/>
            <a:ext cx="31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z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10028" y="5424101"/>
            <a:ext cx="7107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我们可以在立方体的中心增加一个上图所示的遮挡面片，遮挡面片位于立方体内部，这样无论如何都不会从缝隙看到背景了！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204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84" y="1196752"/>
            <a:ext cx="3877216" cy="971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03" y="2420888"/>
            <a:ext cx="2724530" cy="3772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11560" y="476672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h. </a:t>
            </a:r>
            <a:r>
              <a:rPr lang="zh-CN" altLang="en-US" dirty="0" smtClean="0"/>
              <a:t>制作遮挡面片</a:t>
            </a:r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>
          <a:xfrm>
            <a:off x="4838527" y="1244279"/>
            <a:ext cx="2613794" cy="444399"/>
          </a:xfrm>
          <a:prstGeom prst="wedgeRoundRectCallout">
            <a:avLst>
              <a:gd name="adj1" fmla="val -59324"/>
              <a:gd name="adj2" fmla="val 2236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和面片同一层级即可</a:t>
            </a:r>
            <a:endParaRPr lang="en-US" altLang="zh-CN" dirty="0"/>
          </a:p>
        </p:txBody>
      </p:sp>
      <p:sp>
        <p:nvSpPr>
          <p:cNvPr id="8" name="圆角矩形标注 7"/>
          <p:cNvSpPr/>
          <p:nvPr/>
        </p:nvSpPr>
        <p:spPr>
          <a:xfrm>
            <a:off x="2771800" y="2724409"/>
            <a:ext cx="2613794" cy="444399"/>
          </a:xfrm>
          <a:prstGeom prst="wedgeRoundRectCallout">
            <a:avLst>
              <a:gd name="adj1" fmla="val -59324"/>
              <a:gd name="adj2" fmla="val 2236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边长</a:t>
            </a:r>
            <a:r>
              <a:rPr lang="en-US" altLang="zh-CN" dirty="0" smtClean="0"/>
              <a:t>=</a:t>
            </a:r>
            <a:r>
              <a:rPr lang="zh-CN" altLang="en-US" dirty="0" smtClean="0"/>
              <a:t>立方体边长</a:t>
            </a:r>
            <a:endParaRPr lang="en-US" altLang="zh-CN" dirty="0"/>
          </a:p>
        </p:txBody>
      </p:sp>
      <p:sp>
        <p:nvSpPr>
          <p:cNvPr id="10" name="圆角矩形标注 9"/>
          <p:cNvSpPr/>
          <p:nvPr/>
        </p:nvSpPr>
        <p:spPr>
          <a:xfrm>
            <a:off x="3444329" y="3862702"/>
            <a:ext cx="4007991" cy="444399"/>
          </a:xfrm>
          <a:prstGeom prst="wedgeRoundRectCallout">
            <a:avLst>
              <a:gd name="adj1" fmla="val -55147"/>
              <a:gd name="adj2" fmla="val 2236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位置绝对定位到父元素</a:t>
            </a:r>
            <a:r>
              <a:rPr lang="en-US" altLang="zh-CN" dirty="0" smtClean="0"/>
              <a:t>2D</a:t>
            </a:r>
            <a:r>
              <a:rPr lang="zh-CN" altLang="en-US" dirty="0" smtClean="0"/>
              <a:t>盒子的位置</a:t>
            </a:r>
            <a:endParaRPr lang="en-US" altLang="zh-CN" dirty="0"/>
          </a:p>
        </p:txBody>
      </p:sp>
      <p:sp>
        <p:nvSpPr>
          <p:cNvPr id="11" name="圆角矩形标注 10"/>
          <p:cNvSpPr/>
          <p:nvPr/>
        </p:nvSpPr>
        <p:spPr>
          <a:xfrm>
            <a:off x="3381599" y="5157192"/>
            <a:ext cx="2630562" cy="444399"/>
          </a:xfrm>
          <a:prstGeom prst="wedgeRoundRectCallout">
            <a:avLst>
              <a:gd name="adj1" fmla="val -59324"/>
              <a:gd name="adj2" fmla="val 2236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颜色略深，体现立体感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5987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908720"/>
            <a:ext cx="3200847" cy="2467319"/>
          </a:xfrm>
          <a:prstGeom prst="rect">
            <a:avLst/>
          </a:prstGeom>
        </p:spPr>
      </p:pic>
      <p:sp>
        <p:nvSpPr>
          <p:cNvPr id="4" name="圆角矩形标注 3"/>
          <p:cNvSpPr/>
          <p:nvPr/>
        </p:nvSpPr>
        <p:spPr>
          <a:xfrm>
            <a:off x="3707904" y="1666089"/>
            <a:ext cx="4007991" cy="444399"/>
          </a:xfrm>
          <a:prstGeom prst="wedgeRoundRectCallout">
            <a:avLst>
              <a:gd name="adj1" fmla="val -54504"/>
              <a:gd name="adj2" fmla="val -2400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旋转分别和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个轴平行，并且相会垂直</a:t>
            </a:r>
            <a:endParaRPr lang="en-US" altLang="zh-CN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789040"/>
            <a:ext cx="1619476" cy="1629002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2842177" y="4142100"/>
            <a:ext cx="2667936" cy="444399"/>
          </a:xfrm>
          <a:prstGeom prst="wedgeRoundRectCallout">
            <a:avLst>
              <a:gd name="adj1" fmla="val -54504"/>
              <a:gd name="adj2" fmla="val -2400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为方便观察改成红色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7347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109871" y="3530098"/>
            <a:ext cx="1152128" cy="1152128"/>
          </a:xfrm>
          <a:prstGeom prst="rect">
            <a:avLst/>
          </a:prstGeom>
          <a:solidFill>
            <a:schemeClr val="accent5">
              <a:lumMod val="40000"/>
              <a:lumOff val="60000"/>
              <a:alpha val="80000"/>
            </a:schemeClr>
          </a:solidFill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176310" y="3796919"/>
            <a:ext cx="1152128" cy="1152128"/>
          </a:xfrm>
          <a:prstGeom prst="rect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83568" y="332656"/>
            <a:ext cx="710791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i</a:t>
            </a:r>
            <a:r>
              <a:rPr lang="en-US" altLang="zh-CN" dirty="0" smtClean="0"/>
              <a:t>.</a:t>
            </a:r>
            <a:r>
              <a:rPr lang="zh-CN" altLang="en-US" dirty="0" smtClean="0"/>
              <a:t>通过上一步骤，我们发现视线</a:t>
            </a:r>
            <a:r>
              <a:rPr lang="zh-CN" altLang="en-US" dirty="0"/>
              <a:t>很难穿透</a:t>
            </a:r>
            <a:r>
              <a:rPr lang="zh-CN" altLang="en-US" dirty="0" smtClean="0"/>
              <a:t>立方体的空隙，但是立方体的内部仍然可以看到，还需要一个遮挡。我们需要在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个面的每个面下方（在立方体内部），再提供一层遮挡，并且颜色设当加深，从而有一定立体感。</a:t>
            </a:r>
            <a:r>
              <a:rPr lang="zh-CN" altLang="en-US" dirty="0"/>
              <a:t>如</a:t>
            </a:r>
            <a:r>
              <a:rPr lang="zh-CN" altLang="en-US" dirty="0" smtClean="0"/>
              <a:t>图中深色的那层面片，当然，内层的面片会适当增大，否则也是无法遮挡的。这层遮挡位于作为面片子元素出现会比较好，这样，面片旋转时候，子元素也跟着旋转了。这让我们想到了伪元素。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33587" y="5445224"/>
            <a:ext cx="1152128" cy="1152128"/>
          </a:xfrm>
          <a:prstGeom prst="rect">
            <a:avLst/>
          </a:prstGeom>
          <a:solidFill>
            <a:schemeClr val="accent3">
              <a:lumMod val="60000"/>
              <a:lumOff val="40000"/>
              <a:alpha val="80000"/>
            </a:schemeClr>
          </a:solidFill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81459" y="4625142"/>
            <a:ext cx="1152128" cy="1152128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932040" y="4372983"/>
            <a:ext cx="1152128" cy="1152128"/>
          </a:xfrm>
          <a:prstGeom prst="rect">
            <a:avLst/>
          </a:prstGeom>
          <a:solidFill>
            <a:schemeClr val="accent6">
              <a:lumMod val="60000"/>
              <a:lumOff val="40000"/>
              <a:alpha val="80000"/>
            </a:schemeClr>
          </a:solidFill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774003" y="3543358"/>
            <a:ext cx="1152128" cy="1152128"/>
          </a:xfrm>
          <a:prstGeom prst="rect">
            <a:avLst/>
          </a:prstGeom>
          <a:solidFill>
            <a:schemeClr val="accent3">
              <a:lumMod val="75000"/>
              <a:alpha val="80000"/>
            </a:schemeClr>
          </a:solidFill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779912" y="3220855"/>
            <a:ext cx="1152128" cy="1152128"/>
          </a:xfrm>
          <a:prstGeom prst="rect">
            <a:avLst/>
          </a:prstGeom>
          <a:solidFill>
            <a:schemeClr val="accent3">
              <a:lumMod val="60000"/>
              <a:lumOff val="40000"/>
              <a:alpha val="80000"/>
            </a:schemeClr>
          </a:solidFill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686578" y="5201206"/>
            <a:ext cx="1152128" cy="1152128"/>
          </a:xfrm>
          <a:prstGeom prst="rect">
            <a:avLst/>
          </a:prstGeom>
          <a:solidFill>
            <a:schemeClr val="accent3">
              <a:lumMod val="75000"/>
              <a:alpha val="80000"/>
            </a:schemeClr>
          </a:solidFill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716016" y="4372983"/>
            <a:ext cx="1152128" cy="1152128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355976" y="4869160"/>
            <a:ext cx="1152128" cy="1152128"/>
          </a:xfrm>
          <a:prstGeom prst="rect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339752" y="4625142"/>
            <a:ext cx="1152128" cy="1152128"/>
          </a:xfrm>
          <a:prstGeom prst="rect">
            <a:avLst/>
          </a:prstGeom>
          <a:solidFill>
            <a:schemeClr val="accent6">
              <a:lumMod val="60000"/>
              <a:lumOff val="40000"/>
              <a:alpha val="80000"/>
            </a:schemeClr>
          </a:solidFill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499992" y="5055526"/>
            <a:ext cx="1152128" cy="1152128"/>
          </a:xfrm>
          <a:prstGeom prst="rect">
            <a:avLst/>
          </a:prstGeom>
          <a:solidFill>
            <a:schemeClr val="accent5">
              <a:lumMod val="40000"/>
              <a:lumOff val="60000"/>
              <a:alpha val="80000"/>
            </a:schemeClr>
          </a:solidFill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908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48879"/>
            <a:ext cx="3677163" cy="3781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48680"/>
            <a:ext cx="3553321" cy="1047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4216715" y="552774"/>
            <a:ext cx="4747773" cy="1364057"/>
          </a:xfrm>
          <a:prstGeom prst="wedgeRoundRectCallout">
            <a:avLst>
              <a:gd name="adj1" fmla="val -54504"/>
              <a:gd name="adj2" fmla="val -2400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子元素</a:t>
            </a:r>
            <a:r>
              <a:rPr lang="en-US" altLang="zh-CN" dirty="0" smtClean="0"/>
              <a:t>::after</a:t>
            </a:r>
            <a:r>
              <a:rPr lang="zh-CN" altLang="en-US" dirty="0" smtClean="0"/>
              <a:t>有</a:t>
            </a:r>
            <a:r>
              <a:rPr lang="en-US" altLang="zh-CN" dirty="0" smtClean="0"/>
              <a:t>3D</a:t>
            </a:r>
            <a:r>
              <a:rPr lang="zh-CN" altLang="en-US" dirty="0" smtClean="0"/>
              <a:t>变换，</a:t>
            </a:r>
            <a:r>
              <a:rPr lang="en-US" altLang="zh-CN" dirty="0" err="1" smtClean="0"/>
              <a:t>translateZ</a:t>
            </a:r>
            <a:r>
              <a:rPr lang="zh-CN" altLang="en-US" dirty="0" smtClean="0"/>
              <a:t>所以，必须要设置</a:t>
            </a:r>
            <a:r>
              <a:rPr lang="en-US" altLang="zh-CN" dirty="0" smtClean="0"/>
              <a:t>3d</a:t>
            </a:r>
            <a:r>
              <a:rPr lang="zh-CN" altLang="en-US" dirty="0" smtClean="0"/>
              <a:t>透视，否则子元素会层级高于父元素，而这当父元素</a:t>
            </a:r>
            <a:endParaRPr lang="en-US" altLang="zh-CN" dirty="0"/>
          </a:p>
        </p:txBody>
      </p:sp>
      <p:sp>
        <p:nvSpPr>
          <p:cNvPr id="5" name="圆角矩形标注 4"/>
          <p:cNvSpPr/>
          <p:nvPr/>
        </p:nvSpPr>
        <p:spPr>
          <a:xfrm>
            <a:off x="2638391" y="2713279"/>
            <a:ext cx="3240360" cy="432048"/>
          </a:xfrm>
          <a:prstGeom prst="wedgeRoundRectCallout">
            <a:avLst>
              <a:gd name="adj1" fmla="val -40127"/>
              <a:gd name="adj2" fmla="val 9225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圆角略大，起到遮挡作用</a:t>
            </a:r>
            <a:endParaRPr lang="en-US" altLang="zh-CN" dirty="0"/>
          </a:p>
        </p:txBody>
      </p:sp>
      <p:sp>
        <p:nvSpPr>
          <p:cNvPr id="6" name="圆角矩形标注 5"/>
          <p:cNvSpPr/>
          <p:nvPr/>
        </p:nvSpPr>
        <p:spPr>
          <a:xfrm>
            <a:off x="4355976" y="3501008"/>
            <a:ext cx="2234625" cy="432048"/>
          </a:xfrm>
          <a:prstGeom prst="wedgeRoundRectCallout">
            <a:avLst>
              <a:gd name="adj1" fmla="val -54435"/>
              <a:gd name="adj2" fmla="val -611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位于立方体面之下</a:t>
            </a:r>
            <a:endParaRPr lang="en-US" altLang="zh-CN" dirty="0"/>
          </a:p>
        </p:txBody>
      </p:sp>
      <p:sp>
        <p:nvSpPr>
          <p:cNvPr id="7" name="圆角矩形标注 6"/>
          <p:cNvSpPr/>
          <p:nvPr/>
        </p:nvSpPr>
        <p:spPr>
          <a:xfrm>
            <a:off x="4190957" y="4149080"/>
            <a:ext cx="2613291" cy="432048"/>
          </a:xfrm>
          <a:prstGeom prst="wedgeRoundRectCallout">
            <a:avLst>
              <a:gd name="adj1" fmla="val -57893"/>
              <a:gd name="adj2" fmla="val -3890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颜色略深，有立体感</a:t>
            </a:r>
            <a:endParaRPr lang="en-US" altLang="zh-CN" dirty="0"/>
          </a:p>
        </p:txBody>
      </p:sp>
      <p:sp>
        <p:nvSpPr>
          <p:cNvPr id="8" name="圆角矩形标注 7"/>
          <p:cNvSpPr/>
          <p:nvPr/>
        </p:nvSpPr>
        <p:spPr>
          <a:xfrm>
            <a:off x="2123728" y="4725144"/>
            <a:ext cx="3755023" cy="432048"/>
          </a:xfrm>
          <a:prstGeom prst="wedgeRoundRectCallout">
            <a:avLst>
              <a:gd name="adj1" fmla="val -64300"/>
              <a:gd name="adj2" fmla="val -3890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zh-CN" altLang="en-US" dirty="0"/>
              <a:t>边长</a:t>
            </a:r>
            <a:r>
              <a:rPr lang="zh-CN" altLang="en-US" dirty="0" smtClean="0"/>
              <a:t>，位置与立方体面，完全一致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8742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1648055" cy="18385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圆角矩形标注 2"/>
          <p:cNvSpPr/>
          <p:nvPr/>
        </p:nvSpPr>
        <p:spPr>
          <a:xfrm>
            <a:off x="3059832" y="1761632"/>
            <a:ext cx="5256584" cy="1235320"/>
          </a:xfrm>
          <a:prstGeom prst="wedgeRoundRectCallout">
            <a:avLst>
              <a:gd name="adj1" fmla="val -54504"/>
              <a:gd name="adj2" fmla="val -2400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如果用不同颜色标识，表面（白色），表面之下，比表面略大的圆角面（绿色），和坐标轴重合的轴向面（红色），三者关系如图</a:t>
            </a:r>
            <a:endParaRPr lang="en-US" altLang="zh-CN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19" y="3573016"/>
            <a:ext cx="1705213" cy="17623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圆角矩形标注 4"/>
          <p:cNvSpPr/>
          <p:nvPr/>
        </p:nvSpPr>
        <p:spPr>
          <a:xfrm>
            <a:off x="3203848" y="4145371"/>
            <a:ext cx="4392488" cy="617660"/>
          </a:xfrm>
          <a:prstGeom prst="wedgeRoundRectCallout">
            <a:avLst>
              <a:gd name="adj1" fmla="val -54504"/>
              <a:gd name="adj2" fmla="val -2400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回复正常颜色后的骰子，具有了立体感！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0334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76672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立方体旋转动画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7" y="1268760"/>
            <a:ext cx="710791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立方体本身，我们可以通过设置</a:t>
            </a:r>
            <a:r>
              <a:rPr lang="en-US" altLang="zh-CN" dirty="0" smtClean="0"/>
              <a:t>.cube</a:t>
            </a:r>
            <a:r>
              <a:rPr lang="zh-CN" altLang="en-US" dirty="0" smtClean="0"/>
              <a:t>的样式来进行旋转，如图。但是，如果我们想要让立方体保持这个姿势，水平旋转，或者垂直旋转，单纯修改立方体本身的属性，就有点困难。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3166184"/>
            <a:ext cx="5296639" cy="914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0921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空心弧 14"/>
          <p:cNvSpPr/>
          <p:nvPr/>
        </p:nvSpPr>
        <p:spPr>
          <a:xfrm rot="11908208">
            <a:off x="3004736" y="1876371"/>
            <a:ext cx="3672408" cy="3672408"/>
          </a:xfrm>
          <a:prstGeom prst="blockArc">
            <a:avLst>
              <a:gd name="adj1" fmla="val 14184476"/>
              <a:gd name="adj2" fmla="val 3410430"/>
              <a:gd name="adj3" fmla="val 9975"/>
            </a:avLst>
          </a:prstGeom>
          <a:solidFill>
            <a:srgbClr val="92D050"/>
          </a:solidFill>
          <a:scene3d>
            <a:camera prst="isometricOffAxis1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6520" y="181213"/>
            <a:ext cx="7107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加入水平“支架”，垂直“支架”，再把立方体放上去，然后旋转外面的支架即可。这个原理类似于在外面套了一层壳，类似于陀螺仪的结构。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661463" y="3264617"/>
            <a:ext cx="1152128" cy="1152128"/>
          </a:xfrm>
          <a:prstGeom prst="rect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73431" y="3480641"/>
            <a:ext cx="1152128" cy="1152128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877487" y="2832569"/>
            <a:ext cx="1152128" cy="1152128"/>
          </a:xfrm>
          <a:prstGeom prst="rect">
            <a:avLst/>
          </a:prstGeom>
          <a:solidFill>
            <a:schemeClr val="accent3">
              <a:lumMod val="75000"/>
              <a:alpha val="80000"/>
            </a:schemeClr>
          </a:solidFill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8169" y="3956703"/>
            <a:ext cx="1152128" cy="1152128"/>
          </a:xfrm>
          <a:prstGeom prst="rect">
            <a:avLst/>
          </a:prstGeom>
          <a:solidFill>
            <a:schemeClr val="accent3">
              <a:lumMod val="75000"/>
              <a:alpha val="80000"/>
            </a:schemeClr>
          </a:solidFill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453551" y="3336625"/>
            <a:ext cx="1152128" cy="1152128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165519" y="3552649"/>
            <a:ext cx="1152128" cy="1152128"/>
          </a:xfrm>
          <a:prstGeom prst="rect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同心圆 10"/>
          <p:cNvSpPr/>
          <p:nvPr/>
        </p:nvSpPr>
        <p:spPr>
          <a:xfrm>
            <a:off x="1763688" y="1556756"/>
            <a:ext cx="5184576" cy="3991786"/>
          </a:xfrm>
          <a:prstGeom prst="donut">
            <a:avLst>
              <a:gd name="adj" fmla="val 9062"/>
            </a:avLst>
          </a:prstGeom>
          <a:solidFill>
            <a:srgbClr val="FFC000">
              <a:alpha val="60000"/>
            </a:srgbClr>
          </a:solidFill>
          <a:scene3d>
            <a:camera prst="isometricOffAxis1Top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空心弧 13"/>
          <p:cNvSpPr/>
          <p:nvPr/>
        </p:nvSpPr>
        <p:spPr>
          <a:xfrm rot="1185703">
            <a:off x="2586493" y="1861723"/>
            <a:ext cx="3648016" cy="3798726"/>
          </a:xfrm>
          <a:prstGeom prst="blockArc">
            <a:avLst>
              <a:gd name="adj1" fmla="val 13848067"/>
              <a:gd name="adj2" fmla="val 3524717"/>
              <a:gd name="adj3" fmla="val 10308"/>
            </a:avLst>
          </a:prstGeom>
          <a:solidFill>
            <a:srgbClr val="92D050"/>
          </a:solidFill>
          <a:scene3d>
            <a:camera prst="isometricOffAxis1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5272231" y="1410516"/>
            <a:ext cx="1656184" cy="617660"/>
          </a:xfrm>
          <a:prstGeom prst="wedgeRoundRectCallout">
            <a:avLst>
              <a:gd name="adj1" fmla="val -57678"/>
              <a:gd name="adj2" fmla="val 4480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控制垂直旋转</a:t>
            </a:r>
            <a:endParaRPr lang="en-US" altLang="zh-CN" dirty="0"/>
          </a:p>
        </p:txBody>
      </p:sp>
      <p:sp>
        <p:nvSpPr>
          <p:cNvPr id="17" name="圆角矩形标注 16"/>
          <p:cNvSpPr/>
          <p:nvPr/>
        </p:nvSpPr>
        <p:spPr>
          <a:xfrm>
            <a:off x="7197806" y="3027795"/>
            <a:ext cx="1656184" cy="617660"/>
          </a:xfrm>
          <a:prstGeom prst="wedgeRoundRectCallout">
            <a:avLst>
              <a:gd name="adj1" fmla="val -63121"/>
              <a:gd name="adj2" fmla="val 101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控制水平旋转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946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799288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立方体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特定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的朝向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对应着特定的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旋转角度</a:t>
            </a:r>
            <a:endParaRPr lang="en-US" altLang="zh-CN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骰子显示特定点数，无非就是旋转骰子，让特定点数的面朝向屏幕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通过设置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自定义属性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控制的旋转角度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通过属性选择器，将特定属性值和骰子旋转角度建立一一对应关系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进行动画控制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通过添加类，删除类，启动动画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添加控制按钮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，触发动画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个按钮，点击，触发筛子旋转，方便调试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6520" y="181213"/>
            <a:ext cx="7107919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增加水平，垂直“支架”</a:t>
            </a:r>
            <a:endParaRPr lang="en-US" altLang="zh-CN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764704"/>
            <a:ext cx="3648584" cy="215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83568" y="3212976"/>
            <a:ext cx="710791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设置</a:t>
            </a:r>
            <a:r>
              <a:rPr lang="zh-CN" altLang="en-US" dirty="0" smtClean="0"/>
              <a:t>水平，垂直旋转帧动画</a:t>
            </a:r>
            <a:endParaRPr lang="en-US" altLang="zh-CN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84" y="3789040"/>
            <a:ext cx="4124901" cy="2124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5476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6519" y="371841"/>
            <a:ext cx="7107919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设置</a:t>
            </a:r>
            <a:r>
              <a:rPr lang="zh-CN" altLang="en-US" dirty="0" smtClean="0"/>
              <a:t>水平垂直旋转动画</a:t>
            </a:r>
            <a:endParaRPr lang="en-US" altLang="zh-CN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19" y="908720"/>
            <a:ext cx="4925112" cy="1905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91067" y="3068960"/>
            <a:ext cx="7107919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设置尺寸与正方体边长相等，否则旋转轴会偏离正方体</a:t>
            </a:r>
            <a:endParaRPr lang="en-US" altLang="zh-CN" dirty="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789040"/>
            <a:ext cx="4086795" cy="1162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5638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6519" y="371841"/>
            <a:ext cx="7107919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设置</a:t>
            </a:r>
            <a:r>
              <a:rPr lang="en-US" altLang="zh-CN" dirty="0" smtClean="0"/>
              <a:t>3D</a:t>
            </a:r>
            <a:r>
              <a:rPr lang="zh-CN" altLang="en-US" dirty="0" smtClean="0"/>
              <a:t>透视属性，否则无法看到立体透视效果</a:t>
            </a:r>
            <a:endParaRPr lang="en-US" altLang="zh-CN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30920"/>
            <a:ext cx="4344006" cy="857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4126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412776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a.</a:t>
            </a:r>
            <a:r>
              <a:rPr lang="zh-CN" altLang="en-US" dirty="0" smtClean="0"/>
              <a:t>如果想按照某个倾斜的轴旋转，如何操作实现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b.</a:t>
            </a:r>
            <a:r>
              <a:rPr lang="zh-CN" altLang="en-US" dirty="0" smtClean="0"/>
              <a:t>如果在立方体表面添加更多的面，每个面，实现不同的颜色，能否有更好的立体效果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c.</a:t>
            </a:r>
            <a:r>
              <a:rPr lang="zh-CN" altLang="en-US" dirty="0" smtClean="0"/>
              <a:t>如何添加鼠标的操作，滑动鼠标，可以转动立方体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3645024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下期预告，旋转的筛子（二）！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901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立方体旋转特定角度，露出特定点数的面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556792"/>
            <a:ext cx="799288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69" y="1700808"/>
            <a:ext cx="5808564" cy="5001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5436096" y="1830604"/>
            <a:ext cx="3096344" cy="734300"/>
          </a:xfrm>
          <a:prstGeom prst="wedgeRoundRectCallout">
            <a:avLst>
              <a:gd name="adj1" fmla="val -53182"/>
              <a:gd name="adj2" fmla="val -1791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是自定义属性，添加到骰子的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&lt;div&gt;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标签中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436096" y="2722862"/>
            <a:ext cx="3456384" cy="669148"/>
          </a:xfrm>
          <a:prstGeom prst="wedgeRoundRectCallout">
            <a:avLst>
              <a:gd name="adj1" fmla="val -29750"/>
              <a:gd name="adj2" fmla="val 7448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oint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属性设置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个点的面就会转向屏幕，并且稍稍有所倾斜，有些立体感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580112" y="5013176"/>
            <a:ext cx="3456384" cy="669148"/>
          </a:xfrm>
          <a:prstGeom prst="wedgeRoundRectCallout">
            <a:avLst>
              <a:gd name="adj1" fmla="val -54442"/>
              <a:gd name="adj2" fmla="val -490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属性设置为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p1~p6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，显示的点数就是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1~6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475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自定义属性的读取和设置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4985"/>
            <a:ext cx="799288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html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的制作的原则就是要简单明了，清晰易懂！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798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29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b.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面的基本样式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88840"/>
            <a:ext cx="4191585" cy="3419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571907"/>
            <a:ext cx="1152521" cy="44714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圆角矩形标注 7"/>
          <p:cNvSpPr/>
          <p:nvPr/>
        </p:nvSpPr>
        <p:spPr>
          <a:xfrm>
            <a:off x="1706958" y="5370734"/>
            <a:ext cx="2144803" cy="563825"/>
          </a:xfrm>
          <a:prstGeom prst="wedgeRoundRectCallout">
            <a:avLst>
              <a:gd name="adj1" fmla="val -23527"/>
              <a:gd name="adj2" fmla="val -8118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内阴影增加立体感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5148064" y="3356992"/>
            <a:ext cx="1008112" cy="86409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43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38" y="2060848"/>
            <a:ext cx="4982270" cy="2448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67544" y="476672"/>
            <a:ext cx="720080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c.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布局点点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——flex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排兵布阵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9477" y="1250147"/>
            <a:ext cx="799288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点的基本样式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041625" y="4481955"/>
            <a:ext cx="2664296" cy="430563"/>
          </a:xfrm>
          <a:prstGeom prst="wedgeRoundRectCallout">
            <a:avLst>
              <a:gd name="adj1" fmla="val -22634"/>
              <a:gd name="adj2" fmla="val -7432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内阴影体现向内凹陷</a:t>
            </a:r>
            <a:endParaRPr lang="zh-CN" altLang="en-US" dirty="0"/>
          </a:p>
        </p:txBody>
      </p:sp>
      <p:sp>
        <p:nvSpPr>
          <p:cNvPr id="9" name="圆角矩形标注 8"/>
          <p:cNvSpPr/>
          <p:nvPr/>
        </p:nvSpPr>
        <p:spPr>
          <a:xfrm>
            <a:off x="3563888" y="3337580"/>
            <a:ext cx="1008112" cy="430563"/>
          </a:xfrm>
          <a:prstGeom prst="wedgeRoundRectCallout">
            <a:avLst>
              <a:gd name="adj1" fmla="val -66139"/>
              <a:gd name="adj2" fmla="val 393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圆点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51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615" y="620688"/>
            <a:ext cx="79928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个点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舍我其谁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43" y="1268760"/>
            <a:ext cx="3734321" cy="952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43" y="2342430"/>
            <a:ext cx="3305636" cy="2133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圆角矩形标注 7"/>
          <p:cNvSpPr/>
          <p:nvPr/>
        </p:nvSpPr>
        <p:spPr>
          <a:xfrm>
            <a:off x="2909492" y="2342430"/>
            <a:ext cx="3096344" cy="835328"/>
          </a:xfrm>
          <a:prstGeom prst="wedgeRoundRectCallout">
            <a:avLst>
              <a:gd name="adj1" fmla="val -54740"/>
              <a:gd name="adj2" fmla="val -1505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父元素设为弹性盒布局，</a:t>
            </a:r>
            <a:endParaRPr lang="en-US" altLang="zh-CN" dirty="0" smtClean="0"/>
          </a:p>
          <a:p>
            <a:pPr algn="ctr">
              <a:lnSpc>
                <a:spcPct val="150000"/>
              </a:lnSpc>
            </a:pPr>
            <a:r>
              <a:rPr lang="zh-CN" altLang="en-US" dirty="0" smtClean="0"/>
              <a:t>默认水平排列（主轴方向）</a:t>
            </a:r>
            <a:endParaRPr lang="zh-CN" altLang="en-US" dirty="0"/>
          </a:p>
        </p:txBody>
      </p:sp>
      <p:sp>
        <p:nvSpPr>
          <p:cNvPr id="9" name="圆角矩形标注 8"/>
          <p:cNvSpPr/>
          <p:nvPr/>
        </p:nvSpPr>
        <p:spPr>
          <a:xfrm>
            <a:off x="4028979" y="3837424"/>
            <a:ext cx="2304256" cy="417664"/>
          </a:xfrm>
          <a:prstGeom prst="wedgeRoundRectCallout">
            <a:avLst>
              <a:gd name="adj1" fmla="val -55988"/>
              <a:gd name="adj2" fmla="val -580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主轴方向：居中</a:t>
            </a:r>
            <a:endParaRPr lang="en-US" altLang="zh-CN" dirty="0" smtClean="0"/>
          </a:p>
        </p:txBody>
      </p:sp>
      <p:sp>
        <p:nvSpPr>
          <p:cNvPr id="10" name="圆角矩形标注 9"/>
          <p:cNvSpPr/>
          <p:nvPr/>
        </p:nvSpPr>
        <p:spPr>
          <a:xfrm>
            <a:off x="3524969" y="3299368"/>
            <a:ext cx="2304256" cy="417664"/>
          </a:xfrm>
          <a:prstGeom prst="wedgeRoundRectCallout">
            <a:avLst>
              <a:gd name="adj1" fmla="val -55988"/>
              <a:gd name="adj2" fmla="val 3119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交叉</a:t>
            </a:r>
            <a:r>
              <a:rPr lang="zh-CN" altLang="en-US" dirty="0" smtClean="0"/>
              <a:t>轴方向：居中</a:t>
            </a:r>
            <a:endParaRPr lang="en-US" altLang="zh-CN" dirty="0" smtClean="0"/>
          </a:p>
        </p:txBody>
      </p:sp>
      <p:sp>
        <p:nvSpPr>
          <p:cNvPr id="11" name="圆角矩形标注 10"/>
          <p:cNvSpPr/>
          <p:nvPr/>
        </p:nvSpPr>
        <p:spPr>
          <a:xfrm>
            <a:off x="911502" y="4551619"/>
            <a:ext cx="5609892" cy="1800200"/>
          </a:xfrm>
          <a:prstGeom prst="wedgeRoundRectCallout">
            <a:avLst>
              <a:gd name="adj1" fmla="val -28458"/>
              <a:gd name="adj2" fmla="val -6176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主轴方向：就是子元素的排列方向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交叉</a:t>
            </a:r>
            <a:r>
              <a:rPr lang="zh-CN" altLang="en-US" dirty="0" smtClean="0"/>
              <a:t>轴方向：就是垂直于主轴的方向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j</a:t>
            </a:r>
            <a:r>
              <a:rPr lang="en-US" altLang="zh-CN" dirty="0" smtClean="0"/>
              <a:t>ustify-content:</a:t>
            </a:r>
            <a:r>
              <a:rPr lang="zh-CN" altLang="en-US" dirty="0" smtClean="0"/>
              <a:t>设置主轴方向，子元素布局方式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align-items:</a:t>
            </a:r>
            <a:r>
              <a:rPr lang="zh-CN" altLang="en-US" dirty="0" smtClean="0"/>
              <a:t>设置交叉轴方向，子元素自身的布局方向</a:t>
            </a:r>
            <a:endParaRPr lang="en-US" altLang="zh-CN" dirty="0" smtClean="0"/>
          </a:p>
        </p:txBody>
      </p:sp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305" y="1226856"/>
            <a:ext cx="1247949" cy="11526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右箭头 12"/>
          <p:cNvSpPr/>
          <p:nvPr/>
        </p:nvSpPr>
        <p:spPr>
          <a:xfrm>
            <a:off x="5181107" y="1268760"/>
            <a:ext cx="1008112" cy="86409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68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1382</Words>
  <Application>Microsoft Office PowerPoint</Application>
  <PresentationFormat>全屏显示(4:3)</PresentationFormat>
  <Paragraphs>113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宋体</vt:lpstr>
      <vt:lpstr>微软雅黑</vt:lpstr>
      <vt:lpstr>Arial</vt:lpstr>
      <vt:lpstr>Calibri</vt:lpstr>
      <vt:lpstr>Office 主题​​</vt:lpstr>
      <vt:lpstr>躁动的web动画 ——第3讲  旋转的骰子（二）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kong66SH</cp:lastModifiedBy>
  <cp:revision>82</cp:revision>
  <dcterms:created xsi:type="dcterms:W3CDTF">2018-04-16T03:29:14Z</dcterms:created>
  <dcterms:modified xsi:type="dcterms:W3CDTF">2018-05-03T09:33:16Z</dcterms:modified>
</cp:coreProperties>
</file>