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258" r:id="rId5"/>
    <p:sldId id="259" r:id="rId6"/>
    <p:sldId id="346" r:id="rId7"/>
    <p:sldId id="347" r:id="rId8"/>
    <p:sldId id="348" r:id="rId9"/>
    <p:sldId id="349" r:id="rId10"/>
    <p:sldId id="335" r:id="rId11"/>
    <p:sldId id="350" r:id="rId12"/>
    <p:sldId id="351" r:id="rId13"/>
    <p:sldId id="352" r:id="rId14"/>
    <p:sldId id="353" r:id="rId15"/>
    <p:sldId id="336" r:id="rId16"/>
    <p:sldId id="354" r:id="rId17"/>
    <p:sldId id="355" r:id="rId18"/>
    <p:sldId id="337" r:id="rId19"/>
    <p:sldId id="356" r:id="rId20"/>
    <p:sldId id="357" r:id="rId21"/>
    <p:sldId id="358" r:id="rId22"/>
    <p:sldId id="359" r:id="rId23"/>
    <p:sldId id="338" r:id="rId24"/>
    <p:sldId id="360" r:id="rId25"/>
    <p:sldId id="339" r:id="rId26"/>
    <p:sldId id="361" r:id="rId27"/>
    <p:sldId id="362" r:id="rId28"/>
    <p:sldId id="340" r:id="rId29"/>
    <p:sldId id="364" r:id="rId30"/>
    <p:sldId id="365" r:id="rId31"/>
    <p:sldId id="366" r:id="rId32"/>
    <p:sldId id="363" r:id="rId33"/>
    <p:sldId id="367" r:id="rId34"/>
    <p:sldId id="343" r:id="rId35"/>
    <p:sldId id="34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霓虹灯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立体灯管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灯管看上去是一根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管子，有高亮部分，较暗的部分，投影部分，和发光效果（不是投在背景上的光晕效果）。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56992"/>
            <a:ext cx="5210902" cy="2248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00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以上说的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亮，暗，投影，发光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都可以使用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投影叠加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来实现，叠加的时候要注意，写在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最前面的投影会最后渲染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通俗的说就是位于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最上层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下层的会被上层遮挡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！另外，因为灯管是圆形的，所以我们使用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成对的内外投影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对称的坐标偏移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来模拟。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30526"/>
            <a:ext cx="3348000" cy="1590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76424"/>
            <a:ext cx="5601482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572000" y="4792673"/>
            <a:ext cx="792088" cy="432048"/>
          </a:xfrm>
          <a:prstGeom prst="wedgeRoundRectCallout">
            <a:avLst>
              <a:gd name="adj1" fmla="val -68512"/>
              <a:gd name="adj2" fmla="val 16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38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9652"/>
            <a:ext cx="3348000" cy="1349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1" y="620688"/>
            <a:ext cx="4982270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88024" y="1878179"/>
            <a:ext cx="936104" cy="432048"/>
          </a:xfrm>
          <a:prstGeom prst="wedgeRoundRectCallout">
            <a:avLst>
              <a:gd name="adj1" fmla="val -68512"/>
              <a:gd name="adj2" fmla="val 16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4867954" cy="66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666977" y="4149080"/>
            <a:ext cx="769119" cy="432048"/>
          </a:xfrm>
          <a:prstGeom prst="wedgeRoundRectCallout">
            <a:avLst>
              <a:gd name="adj1" fmla="val -68512"/>
              <a:gd name="adj2" fmla="val 16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64135"/>
            <a:ext cx="3348000" cy="1429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083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5087060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6021288"/>
            <a:ext cx="1251860" cy="432048"/>
          </a:xfrm>
          <a:prstGeom prst="wedgeRoundRectCallout">
            <a:avLst>
              <a:gd name="adj1" fmla="val -69045"/>
              <a:gd name="adj2" fmla="val -64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叠加起来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3348000" cy="1421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3208104" cy="1384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68220"/>
            <a:ext cx="5792008" cy="3077004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4644008" y="1403614"/>
            <a:ext cx="792088" cy="432048"/>
          </a:xfrm>
          <a:prstGeom prst="wedgeRoundRectCallout">
            <a:avLst>
              <a:gd name="adj1" fmla="val -69045"/>
              <a:gd name="adj2" fmla="val -64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6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93096"/>
            <a:ext cx="5191850" cy="2143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10075"/>
            <a:ext cx="5963482" cy="3439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166314" y="5229200"/>
            <a:ext cx="1358014" cy="432048"/>
          </a:xfrm>
          <a:prstGeom prst="wedgeRoundRectCallout">
            <a:avLst>
              <a:gd name="adj1" fmla="val -68512"/>
              <a:gd name="adj2" fmla="val 16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熄灭状态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87824" y="710075"/>
            <a:ext cx="3168352" cy="432048"/>
          </a:xfrm>
          <a:prstGeom prst="wedgeRoundRectCallout">
            <a:avLst>
              <a:gd name="adj1" fmla="val 20992"/>
              <a:gd name="adj2" fmla="val 993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非常透明实现熄灭的灯管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1340768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6096" y="1671379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48064" y="2031729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004048" y="2348880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60972" y="2627643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34519" y="3017112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9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闪光的灯管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我们想要灯管本身不闪烁（或者说看不出闪烁），然而灯管投射的光晕是有闪烁效果的。当然，我们可以动态的改变投影，闪烁的时候，将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产生光晕的投影部分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添加或者去掉，连续变化即可。也可以采用另外的方式，我们制作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一摸一样形状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的底层“灯管”，然后用它的投影，仅制作光晕部分，投影显示和不显示之间切换，就是光晕的闪烁！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要做到形状一样，非常简单，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大小相同，位置相同，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圆角相同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，我们就不再细说了。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5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85" y="674460"/>
            <a:ext cx="3839111" cy="95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676781" y="1772816"/>
            <a:ext cx="767427" cy="432048"/>
          </a:xfrm>
          <a:prstGeom prst="wedgeRoundRectCallout">
            <a:avLst>
              <a:gd name="adj1" fmla="val -23349"/>
              <a:gd name="adj2" fmla="val -94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灯管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1043608" y="404664"/>
            <a:ext cx="2304256" cy="2396466"/>
          </a:xfrm>
          <a:prstGeom prst="wedgeRoundRectCallout">
            <a:avLst>
              <a:gd name="adj1" fmla="val 78525"/>
              <a:gd name="adj2" fmla="val -19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和灯管形状相同的伪元素，实现投影，注意层次在灯管下方，被灯管遮挡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894815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发光部分，仍然用投影叠加实现，光晕从靠近灯管到远离灯管，强度逐渐减弱，投影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模糊和大小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逐渐变大，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颜色强度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逐渐变弱。层次越多，发光越真实。另外我们仍然使用内外投影对称的形式，因为灯管是立体的，里外都会发光！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为了闪烁效果，我们把把光源颜色的透明度在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之间变换，很简单，就不再赘述了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64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5757"/>
            <a:ext cx="5048955" cy="6506483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5220072" y="764704"/>
            <a:ext cx="1296144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68144" y="4005064"/>
            <a:ext cx="1296144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23728" y="404663"/>
            <a:ext cx="648072" cy="62918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347864" y="404664"/>
            <a:ext cx="648072" cy="62918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3131839" y="2204864"/>
            <a:ext cx="2304257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逐渐增加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458587" y="3023535"/>
            <a:ext cx="1769597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逐渐变弱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75656" y="423186"/>
            <a:ext cx="648072" cy="62918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2447764" y="982283"/>
            <a:ext cx="1769597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逐渐增加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1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点亮的霓虹灯文字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霓虹的文字，我们需要考虑几个部分的效果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文字本身的立体感，需要有一个暗色的边缘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文字本身的投影，要有点离开墙壁的感觉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文字的发光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以上几个部分，全部可以通过不同参数的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叠加来实现！对，就是这么神奇！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3543795" cy="154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8" y="4581128"/>
            <a:ext cx="3534268" cy="154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8" y="764704"/>
            <a:ext cx="3991532" cy="323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65" y="3336996"/>
            <a:ext cx="3791479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112485" y="1680352"/>
            <a:ext cx="1547747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仅字体颜色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60033" y="4920712"/>
            <a:ext cx="1368152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23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本期我们要实现一个开关控制的霓虹灯，难度系数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该动画主要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实现，简单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代码实现开关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通过盒子阴影实现立体的灯管和灯管的发光，通过文本阴影实现霓虹灯文字，结合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动画实现霓虹接触不良，或是电压不稳的效果；按钮开关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主要通过组合渐变背景来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61" y="1340768"/>
            <a:ext cx="3562847" cy="1667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53" y="4365104"/>
            <a:ext cx="3610479" cy="1562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53" y="476672"/>
            <a:ext cx="3924848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04" y="3140968"/>
            <a:ext cx="2457793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661561" y="1628800"/>
            <a:ext cx="1350599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60032" y="4712087"/>
            <a:ext cx="792088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76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56" y="1545267"/>
            <a:ext cx="3572374" cy="1581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3" y="332656"/>
            <a:ext cx="3486637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661561" y="1628800"/>
            <a:ext cx="1566623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边缘立体感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09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94" y="4869160"/>
            <a:ext cx="3686689" cy="1667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548680"/>
            <a:ext cx="4143953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16017" y="5157192"/>
            <a:ext cx="1368152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932040" y="620688"/>
            <a:ext cx="1872208" cy="1008112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体现立体感的深色下边缘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88024" y="1988840"/>
            <a:ext cx="1296145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03948" y="3284984"/>
            <a:ext cx="828092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292080" y="4272163"/>
            <a:ext cx="1296144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中括号 9"/>
          <p:cNvSpPr/>
          <p:nvPr/>
        </p:nvSpPr>
        <p:spPr>
          <a:xfrm>
            <a:off x="1043608" y="980728"/>
            <a:ext cx="288031" cy="9361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/>
          <p:cNvSpPr/>
          <p:nvPr/>
        </p:nvSpPr>
        <p:spPr>
          <a:xfrm>
            <a:off x="1043609" y="2017915"/>
            <a:ext cx="288031" cy="9361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/>
          <p:cNvSpPr/>
          <p:nvPr/>
        </p:nvSpPr>
        <p:spPr>
          <a:xfrm>
            <a:off x="1039002" y="3032956"/>
            <a:ext cx="288031" cy="9361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>
            <a:off x="1039001" y="4092143"/>
            <a:ext cx="288031" cy="560993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1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熄灭的霓虹灯文字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霓虹灯熄灭时：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文字的颜色变暗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立体感的边缘也是有的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投影是存在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发光部分，肯定是消失的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3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3448531" cy="143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02" y="2780928"/>
            <a:ext cx="3867690" cy="2372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784225" y="1483942"/>
            <a:ext cx="1371951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熄灭状态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76056" y="3534908"/>
            <a:ext cx="1440160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195721" y="4293096"/>
            <a:ext cx="1096360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中括号 8"/>
          <p:cNvSpPr/>
          <p:nvPr/>
        </p:nvSpPr>
        <p:spPr>
          <a:xfrm>
            <a:off x="1050155" y="3498904"/>
            <a:ext cx="288031" cy="578168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>
            <a:off x="1050155" y="4149080"/>
            <a:ext cx="288031" cy="10039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3203849" y="2780928"/>
            <a:ext cx="1251988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较暗颜色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51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闪烁的霓虹灯文字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所谓闪烁，感觉好像是接触不良或者是电压不稳的效果，其实就是快速的亮暗交替。闪烁的类型很多：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快速闪烁（类似灯管）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正常发光，偶尔会闪几下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正常发光，闪几下熄灭，再闪几下正常发光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为了让文字有不同的闪烁效果，我们需要把文字拆开，放在单独的标签之中。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6"/>
            <a:ext cx="4353533" cy="33246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5470200" y="980728"/>
            <a:ext cx="1371951" cy="1800200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每个文字可以具有不一样的闪烁状态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984" y="393305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我们拿第三种情况（字母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）作为例子加以说明，其他的道理相同，不再赘述。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66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0%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672" y="8367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1%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7744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2%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9992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42%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8064" y="8367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43%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136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44%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8367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45%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80312" y="8367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1920" y="84728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41%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左中括号 11"/>
          <p:cNvSpPr/>
          <p:nvPr/>
        </p:nvSpPr>
        <p:spPr>
          <a:xfrm rot="16200000">
            <a:off x="1619674" y="908716"/>
            <a:ext cx="288031" cy="1584177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 rot="16200000">
            <a:off x="5004050" y="116627"/>
            <a:ext cx="288031" cy="3168352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16200000">
            <a:off x="2915817" y="1340760"/>
            <a:ext cx="288031" cy="720081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中括号 14"/>
          <p:cNvSpPr/>
          <p:nvPr/>
        </p:nvSpPr>
        <p:spPr>
          <a:xfrm rot="16200000">
            <a:off x="7344308" y="1232753"/>
            <a:ext cx="288031" cy="9361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1948190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799" y="1948190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8023" y="1948190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8282" y="1968365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</a:t>
            </a: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19" y="2420888"/>
            <a:ext cx="3391373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圆角矩形标注 21"/>
          <p:cNvSpPr/>
          <p:nvPr/>
        </p:nvSpPr>
        <p:spPr>
          <a:xfrm>
            <a:off x="4559300" y="3573016"/>
            <a:ext cx="1371951" cy="915085"/>
          </a:xfrm>
          <a:prstGeom prst="wedgeRoundRectCallout">
            <a:avLst>
              <a:gd name="adj1" fmla="val -62359"/>
              <a:gd name="adj2" fmla="val -3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熄灭是保留投影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4559300" y="4725143"/>
            <a:ext cx="2388964" cy="1830171"/>
          </a:xfrm>
          <a:prstGeom prst="wedgeRoundRectCallout">
            <a:avLst>
              <a:gd name="adj1" fmla="val -62359"/>
              <a:gd name="adj2" fmla="val -3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继承就是点亮，因为点亮的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text-shadow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样式在父元素设置的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22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内凹滑动按钮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275048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先来看看文档结构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66" y="2186380"/>
            <a:ext cx="3467584" cy="3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圆角矩形标注 9"/>
          <p:cNvSpPr/>
          <p:nvPr/>
        </p:nvSpPr>
        <p:spPr>
          <a:xfrm>
            <a:off x="4355976" y="2762900"/>
            <a:ext cx="3096344" cy="360040"/>
          </a:xfrm>
          <a:prstGeom prst="wedgeRoundRectCallout">
            <a:avLst>
              <a:gd name="adj1" fmla="val -53569"/>
              <a:gd name="adj2" fmla="val -121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隐藏，记录打开关闭状态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923928" y="2389106"/>
            <a:ext cx="1728192" cy="360040"/>
          </a:xfrm>
          <a:prstGeom prst="wedgeRoundRectCallout">
            <a:avLst>
              <a:gd name="adj1" fmla="val -79077"/>
              <a:gd name="adj2" fmla="val 126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边框内边缘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771800" y="5301208"/>
            <a:ext cx="1728192" cy="360040"/>
          </a:xfrm>
          <a:prstGeom prst="wedgeRoundRectCallout">
            <a:avLst>
              <a:gd name="adj1" fmla="val -79077"/>
              <a:gd name="adj2" fmla="val 126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凹槽投影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458860" y="3144943"/>
            <a:ext cx="2016224" cy="360040"/>
          </a:xfrm>
          <a:prstGeom prst="wedgeRoundRectCallout">
            <a:avLst>
              <a:gd name="adj1" fmla="val -69122"/>
              <a:gd name="adj2" fmla="val -276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滑动按钮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067944" y="4067830"/>
            <a:ext cx="1296144" cy="360040"/>
          </a:xfrm>
          <a:prstGeom prst="wedgeRoundRectCallout">
            <a:avLst>
              <a:gd name="adj1" fmla="val -53636"/>
              <a:gd name="adj2" fmla="val 343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771800" y="4473116"/>
            <a:ext cx="1573050" cy="360040"/>
          </a:xfrm>
          <a:prstGeom prst="wedgeRoundRectCallout">
            <a:avLst>
              <a:gd name="adj1" fmla="val -59658"/>
              <a:gd name="adj2" fmla="val -121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801701" y="4941168"/>
            <a:ext cx="1573050" cy="360040"/>
          </a:xfrm>
          <a:prstGeom prst="wedgeRoundRectCallout">
            <a:avLst>
              <a:gd name="adj1" fmla="val -66747"/>
              <a:gd name="adj2" fmla="val -554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059832" y="3324963"/>
            <a:ext cx="1399028" cy="360040"/>
          </a:xfrm>
          <a:prstGeom prst="wedgeRoundRectCallout">
            <a:avLst>
              <a:gd name="adj1" fmla="val -69122"/>
              <a:gd name="adj2" fmla="val -276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倾斜底部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766999" y="3724042"/>
            <a:ext cx="1188132" cy="360040"/>
          </a:xfrm>
          <a:prstGeom prst="wedgeRoundRectCallout">
            <a:avLst>
              <a:gd name="adj1" fmla="val -69122"/>
              <a:gd name="adj2" fmla="val -276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1" y="908720"/>
            <a:ext cx="2381301" cy="122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540592" y="836712"/>
            <a:ext cx="2100932" cy="864096"/>
          </a:xfrm>
          <a:prstGeom prst="wedgeRoundRectCallout">
            <a:avLst>
              <a:gd name="adj1" fmla="val -62359"/>
              <a:gd name="adj2" fmla="val -3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线性渐变体现简单的内凹效果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75856" y="2139297"/>
            <a:ext cx="3356974" cy="864096"/>
          </a:xfrm>
          <a:prstGeom prst="wedgeRoundRectCallout">
            <a:avLst>
              <a:gd name="adj1" fmla="val -52989"/>
              <a:gd name="adj2" fmla="val -645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下面的亮边和上面的额暗边，用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95" y="3212976"/>
            <a:ext cx="6154009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02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3573901" cy="300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3697764" cy="300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344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45" y="836712"/>
            <a:ext cx="2509890" cy="1278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3" y="3501008"/>
            <a:ext cx="2463122" cy="1262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1280129" y="2286247"/>
            <a:ext cx="2100932" cy="864096"/>
          </a:xfrm>
          <a:prstGeom prst="wedgeRoundRectCallout">
            <a:avLst>
              <a:gd name="adj1" fmla="val -15651"/>
              <a:gd name="adj2" fmla="val -1445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体现凹槽的明暗关系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280129" y="5239865"/>
            <a:ext cx="2304256" cy="864096"/>
          </a:xfrm>
          <a:prstGeom prst="wedgeRoundRectCallout">
            <a:avLst>
              <a:gd name="adj1" fmla="val -14449"/>
              <a:gd name="adj2" fmla="val -1122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内阴影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进一步增强凹槽的凹陷效果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9"/>
          <a:stretch/>
        </p:blipFill>
        <p:spPr>
          <a:xfrm>
            <a:off x="4128752" y="1700808"/>
            <a:ext cx="3467584" cy="37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6"/>
          <p:cNvSpPr/>
          <p:nvPr/>
        </p:nvSpPr>
        <p:spPr>
          <a:xfrm>
            <a:off x="4387130" y="1729995"/>
            <a:ext cx="2693950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632808" y="2021781"/>
            <a:ext cx="1101297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632808" y="4830093"/>
            <a:ext cx="1031013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5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32375"/>
            <a:ext cx="2533606" cy="131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75527"/>
            <a:ext cx="2501228" cy="128703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9"/>
          <a:stretch/>
        </p:blipFill>
        <p:spPr>
          <a:xfrm>
            <a:off x="4211960" y="1403939"/>
            <a:ext cx="3467584" cy="37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4686362" y="3425246"/>
            <a:ext cx="2693950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60032" y="3713278"/>
            <a:ext cx="1101297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909139" y="4001310"/>
            <a:ext cx="1031013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387772" y="4770096"/>
            <a:ext cx="2100932" cy="864096"/>
          </a:xfrm>
          <a:prstGeom prst="wedgeRoundRectCallout">
            <a:avLst>
              <a:gd name="adj1" fmla="val -20959"/>
              <a:gd name="adj2" fmla="val -813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::after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实现红色部分和“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868279"/>
            <a:ext cx="2100932" cy="864096"/>
          </a:xfrm>
          <a:prstGeom prst="wedgeRoundRectCallout">
            <a:avLst>
              <a:gd name="adj1" fmla="val -11405"/>
              <a:gd name="adj2" fmla="val 942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::before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部分和“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686362" y="1195597"/>
            <a:ext cx="2710583" cy="1834820"/>
          </a:xfrm>
          <a:prstGeom prst="wedgeRoundRectCallout">
            <a:avLst>
              <a:gd name="adj1" fmla="val 18215"/>
              <a:gd name="adj2" fmla="val 6685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父元素的最大作用是确定显示范围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overflow:hidden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超出范围的部分隐藏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65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30" y="1052736"/>
            <a:ext cx="2387529" cy="1243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2357211" cy="118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1342374" y="548679"/>
            <a:ext cx="2077498" cy="569447"/>
          </a:xfrm>
          <a:prstGeom prst="wedgeRoundRectCallout">
            <a:avLst>
              <a:gd name="adj1" fmla="val -19897"/>
              <a:gd name="adj2" fmla="val 1020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渐变实现凹凸感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341670" y="2696239"/>
            <a:ext cx="2726274" cy="569447"/>
          </a:xfrm>
          <a:prstGeom prst="wedgeRoundRectCallout">
            <a:avLst>
              <a:gd name="adj1" fmla="val -26441"/>
              <a:gd name="adj2" fmla="val 1157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加个平顶，效果更佳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9"/>
          <a:stretch/>
        </p:blipFill>
        <p:spPr>
          <a:xfrm>
            <a:off x="4211960" y="764704"/>
            <a:ext cx="3467584" cy="37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 9"/>
          <p:cNvSpPr/>
          <p:nvPr/>
        </p:nvSpPr>
        <p:spPr>
          <a:xfrm>
            <a:off x="4686362" y="1628800"/>
            <a:ext cx="2693950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60032" y="1916832"/>
            <a:ext cx="1101297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909139" y="2204864"/>
            <a:ext cx="1031013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878288" y="3032834"/>
            <a:ext cx="2710583" cy="1834820"/>
          </a:xfrm>
          <a:prstGeom prst="wedgeRoundRectCallout">
            <a:avLst>
              <a:gd name="adj1" fmla="val 16158"/>
              <a:gd name="adj2" fmla="val -10270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父元素的最大作用是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确定位置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，开关过程中带动子元素移进行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左右平移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20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3181794" cy="1676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4499992" y="889558"/>
            <a:ext cx="1296144" cy="569447"/>
          </a:xfrm>
          <a:prstGeom prst="wedgeRoundRectCallout">
            <a:avLst>
              <a:gd name="adj1" fmla="val -61764"/>
              <a:gd name="adj2" fmla="val 178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按钮部分不是我们本讲的重点，仅仅分析了思路，因为渐变的背景，阴影，还有按钮的滑动上一讲已经详细的讲过了，请参考“躁动的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讲”相关内容。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250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关联按钮和霓虹灯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这个关联部分非常的简单，读取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属性，为霓虹灯的元素添加开启类“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”即可激活相应的点亮和闪烁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4" y="3208779"/>
            <a:ext cx="5296639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如何为霓虹的闪烁增加更多的随机性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霓虹灯熄灭和点亮的时候，可以迸发一些小火星出来，如果用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的兼容性较差，对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的动画支持有限，如何优化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立体的灯管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，绘制霓虹管的立体效果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立体的文字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，绘制文字灯管，发光，投影，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全部可通过设置不同的阴影参数实现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霓虹灯的闪烁效果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外围灯管闪烁，可做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灯管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形状的标签，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完全重合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实现灯管效果，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实现光晕效果，并闪烁。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文字灯，需要设置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两个状态的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不同速度的切换，就形成不同类型闪烁效果。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不规则的灯管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的参数一共有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order-radius: a b c d / e f g h;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a,b,c,d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表示左上，右上，右下，左下圆角的水平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e,f,g,h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表示左上，右上，右下，左下圆角的垂直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设置类似下面的形式：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border-top-left-radius: a 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908720"/>
            <a:ext cx="4320480" cy="21602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19672" y="921296"/>
            <a:ext cx="3289467" cy="18002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H="1">
            <a:off x="3264405" y="921296"/>
            <a:ext cx="1" cy="9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2"/>
          </p:cNvCxnSpPr>
          <p:nvPr/>
        </p:nvCxnSpPr>
        <p:spPr>
          <a:xfrm flipH="1">
            <a:off x="1619672" y="1821396"/>
            <a:ext cx="16447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5856" y="1268760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53092" y="1484784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2231740" y="3068960"/>
            <a:ext cx="3708412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 x y;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9678" y="3933056"/>
            <a:ext cx="2160240" cy="108012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649678" y="3945631"/>
            <a:ext cx="5010554" cy="236368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2280847" y="5445224"/>
            <a:ext cx="4595410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 100% 100%;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09918" y="3945631"/>
            <a:ext cx="0" cy="1067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619672" y="5013176"/>
            <a:ext cx="2190246" cy="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6009" y="4382941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0851" y="4681045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2" name="圆角矩形标注 21"/>
          <p:cNvSpPr/>
          <p:nvPr/>
        </p:nvSpPr>
        <p:spPr>
          <a:xfrm>
            <a:off x="2372880" y="260648"/>
            <a:ext cx="3351248" cy="432048"/>
          </a:xfrm>
          <a:prstGeom prst="wedgeRoundRectCallout">
            <a:avLst>
              <a:gd name="adj1" fmla="val -27401"/>
              <a:gd name="adj2" fmla="val 840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相切于上边和左边的椭圆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1619672" y="3944120"/>
            <a:ext cx="5011200" cy="2365200"/>
          </a:xfrm>
          <a:prstGeom prst="arc">
            <a:avLst>
              <a:gd name="adj1" fmla="val 10915305"/>
              <a:gd name="adj2" fmla="val 15085434"/>
            </a:avLst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>
            <a:off x="1641640" y="908720"/>
            <a:ext cx="3290400" cy="1800000"/>
          </a:xfrm>
          <a:prstGeom prst="arc">
            <a:avLst>
              <a:gd name="adj1" fmla="val 10915305"/>
              <a:gd name="adj2" fmla="val 16173058"/>
            </a:avLst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4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4499568" y="650524"/>
            <a:ext cx="13031208" cy="4434660"/>
            <a:chOff x="-4473754" y="650524"/>
            <a:chExt cx="13031208" cy="4434660"/>
          </a:xfrm>
        </p:grpSpPr>
        <p:sp>
          <p:nvSpPr>
            <p:cNvPr id="3" name="椭圆 2"/>
            <p:cNvSpPr/>
            <p:nvPr/>
          </p:nvSpPr>
          <p:spPr>
            <a:xfrm>
              <a:off x="1357454" y="765184"/>
              <a:ext cx="5184000" cy="4320000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-4473754" y="650524"/>
              <a:ext cx="13031208" cy="4362651"/>
              <a:chOff x="-4473754" y="650524"/>
              <a:chExt cx="13031208" cy="436265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01470" y="1916832"/>
                <a:ext cx="864000" cy="864000"/>
              </a:xfrm>
              <a:prstGeom prst="ellipse">
                <a:avLst/>
              </a:prstGeom>
              <a:noFill/>
              <a:ln w="5715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-4473754" y="650524"/>
                <a:ext cx="13031208" cy="4362651"/>
                <a:chOff x="-4761786" y="650524"/>
                <a:chExt cx="13031208" cy="4362651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069422" y="650524"/>
                  <a:ext cx="7200000" cy="2160000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弦形 8"/>
                <p:cNvSpPr/>
                <p:nvPr/>
              </p:nvSpPr>
              <p:spPr>
                <a:xfrm rot="10800000">
                  <a:off x="-4761786" y="693175"/>
                  <a:ext cx="12960000" cy="4320000"/>
                </a:xfrm>
                <a:prstGeom prst="chord">
                  <a:avLst>
                    <a:gd name="adj1" fmla="val 3903282"/>
                    <a:gd name="adj2" fmla="val 17650211"/>
                  </a:avLst>
                </a:prstGeom>
                <a:noFill/>
                <a:ln w="57150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7334118" y="1916928"/>
                  <a:ext cx="864000" cy="864000"/>
                </a:xfrm>
                <a:prstGeom prst="ellipse">
                  <a:avLst/>
                </a:prstGeom>
                <a:noFill/>
                <a:ln w="571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>
                  <a:off x="1069422" y="656812"/>
                  <a:ext cx="7141837" cy="2196124"/>
                </a:xfrm>
                <a:custGeom>
                  <a:avLst/>
                  <a:gdLst>
                    <a:gd name="connsiteX0" fmla="*/ 369861 w 7141837"/>
                    <a:gd name="connsiteY0" fmla="*/ 2196124 h 2196124"/>
                    <a:gd name="connsiteX1" fmla="*/ 90729 w 7141837"/>
                    <a:gd name="connsiteY1" fmla="*/ 2032494 h 2196124"/>
                    <a:gd name="connsiteX2" fmla="*/ 4101 w 7141837"/>
                    <a:gd name="connsiteY2" fmla="*/ 1801488 h 2196124"/>
                    <a:gd name="connsiteX3" fmla="*/ 32977 w 7141837"/>
                    <a:gd name="connsiteY3" fmla="*/ 1589732 h 2196124"/>
                    <a:gd name="connsiteX4" fmla="*/ 196606 w 7141837"/>
                    <a:gd name="connsiteY4" fmla="*/ 1233597 h 2196124"/>
                    <a:gd name="connsiteX5" fmla="*/ 658619 w 7141837"/>
                    <a:gd name="connsiteY5" fmla="*/ 684957 h 2196124"/>
                    <a:gd name="connsiteX6" fmla="*/ 1293886 w 7141837"/>
                    <a:gd name="connsiteY6" fmla="*/ 280696 h 2196124"/>
                    <a:gd name="connsiteX7" fmla="*/ 1890653 w 7141837"/>
                    <a:gd name="connsiteY7" fmla="*/ 88191 h 2196124"/>
                    <a:gd name="connsiteX8" fmla="*/ 2535545 w 7141837"/>
                    <a:gd name="connsiteY8" fmla="*/ 1564 h 2196124"/>
                    <a:gd name="connsiteX9" fmla="*/ 3517322 w 7141837"/>
                    <a:gd name="connsiteY9" fmla="*/ 155568 h 2196124"/>
                    <a:gd name="connsiteX10" fmla="*/ 4383596 w 7141837"/>
                    <a:gd name="connsiteY10" fmla="*/ 328823 h 2196124"/>
                    <a:gd name="connsiteX11" fmla="*/ 5740758 w 7141837"/>
                    <a:gd name="connsiteY11" fmla="*/ 752334 h 2196124"/>
                    <a:gd name="connsiteX12" fmla="*/ 6664783 w 7141837"/>
                    <a:gd name="connsiteY12" fmla="*/ 1272098 h 2196124"/>
                    <a:gd name="connsiteX13" fmla="*/ 7030543 w 7141837"/>
                    <a:gd name="connsiteY13" fmla="*/ 1618608 h 2196124"/>
                    <a:gd name="connsiteX14" fmla="*/ 7136421 w 7141837"/>
                    <a:gd name="connsiteY14" fmla="*/ 1936241 h 2196124"/>
                    <a:gd name="connsiteX15" fmla="*/ 6895790 w 7141837"/>
                    <a:gd name="connsiteY15" fmla="*/ 2157623 h 2196124"/>
                    <a:gd name="connsiteX16" fmla="*/ 6395276 w 7141837"/>
                    <a:gd name="connsiteY16" fmla="*/ 2176873 h 2196124"/>
                    <a:gd name="connsiteX17" fmla="*/ 369861 w 7141837"/>
                    <a:gd name="connsiteY17" fmla="*/ 2196124 h 2196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141837" h="2196124">
                      <a:moveTo>
                        <a:pt x="369861" y="2196124"/>
                      </a:moveTo>
                      <a:cubicBezTo>
                        <a:pt x="260775" y="2147195"/>
                        <a:pt x="151689" y="2098267"/>
                        <a:pt x="90729" y="2032494"/>
                      </a:cubicBezTo>
                      <a:cubicBezTo>
                        <a:pt x="29769" y="1966721"/>
                        <a:pt x="13726" y="1875282"/>
                        <a:pt x="4101" y="1801488"/>
                      </a:cubicBezTo>
                      <a:cubicBezTo>
                        <a:pt x="-5524" y="1727694"/>
                        <a:pt x="893" y="1684380"/>
                        <a:pt x="32977" y="1589732"/>
                      </a:cubicBezTo>
                      <a:cubicBezTo>
                        <a:pt x="65061" y="1495084"/>
                        <a:pt x="92332" y="1384393"/>
                        <a:pt x="196606" y="1233597"/>
                      </a:cubicBezTo>
                      <a:cubicBezTo>
                        <a:pt x="300880" y="1082801"/>
                        <a:pt x="475739" y="843774"/>
                        <a:pt x="658619" y="684957"/>
                      </a:cubicBezTo>
                      <a:cubicBezTo>
                        <a:pt x="841499" y="526140"/>
                        <a:pt x="1088547" y="380157"/>
                        <a:pt x="1293886" y="280696"/>
                      </a:cubicBezTo>
                      <a:cubicBezTo>
                        <a:pt x="1499225" y="181235"/>
                        <a:pt x="1683710" y="134713"/>
                        <a:pt x="1890653" y="88191"/>
                      </a:cubicBezTo>
                      <a:cubicBezTo>
                        <a:pt x="2097596" y="41669"/>
                        <a:pt x="2264434" y="-9666"/>
                        <a:pt x="2535545" y="1564"/>
                      </a:cubicBezTo>
                      <a:cubicBezTo>
                        <a:pt x="2806657" y="12793"/>
                        <a:pt x="3209314" y="101025"/>
                        <a:pt x="3517322" y="155568"/>
                      </a:cubicBezTo>
                      <a:cubicBezTo>
                        <a:pt x="3825331" y="210111"/>
                        <a:pt x="4013023" y="229362"/>
                        <a:pt x="4383596" y="328823"/>
                      </a:cubicBezTo>
                      <a:cubicBezTo>
                        <a:pt x="4754169" y="428284"/>
                        <a:pt x="5360560" y="595122"/>
                        <a:pt x="5740758" y="752334"/>
                      </a:cubicBezTo>
                      <a:cubicBezTo>
                        <a:pt x="6120956" y="909546"/>
                        <a:pt x="6449819" y="1127719"/>
                        <a:pt x="6664783" y="1272098"/>
                      </a:cubicBezTo>
                      <a:cubicBezTo>
                        <a:pt x="6879747" y="1416477"/>
                        <a:pt x="6951937" y="1507918"/>
                        <a:pt x="7030543" y="1618608"/>
                      </a:cubicBezTo>
                      <a:cubicBezTo>
                        <a:pt x="7109149" y="1729298"/>
                        <a:pt x="7158880" y="1846405"/>
                        <a:pt x="7136421" y="1936241"/>
                      </a:cubicBezTo>
                      <a:cubicBezTo>
                        <a:pt x="7113962" y="2026077"/>
                        <a:pt x="7019314" y="2117518"/>
                        <a:pt x="6895790" y="2157623"/>
                      </a:cubicBezTo>
                      <a:cubicBezTo>
                        <a:pt x="6772266" y="2197728"/>
                        <a:pt x="6395276" y="2176873"/>
                        <a:pt x="6395276" y="2176873"/>
                      </a:cubicBezTo>
                      <a:lnTo>
                        <a:pt x="369861" y="2196124"/>
                      </a:lnTo>
                      <a:close/>
                    </a:path>
                  </a:pathLst>
                </a:custGeom>
                <a:solidFill>
                  <a:srgbClr val="FF9966">
                    <a:alpha val="18039"/>
                  </a:srgbClr>
                </a:solidFill>
                <a:ln w="762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157192"/>
            <a:ext cx="5296639" cy="145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标注 19"/>
          <p:cNvSpPr/>
          <p:nvPr/>
        </p:nvSpPr>
        <p:spPr>
          <a:xfrm>
            <a:off x="6339797" y="5003290"/>
            <a:ext cx="792088" cy="432048"/>
          </a:xfrm>
          <a:prstGeom prst="wedgeRoundRectCallout">
            <a:avLst>
              <a:gd name="adj1" fmla="val -68461"/>
              <a:gd name="adj2" fmla="val 24082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6358597" y="5539373"/>
            <a:ext cx="792088" cy="416814"/>
          </a:xfrm>
          <a:prstGeom prst="wedgeRoundRectCallout">
            <a:avLst>
              <a:gd name="adj1" fmla="val -68461"/>
              <a:gd name="adj2" fmla="val 24082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右上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5566509" y="5956186"/>
            <a:ext cx="792088" cy="353133"/>
          </a:xfrm>
          <a:prstGeom prst="wedgeRoundRectCallout">
            <a:avLst>
              <a:gd name="adj1" fmla="val -68461"/>
              <a:gd name="adj2" fmla="val -424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左下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5697738" y="6381328"/>
            <a:ext cx="792088" cy="392067"/>
          </a:xfrm>
          <a:prstGeom prst="wedgeRoundRectCallout">
            <a:avLst>
              <a:gd name="adj1" fmla="val -67246"/>
              <a:gd name="adj2" fmla="val -32505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4392028" y="74568"/>
            <a:ext cx="2988284" cy="432048"/>
          </a:xfrm>
          <a:prstGeom prst="wedgeRoundRectCallout">
            <a:avLst>
              <a:gd name="adj1" fmla="val -19602"/>
              <a:gd name="adj2" fmla="val 864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四个椭圆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圆圆角的组合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6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95019"/>
            <a:ext cx="7488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从以上示意图看出，所谓圆角，就是设定椭圆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圆的半径，然后元素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相应边（左上角就是上边缘和下边缘）与椭圆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圆相切（类似于外接矩形），与角相邻的圆弧，就是圆角形状。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注意，圆角水平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垂直半径如果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高度，等同于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同比例缩小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水平和垂直半径，使水平和垂直半径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恰好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的宽度和高度。举个例子，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50px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，圆角半径是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150px,120px;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等同于缩小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50px,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40px,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但垂直半径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40px&gt;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30px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继续缩小到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37.5px,30px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，垂直半径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30px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刚好等于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高度，这就是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实际采用的圆角半径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7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95019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当然四个圆角半径是共同作用，共同决定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的形状的，如果一个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大于宽度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高度的圆角的半径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发生缩放，其他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个圆角也要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同比例缩放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，否则形状将发生变化！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0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1357</Words>
  <Application>Microsoft Office PowerPoint</Application>
  <PresentationFormat>全屏显示(4:3)</PresentationFormat>
  <Paragraphs>142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躁动的web动画 ——第7讲  霓虹灯2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236</cp:revision>
  <dcterms:created xsi:type="dcterms:W3CDTF">2018-04-16T03:29:14Z</dcterms:created>
  <dcterms:modified xsi:type="dcterms:W3CDTF">2018-09-06T14:52:10Z</dcterms:modified>
</cp:coreProperties>
</file>