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69" r:id="rId5"/>
    <p:sldId id="419" r:id="rId6"/>
    <p:sldId id="423" r:id="rId7"/>
    <p:sldId id="422" r:id="rId8"/>
    <p:sldId id="421" r:id="rId9"/>
    <p:sldId id="424" r:id="rId10"/>
    <p:sldId id="420" r:id="rId11"/>
    <p:sldId id="427" r:id="rId12"/>
    <p:sldId id="425" r:id="rId13"/>
    <p:sldId id="428" r:id="rId14"/>
    <p:sldId id="426" r:id="rId15"/>
    <p:sldId id="431" r:id="rId16"/>
    <p:sldId id="432" r:id="rId17"/>
    <p:sldId id="433" r:id="rId18"/>
    <p:sldId id="429" r:id="rId19"/>
    <p:sldId id="434" r:id="rId20"/>
    <p:sldId id="436" r:id="rId21"/>
    <p:sldId id="435" r:id="rId22"/>
    <p:sldId id="430" r:id="rId23"/>
    <p:sldId id="437" r:id="rId24"/>
    <p:sldId id="438" r:id="rId25"/>
    <p:sldId id="439" r:id="rId26"/>
    <p:sldId id="345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tm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蒙版和图案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04664"/>
            <a:ext cx="6325483" cy="3477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3851920" y="1124744"/>
            <a:ext cx="2376264" cy="2883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3568" y="4010857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例如，矩形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rect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的宽高，原先为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width=“200”,height=“200”,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使用归一化单位后，变为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width=“.4”height=“.67”,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200/500(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绑定对象的宽度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= .4 , 200/300(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绑定对象的高度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 =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67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95736" y="1432352"/>
            <a:ext cx="4824536" cy="2883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83768" y="2143219"/>
            <a:ext cx="4392488" cy="2883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3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16632"/>
            <a:ext cx="77768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 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图案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图案原理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元素使用图案的过程就像是用瓷砖贴墙面的过程。我们预先制作一个图案，好比一块瓷砖。然后有一个目标元素，好比一面墙。使用图案填充元素的过程，就像是用相同的瓷砖来贴某一堵墙壁。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图案的创建和使用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&lt;pattern&gt;&lt;/pattern&gt;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标签中可以放置需要的图形，就创建了一个图案。图案中可以有路径，文字，图片，甚至是另外一个图案。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我们习惯把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&lt;pattern&gt;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标签中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。使用图案时，仅需设置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fill:url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(#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图案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id)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48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764704"/>
            <a:ext cx="6477904" cy="238158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03648" y="764704"/>
            <a:ext cx="100811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75656" y="2852936"/>
            <a:ext cx="100811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550" y="3501008"/>
            <a:ext cx="6125430" cy="80021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915816" y="3933056"/>
            <a:ext cx="3096344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452331"/>
            <a:ext cx="3524742" cy="20291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圆角矩形标注 10"/>
          <p:cNvSpPr/>
          <p:nvPr/>
        </p:nvSpPr>
        <p:spPr>
          <a:xfrm>
            <a:off x="5405746" y="5733256"/>
            <a:ext cx="1446698" cy="576064"/>
          </a:xfrm>
          <a:prstGeom prst="wedgeRoundRectCallout">
            <a:avLst>
              <a:gd name="adj1" fmla="val -61493"/>
              <a:gd name="adj2" fmla="val -268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填充效果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300193" y="4221088"/>
            <a:ext cx="1656184" cy="830414"/>
          </a:xfrm>
          <a:prstGeom prst="wedgeRoundRectCallout">
            <a:avLst>
              <a:gd name="adj1" fmla="val -26927"/>
              <a:gd name="adj2" fmla="val -7802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填充目标是一个矩形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076056" y="2581745"/>
            <a:ext cx="2736304" cy="830414"/>
          </a:xfrm>
          <a:prstGeom prst="wedgeRoundRectCallout">
            <a:avLst>
              <a:gd name="adj1" fmla="val -23064"/>
              <a:gd name="adj2" fmla="val -6728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填充图案由一个圆形和正方形组成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88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16632"/>
            <a:ext cx="77768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图案单位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图案单位其实也是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图案本身的单位（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patternUnits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）和图案内部元素的单位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patternContentUnits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两部分。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两个单位的属性值和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mask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部分是一样的，也是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objectBoundingBox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userSpaceOnUse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，并且使用方式和原理也是相同，这里就不再赘述。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单元大小和偏移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图案的单元大小是由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&lt;pattern&gt;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width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height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来设置的，尺寸设置太小，图案不能完全显示，太大则团之间会有空隙。如果想要图案随着目标的尺寸变化而变化，那就要用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patternContentUnits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objectBoundingBox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改变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&lt;pattern&gt;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属性，就行设置图案填充的起始点。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586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6"/>
          <a:stretch/>
        </p:blipFill>
        <p:spPr>
          <a:xfrm>
            <a:off x="1115616" y="585587"/>
            <a:ext cx="3029373" cy="1956892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47" y="548680"/>
            <a:ext cx="3029373" cy="1981477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1763688" y="2708920"/>
            <a:ext cx="2265734" cy="864096"/>
          </a:xfrm>
          <a:prstGeom prst="wedgeRoundRectCallout">
            <a:avLst>
              <a:gd name="adj1" fmla="val -25984"/>
              <a:gd name="adj2" fmla="val -883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图案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width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设置小于图案实际宽度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089586" y="2708920"/>
            <a:ext cx="2467534" cy="864096"/>
          </a:xfrm>
          <a:prstGeom prst="wedgeRoundRectCallout">
            <a:avLst>
              <a:gd name="adj1" fmla="val -25984"/>
              <a:gd name="adj2" fmla="val -8838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图案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width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设置太大于图案实际宽度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800" y="3789040"/>
            <a:ext cx="3010320" cy="1991003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4638277" y="5877272"/>
            <a:ext cx="2808312" cy="864096"/>
          </a:xfrm>
          <a:prstGeom prst="wedgeRoundRectCallout">
            <a:avLst>
              <a:gd name="adj1" fmla="val -21349"/>
              <a:gd name="adj2" fmla="val -6515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&lt;pattern&gt;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属性，填充起始点改变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827985"/>
            <a:ext cx="3029373" cy="905001"/>
          </a:xfrm>
          <a:prstGeom prst="rect">
            <a:avLst/>
          </a:prstGeom>
        </p:spPr>
      </p:pic>
      <p:sp>
        <p:nvSpPr>
          <p:cNvPr id="11" name="圆角矩形标注 10"/>
          <p:cNvSpPr/>
          <p:nvPr/>
        </p:nvSpPr>
        <p:spPr>
          <a:xfrm>
            <a:off x="1370162" y="4843939"/>
            <a:ext cx="2808312" cy="1897429"/>
          </a:xfrm>
          <a:prstGeom prst="wedgeRoundRectCallout">
            <a:avLst>
              <a:gd name="adj1" fmla="val -21349"/>
              <a:gd name="adj2" fmla="val -6515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图案元素使用</a:t>
            </a:r>
            <a:r>
              <a:rPr lang="en-US" altLang="zh-CN" sz="20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objectBoundingBox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单位可以让图案随元素尺寸变化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888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16632"/>
            <a:ext cx="77768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制作水波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我们想要图案填充的方式制作水波，这样，我们仅仅需要一小段水波的路径，然后利用图案填充的重复特性，即可得到完整的水波。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填充目标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因为我们的水波最终是要在文本中实现，所以先填充一个矩形，再用文字蒙版镂空即可。实际上我们需要两个矩形，一个是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，另外一个其实相当于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盛放水波的容器（水波图案填充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矩形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194945"/>
            <a:ext cx="5925377" cy="1428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7304471" y="5194945"/>
            <a:ext cx="867929" cy="432048"/>
          </a:xfrm>
          <a:prstGeom prst="wedgeRoundRectCallout">
            <a:avLst>
              <a:gd name="adj1" fmla="val -60520"/>
              <a:gd name="adj2" fmla="val 3550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7118557" y="6125443"/>
            <a:ext cx="1485891" cy="432048"/>
          </a:xfrm>
          <a:prstGeom prst="wedgeRoundRectCallout">
            <a:avLst>
              <a:gd name="adj1" fmla="val -60520"/>
              <a:gd name="adj2" fmla="val 3550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水波容器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808" y="6278834"/>
            <a:ext cx="216024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721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1663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首先需要制作水波路径，其中包括水波本身，第二层水波（增强水波立体感），平静的水波（用于制作动画）三条路径。注意，路径是封闭的，因为要填充水波颜色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21904"/>
            <a:ext cx="3600400" cy="1844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17" y="2498775"/>
            <a:ext cx="3412205" cy="18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620565"/>
            <a:ext cx="3492756" cy="18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5093714" y="4321096"/>
            <a:ext cx="2736304" cy="1484168"/>
          </a:xfrm>
          <a:prstGeom prst="wedgeRoundRectCallout">
            <a:avLst>
              <a:gd name="adj1" fmla="val -23064"/>
              <a:gd name="adj2" fmla="val -6728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层水波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的曲线要和第一层水波有所区别，才能显示出来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445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1663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水波图案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图案包含第一层，第二层水波的路径，以及水波下方的矩形。这个矩形和填充矩形等高，这样当水波图案移动到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顶部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下方将被矩形填充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733517"/>
            <a:ext cx="5811061" cy="3734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763688" y="4077072"/>
            <a:ext cx="280831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63688" y="4797152"/>
            <a:ext cx="280831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63688" y="5445224"/>
            <a:ext cx="72008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5465459" y="4149080"/>
            <a:ext cx="1554813" cy="432048"/>
          </a:xfrm>
          <a:prstGeom prst="wedgeRoundRectCallout">
            <a:avLst>
              <a:gd name="adj1" fmla="val -56292"/>
              <a:gd name="adj2" fmla="val -212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第二层水波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471614" y="4797152"/>
            <a:ext cx="1548658" cy="432048"/>
          </a:xfrm>
          <a:prstGeom prst="wedgeRoundRectCallout">
            <a:avLst>
              <a:gd name="adj1" fmla="val -56292"/>
              <a:gd name="adj2" fmla="val -212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第一层水波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084168" y="5877272"/>
            <a:ext cx="1656184" cy="864096"/>
          </a:xfrm>
          <a:prstGeom prst="wedgeRoundRectCallout">
            <a:avLst>
              <a:gd name="adj1" fmla="val -56292"/>
              <a:gd name="adj2" fmla="val -212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水波下方的填充矩形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573143" y="2996952"/>
            <a:ext cx="3784842" cy="432048"/>
          </a:xfrm>
          <a:prstGeom prst="wedgeRoundRectCallout">
            <a:avLst>
              <a:gd name="adj1" fmla="val -56292"/>
              <a:gd name="adj2" fmla="val -212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垂直方向，我们不需要重复填充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5127851" y="2132856"/>
            <a:ext cx="3044549" cy="432048"/>
          </a:xfrm>
          <a:prstGeom prst="wedgeRoundRectCallout">
            <a:avLst>
              <a:gd name="adj1" fmla="val -17696"/>
              <a:gd name="adj2" fmla="val 7680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水平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方向，重复填充水波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243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20688"/>
            <a:ext cx="5782482" cy="1505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1907704" y="548680"/>
            <a:ext cx="1512168" cy="432048"/>
          </a:xfrm>
          <a:prstGeom prst="wedgeRoundRectCallout">
            <a:avLst>
              <a:gd name="adj1" fmla="val -33238"/>
              <a:gd name="adj2" fmla="val 14906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第二层水波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635896" y="598756"/>
            <a:ext cx="1512168" cy="432048"/>
          </a:xfrm>
          <a:prstGeom prst="wedgeRoundRectCallout">
            <a:avLst>
              <a:gd name="adj1" fmla="val -33238"/>
              <a:gd name="adj2" fmla="val 14906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第一层水波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347864" y="2125848"/>
            <a:ext cx="3240360" cy="432048"/>
          </a:xfrm>
          <a:prstGeom prst="wedgeRoundRectCallout">
            <a:avLst>
              <a:gd name="adj1" fmla="val -28076"/>
              <a:gd name="adj2" fmla="val -1296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下方有个矩形和水波连接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140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16632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水波流动和水面上涨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水波动画我们可用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动画机制实现，不过该动画在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上不兼容，如果想要兼容性更好可以通过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代码来动态修改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元素的参数来实现。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水波的流动，我们通过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水平移动水波图案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来实现。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水面上涨，我们通过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垂直移动水波图案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来实现。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&lt;animate&gt;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的属性，请参考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文字路径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一讲。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94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——SVG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蒙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版和图案（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124744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本期我们的目标是制作一个晃动的水波逐渐将文本填充满的效果！水波会从下到上将文字填充满，随波会运动，好像是水在流淌。水波有两条波纹，体现出水的立体感。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1" y="3645024"/>
            <a:ext cx="7220958" cy="22672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48680"/>
            <a:ext cx="5830114" cy="43725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59832" y="1844824"/>
            <a:ext cx="216024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39952" y="548680"/>
            <a:ext cx="72008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32040" y="548680"/>
            <a:ext cx="72008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59832" y="2924944"/>
            <a:ext cx="216024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5508105" y="3213925"/>
            <a:ext cx="2448272" cy="2398092"/>
          </a:xfrm>
          <a:prstGeom prst="wedgeRoundRectCallout">
            <a:avLst>
              <a:gd name="adj1" fmla="val -107740"/>
              <a:gd name="adj2" fmla="val -2741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水面上涨，下落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pattern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使用的都是绑定目标单位，所以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y=1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就是底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585839" y="4735754"/>
            <a:ext cx="1274193" cy="432048"/>
          </a:xfrm>
          <a:prstGeom prst="wedgeRoundRectCallout">
            <a:avLst>
              <a:gd name="adj1" fmla="val -26601"/>
              <a:gd name="adj2" fmla="val -9354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无限循环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177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16632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5-e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波浪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大小变化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我们希望水波在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最低水位和最高水位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的时候，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没有波浪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，也就是风平浪静，水位在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中间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的时候，波浪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最大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，大浪滔天。这个就需要用到前面准备好的三个路径实现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路径变化的动画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，这个变化时间和节奏，要和水面上涨下落的时间节奏保持一致。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53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6211167" cy="6477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672854" y="61702"/>
            <a:ext cx="1627338" cy="432048"/>
          </a:xfrm>
          <a:prstGeom prst="wedgeRoundRectCallout">
            <a:avLst>
              <a:gd name="adj1" fmla="val -56292"/>
              <a:gd name="adj2" fmla="val -212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第一层水波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699792" y="1988840"/>
            <a:ext cx="1305383" cy="432048"/>
          </a:xfrm>
          <a:prstGeom prst="wedgeRoundRectCallout">
            <a:avLst>
              <a:gd name="adj1" fmla="val -28197"/>
              <a:gd name="adj2" fmla="val 7680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风平浪静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367471" y="2708920"/>
            <a:ext cx="1305383" cy="432048"/>
          </a:xfrm>
          <a:prstGeom prst="wedgeRoundRectCallout">
            <a:avLst>
              <a:gd name="adj1" fmla="val -28197"/>
              <a:gd name="adj2" fmla="val 7680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大浪滔天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131840" y="4293096"/>
            <a:ext cx="1305383" cy="432048"/>
          </a:xfrm>
          <a:prstGeom prst="wedgeRoundRectCallout">
            <a:avLst>
              <a:gd name="adj1" fmla="val -32468"/>
              <a:gd name="adj2" fmla="val -9354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风平浪静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995936" y="4797152"/>
            <a:ext cx="4176464" cy="432048"/>
          </a:xfrm>
          <a:prstGeom prst="wedgeRoundRectCallout">
            <a:avLst>
              <a:gd name="adj1" fmla="val -54196"/>
              <a:gd name="adj2" fmla="val -83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时间点分别为：开始，中间，结束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842681" y="5517232"/>
            <a:ext cx="1377391" cy="432048"/>
          </a:xfrm>
          <a:prstGeom prst="wedgeRoundRectCallout">
            <a:avLst>
              <a:gd name="adj1" fmla="val -63221"/>
              <a:gd name="adj2" fmla="val -321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线性变化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140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60" y="2880567"/>
            <a:ext cx="6325483" cy="3162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827584" y="116632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文字蒙版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要让水波呈现出在文字区域内上涨，下降，流动的效果，需要用文字蒙版对两个矩形（背景矩形和水波填充的矩形）进行透明度处理。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6-a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蒙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5656" y="2924944"/>
            <a:ext cx="1944216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55976" y="4317921"/>
            <a:ext cx="136815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4644008" y="4941168"/>
            <a:ext cx="2988332" cy="1512168"/>
          </a:xfrm>
          <a:prstGeom prst="wedgeRoundRectCallout">
            <a:avLst>
              <a:gd name="adj1" fmla="val -26974"/>
              <a:gd name="adj2" fmla="val -638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白色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填充将使得目标矩形对应部分呈现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完全透明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的文字图案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131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16632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使用文字蒙版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mask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属性，引用提前制作好的文字蒙版做出口空的文字图案。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077798" cy="143847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83968" y="2204864"/>
            <a:ext cx="216024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32040" y="2924944"/>
            <a:ext cx="216024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42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" t="12442" r="1" b="8331"/>
          <a:stretch/>
        </p:blipFill>
        <p:spPr>
          <a:xfrm>
            <a:off x="1403648" y="4063423"/>
            <a:ext cx="5699348" cy="12377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2362406"/>
            <a:ext cx="5591955" cy="1171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3" b="8308"/>
          <a:stretch/>
        </p:blipFill>
        <p:spPr>
          <a:xfrm>
            <a:off x="1406309" y="657923"/>
            <a:ext cx="5658640" cy="11485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17330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924325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如果直接用路径动画实现我浪的移动和大小变化，是否可以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如何让文字体现一个内凹的立体感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196752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文字镂空效果，使用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蒙版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技术实现。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水波的效果，需要结合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路径，以及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图案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填充技术；两层水波，在团中添加两条路径就可以了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水波的上浮效果，使用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最后是波浪的大小变化，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，改变路径的形状即可实现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16632"/>
            <a:ext cx="77768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 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蒙版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蒙版原理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蒙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版就像是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的面具，它可以改变所目标对象的透明度，蒙版透明的地方，目标对象也透明，蒙版不透明的地方，目标对象也不透明。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但蒙版透明度不是根据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fill-opacity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一个值决定的，而是通过如下公式决定的：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蒙版透明度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(0.2125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* red  + 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0.7154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*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green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+ 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0.0721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*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blue) *opacity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red,green,blue,opacity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，以及最后的计算结果，取值范围都是是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[0~1]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。可见蒙版颜透明度是颜色和透明度共同决定的。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颜色越暗淡，越透明，黑色，全透明；白色完全不透明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16632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蒙版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蒙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版的所有元素放在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&lt;mask&gt;&lt;/mask&gt;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标签之中，可以包含任意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形状，文本，图像或者路径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53" y="1870958"/>
            <a:ext cx="6630325" cy="4096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691680" y="2204864"/>
            <a:ext cx="792088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91576" y="5301208"/>
            <a:ext cx="1008216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87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16632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使用蒙版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为蒙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版指定一个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，然后在目标对象中使用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mask:url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(#id)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绑定蒙版即可。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53" y="1988840"/>
            <a:ext cx="6087325" cy="762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4644008" y="2348880"/>
            <a:ext cx="2520280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3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47" y="188640"/>
            <a:ext cx="6630325" cy="4096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2915816" y="1556792"/>
            <a:ext cx="1442293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47" y="4437112"/>
            <a:ext cx="2324424" cy="2048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矩形 11"/>
          <p:cNvSpPr/>
          <p:nvPr/>
        </p:nvSpPr>
        <p:spPr>
          <a:xfrm>
            <a:off x="2915815" y="2236801"/>
            <a:ext cx="1442293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16016" y="2924944"/>
            <a:ext cx="1442293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8" idx="1"/>
          </p:cNvCxnSpPr>
          <p:nvPr/>
        </p:nvCxnSpPr>
        <p:spPr>
          <a:xfrm rot="10800000" flipV="1">
            <a:off x="2205160" y="1736812"/>
            <a:ext cx="710657" cy="320435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2" idx="1"/>
          </p:cNvCxnSpPr>
          <p:nvPr/>
        </p:nvCxnSpPr>
        <p:spPr>
          <a:xfrm rot="10800000" flipV="1">
            <a:off x="2411761" y="2416820"/>
            <a:ext cx="504055" cy="288438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3" idx="2"/>
          </p:cNvCxnSpPr>
          <p:nvPr/>
        </p:nvCxnSpPr>
        <p:spPr>
          <a:xfrm rot="5400000">
            <a:off x="2733056" y="2757087"/>
            <a:ext cx="2176211" cy="323200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3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5" y="5194945"/>
            <a:ext cx="5782482" cy="676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827584" y="116632"/>
            <a:ext cx="77768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3-d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蒙版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的单位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蒙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版的单位使用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maskUnits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属性制定，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单位将决定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&lt;mask&gt;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x,y,width,height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属性值所使用的单位。可以设置两个值，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objectBoundingBox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（默认）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将蒙版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目标对象的尺寸作为标准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坐标的取值范围为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[0,1]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[0%,100%]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width=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”，表示宽度和目标对象等宽；如果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x=“0.5”y=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”，说明蒙版的垂直方向起点位于目标对象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中心。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98" y="4919054"/>
            <a:ext cx="1457528" cy="1162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矩形 7"/>
          <p:cNvSpPr/>
          <p:nvPr/>
        </p:nvSpPr>
        <p:spPr>
          <a:xfrm>
            <a:off x="3635896" y="5229200"/>
            <a:ext cx="1944216" cy="2883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13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16632"/>
            <a:ext cx="77768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userSpaceOnUse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用户的空间坐标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计算，也就是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设置的绘制单位进行定位。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3-e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蒙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版元素的单位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蒙版元素的单位使用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maskContentUnits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属性制定，属性值和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maskUnits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是一样，但默认值是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userSpaceOnUse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该单位的作用是为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&lt;mask&gt;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的所有元素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设置单位大小。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浏览器对于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&lt;text&gt;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元素使用该单位不能正常工作，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FireFox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可以，所以建议使用用户坐标单位。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22" y="5178529"/>
            <a:ext cx="6011114" cy="743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4092334" y="5227320"/>
            <a:ext cx="3096344" cy="2883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2843808" y="5949280"/>
            <a:ext cx="1464550" cy="432048"/>
          </a:xfrm>
          <a:prstGeom prst="wedgeRoundRectCallout">
            <a:avLst>
              <a:gd name="adj1" fmla="val 14098"/>
              <a:gd name="adj2" fmla="val -728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绑定对象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12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4963</TotalTime>
  <Words>1424</Words>
  <Application>Microsoft Office PowerPoint</Application>
  <PresentationFormat>全屏显示(4:3)</PresentationFormat>
  <Paragraphs>94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躁动的web动画 ——第11讲  SVG蒙版和图案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371</cp:revision>
  <dcterms:created xsi:type="dcterms:W3CDTF">2018-04-16T03:29:14Z</dcterms:created>
  <dcterms:modified xsi:type="dcterms:W3CDTF">2018-07-05T10:29:57Z</dcterms:modified>
</cp:coreProperties>
</file>