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69" r:id="rId5"/>
    <p:sldId id="448" r:id="rId6"/>
    <p:sldId id="449" r:id="rId7"/>
    <p:sldId id="460" r:id="rId8"/>
    <p:sldId id="461" r:id="rId9"/>
    <p:sldId id="462" r:id="rId10"/>
    <p:sldId id="463" r:id="rId11"/>
    <p:sldId id="450" r:id="rId12"/>
    <p:sldId id="464" r:id="rId13"/>
    <p:sldId id="452" r:id="rId14"/>
    <p:sldId id="465" r:id="rId15"/>
    <p:sldId id="451" r:id="rId16"/>
    <p:sldId id="466" r:id="rId17"/>
    <p:sldId id="453" r:id="rId18"/>
    <p:sldId id="457" r:id="rId19"/>
    <p:sldId id="458" r:id="rId20"/>
    <p:sldId id="455" r:id="rId21"/>
    <p:sldId id="467" r:id="rId22"/>
    <p:sldId id="456" r:id="rId23"/>
    <p:sldId id="468" r:id="rId24"/>
    <p:sldId id="469" r:id="rId25"/>
    <p:sldId id="470" r:id="rId26"/>
    <p:sldId id="471" r:id="rId27"/>
    <p:sldId id="472" r:id="rId28"/>
    <p:sldId id="34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7" Type="http://schemas.openxmlformats.org/officeDocument/2006/relationships/image" Target="../media/image36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镜（一）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4915586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941168"/>
            <a:ext cx="3096057" cy="81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644008" y="4941168"/>
            <a:ext cx="2088232" cy="864096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用高斯模糊制作的文字投影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150170" y="1265930"/>
            <a:ext cx="1518174" cy="506886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文字模糊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868144" y="2204864"/>
            <a:ext cx="2160240" cy="506886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将模糊图像偏移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40152" y="2864985"/>
            <a:ext cx="2160240" cy="936104"/>
          </a:xfrm>
          <a:prstGeom prst="wedgeRoundRectCallout">
            <a:avLst>
              <a:gd name="adj1" fmla="val -61322"/>
              <a:gd name="adj2" fmla="val -239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将模糊图像叠加在原图像之下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116632"/>
            <a:ext cx="77768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用滤镜制作一个文本投影：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12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feImage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镜允许我们将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JPG,PNG,SVG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文件作为输入源，或者带有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元素作为滤镜的输入。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70958"/>
            <a:ext cx="5811061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70257"/>
            <a:ext cx="5753903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228184" y="1700808"/>
            <a:ext cx="2232248" cy="909970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x,y,w,h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决定滤镜输出区域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10653" y="2708920"/>
            <a:ext cx="1677772" cy="1800200"/>
          </a:xfrm>
          <a:prstGeom prst="wedgeRoundRectCallout">
            <a:avLst>
              <a:gd name="adj1" fmla="val -79466"/>
              <a:gd name="adj2" fmla="val -339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feImage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x,y,w,h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决定图像的显示区域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808" y="3861048"/>
            <a:ext cx="3390779" cy="504056"/>
          </a:xfrm>
          <a:prstGeom prst="wedgeRoundRectCallout">
            <a:avLst>
              <a:gd name="adj1" fmla="val -28347"/>
              <a:gd name="adj2" fmla="val -933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图像在现实区域的对其方式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653494" y="4593814"/>
            <a:ext cx="1734931" cy="1643498"/>
          </a:xfrm>
          <a:prstGeom prst="wedgeRoundRectCallout">
            <a:avLst>
              <a:gd name="adj1" fmla="val -58175"/>
              <a:gd name="adj2" fmla="val -231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，是为方便观察效果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3" y="2636912"/>
            <a:ext cx="115212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2656"/>
            <a:ext cx="3248478" cy="3267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93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feFlood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就是填充一块纯色区域，用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flood-color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设置颜色，用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flood-opacity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设置透明度。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296904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56675"/>
            <a:ext cx="6001588" cy="147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403648" y="2850412"/>
            <a:ext cx="115212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572000" y="1802232"/>
            <a:ext cx="1368152" cy="576064"/>
          </a:xfrm>
          <a:prstGeom prst="wedgeRoundRectCallout">
            <a:avLst>
              <a:gd name="adj1" fmla="val -26246"/>
              <a:gd name="adj2" fmla="val 735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目标单位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03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20688"/>
            <a:ext cx="3743847" cy="351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860032" y="1052736"/>
            <a:ext cx="2016224" cy="909970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为了观察效果背景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49860" y="2378296"/>
            <a:ext cx="1338364" cy="576064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纯色区域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49860" y="3284984"/>
            <a:ext cx="1338364" cy="576064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9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feTile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镜将输入作为图案，然后横向纵向平铺填充滤镜区域。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70958"/>
            <a:ext cx="6258798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076221"/>
            <a:ext cx="5925377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228184" y="1484784"/>
            <a:ext cx="2016614" cy="1728192"/>
          </a:xfrm>
          <a:prstGeom prst="wedgeRoundRectCallout">
            <a:avLst>
              <a:gd name="adj1" fmla="val -58239"/>
              <a:gd name="adj2" fmla="val 368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feImge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作为输入图案，它的尺寸就是图案的单元尺寸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707904" y="4077072"/>
            <a:ext cx="2376264" cy="949343"/>
          </a:xfrm>
          <a:prstGeom prst="wedgeRoundRectCallout">
            <a:avLst>
              <a:gd name="adj1" fmla="val -22260"/>
              <a:gd name="adj2" fmla="val -558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平铺区域由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feTile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x,y,w,h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43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2656"/>
            <a:ext cx="3419952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7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feBlend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该滤镜的作用是将两个输入源的图像按照一定的规则进行叠加混合，两个输入源通过属性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制定，他们可以是目标图像也可以是其他滤镜输出的结果。混合模式通过属性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的取值和意义如下：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之上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颜色相乘，因颜色值在（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之间，所以颜色会变暗。类似于两张不同的幻灯片叠加在一起，用同一台投影机照射投影。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通道的颜色相加后再减去他们的乘积。亮色会比暗色占优势，但相似亮度的会被合并。类似两台幻灯机，分别投影两张幻灯片在同一张幕布上。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18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darken: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中每个通道的较小值。颜色变暗。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lighten: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中每个通道的较大值，颜色变亮。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将图片和绿色的填充作为滤镜的两个输入，分别应用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的参数，得到如下结果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3" y="3356992"/>
            <a:ext cx="7524411" cy="1721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487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4664"/>
            <a:ext cx="5925377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89596"/>
            <a:ext cx="5477639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81128"/>
            <a:ext cx="5391902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915816" y="476672"/>
            <a:ext cx="2736304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8184" y="5301208"/>
            <a:ext cx="337401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5816" y="1844824"/>
            <a:ext cx="1226651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52023" y="780728"/>
            <a:ext cx="1091785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725769" y="1822013"/>
            <a:ext cx="2155518" cy="864096"/>
          </a:xfrm>
          <a:prstGeom prst="wedgeRoundRectCallout">
            <a:avLst>
              <a:gd name="adj1" fmla="val -64129"/>
              <a:gd name="adj2" fmla="val -303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纯色填充背景和原图像混合叠加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6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的滤镜，由于这部分内容比较复杂，所以我们专门用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期内容来讲解！本期我们首先学习的滤镜有：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Blend,ColorMatrix,Composite,GaussianBlur,feImage,feFlood,feTile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组合滤镜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feComposite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该滤镜用于叠加多个滤镜层。通过属性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接受两个输入源，通过属性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设置叠加方式。具体叠加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vrer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in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上，类似于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n: in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不透明的区域重叠的部分显示出来。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ut: 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不透明区域不重叠的部分显示出来。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top: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和重叠的部分，已经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重叠部分显示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or:in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之外的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部分，和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之外的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部分显示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rithmetic: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k1,k2,k3,k4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一起计算最终的叠加结果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,k1 * A* B +k2* A + k3* B + k4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in,in2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输入的颜色分量，这个可以实现“溶解效果”。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06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各自显示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，可以使用下面的滤镜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feComposite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in=“A” in2=“B” result=“C”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k1=“0” k2=“0.5” k3=“0.3”k4=“0”/&gt;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该滤镜的支持度不是很高，只有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edge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浏览器支持的比较好。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59378"/>
            <a:ext cx="6954787" cy="1337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157192"/>
            <a:ext cx="6955200" cy="1360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2195736" y="4547469"/>
            <a:ext cx="936104" cy="474671"/>
          </a:xfrm>
          <a:prstGeom prst="wedgeRoundRectCallout">
            <a:avLst>
              <a:gd name="adj1" fmla="val -22260"/>
              <a:gd name="adj2" fmla="val -911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edge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4547469"/>
            <a:ext cx="1224136" cy="474671"/>
          </a:xfrm>
          <a:prstGeom prst="wedgeRoundRectCallout">
            <a:avLst>
              <a:gd name="adj1" fmla="val -17495"/>
              <a:gd name="adj2" fmla="val 780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87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颜色矩阵滤镜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feColorMatrix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镜用矩阵运算方式改变图像的颜色，较抽象，但按照运算规律和预先设定好的矩阵可简化运算。通过为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属性设置一个矩阵，来和输入图像的每个颜色向量进行运算（矩阵乘法），得到最终的效果，公式如下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068960"/>
            <a:ext cx="2952328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c1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gr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c2</a:t>
            </a:r>
          </a:p>
          <a:p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bg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bb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ba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c3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c4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3038182"/>
            <a:ext cx="432048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rg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b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4797152"/>
            <a:ext cx="518457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g*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b*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a*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ra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c1*1</a:t>
            </a: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r*gr + g*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b*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a*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c2*1</a:t>
            </a: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br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g*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bg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b*bb + a*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ba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c3*1</a:t>
            </a: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ar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g*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ag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b*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ab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a*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aa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+ c4*1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3573016"/>
            <a:ext cx="28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*</a:t>
            </a:r>
            <a:endParaRPr lang="zh-CN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87653" y="5201640"/>
            <a:ext cx="28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=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5559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12-a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变色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通过将所有颜色转换为相应亮度的某个通道的值，例如将所有颜色通道转换为对应亮度的红色，如下：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64164"/>
            <a:ext cx="4544059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246702"/>
            <a:ext cx="1368152" cy="153442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54" y="5228330"/>
            <a:ext cx="1367029" cy="1552792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3203848" y="5661248"/>
            <a:ext cx="576064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1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增亮矩阵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每个通道的颜色都增加亮度，透明度不变，如下：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74900"/>
            <a:ext cx="1368152" cy="1534420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3203848" y="5189446"/>
            <a:ext cx="576064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72" y="1268760"/>
            <a:ext cx="3057952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50" y="4749026"/>
            <a:ext cx="1262296" cy="14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变暗矩阵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每个通道的颜色都降低亮度，透明度不变，如下：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74900"/>
            <a:ext cx="1368152" cy="1534420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3203848" y="5189446"/>
            <a:ext cx="576064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70" y="1316961"/>
            <a:ext cx="2905530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49246"/>
            <a:ext cx="1296144" cy="14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5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灰度矩阵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将图像变成黑白的矩阵，如下：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74900"/>
            <a:ext cx="1368152" cy="1534420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3203848" y="5189446"/>
            <a:ext cx="576064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1316958"/>
            <a:ext cx="2972215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14872"/>
            <a:ext cx="141942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5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-9939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12-e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预定义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预先定义好的饱和度，色相旋转，明度到透明度变换的矩阵：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4486901" cy="162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6" y="3429000"/>
            <a:ext cx="4563112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6" y="5267869"/>
            <a:ext cx="4563112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043608" y="2299285"/>
            <a:ext cx="202742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87062" y="4142353"/>
            <a:ext cx="202742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6358" y="5896606"/>
            <a:ext cx="2919577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3608" y="2625156"/>
            <a:ext cx="1492538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310" y="4448407"/>
            <a:ext cx="159848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3635896" y="2443301"/>
            <a:ext cx="1584176" cy="576064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饱和度变换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419872" y="4286369"/>
            <a:ext cx="1296144" cy="576064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色相旋转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071034" y="6315390"/>
            <a:ext cx="2376264" cy="497986"/>
          </a:xfrm>
          <a:prstGeom prst="wedgeRoundRectCallout">
            <a:avLst>
              <a:gd name="adj1" fmla="val -31523"/>
              <a:gd name="adj2" fmla="val -705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明度转换为透明度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74" y="1794313"/>
            <a:ext cx="1148542" cy="1346566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70" y="3481296"/>
            <a:ext cx="1148646" cy="1255143"/>
          </a:xfrm>
          <a:prstGeom prst="rect">
            <a:avLst/>
          </a:prstGeom>
        </p:spPr>
      </p:pic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74" y="5236137"/>
            <a:ext cx="1148542" cy="1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3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利用滤镜提高页面表现力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镜的哪些属性可以使用动画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当我们学习一种新的技术，无非是要搞明白它的的参数和用法，将参数的变化应用到实际的效果中，看看能有什么变化。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镜中有些参数不是所有浏览器都能很好的支持，这个需要大家注意。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镜基础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滤镜的文档结构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所有的滤镜标签的前缀都是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，后面是各种滤镜的名称。如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feImage,feTile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等等。具体类型的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标签要放在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标签之中，使用时，引用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54107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&lt;filter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id=“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feImage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&lt;/filter&gt;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filter=“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#f1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级联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个滤镜可以串联起来，达到多个滤镜处理的效果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。上一个滤镜的输出，作为下一个滤镜的输入，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的结果给滤镜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处理后的结果给滤镜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015" y="3158966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SourceGraphic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&lt;/filter&gt;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07904" y="2636912"/>
            <a:ext cx="2664296" cy="864096"/>
          </a:xfrm>
          <a:prstGeom prst="wedgeRoundRectCallout">
            <a:avLst>
              <a:gd name="adj1" fmla="val -25097"/>
              <a:gd name="adj2" fmla="val 79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SourceGraphic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表示原来的图像！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22299" y="5589240"/>
            <a:ext cx="2069781" cy="864096"/>
          </a:xfrm>
          <a:prstGeom prst="wedgeRoundRectCallout">
            <a:avLst>
              <a:gd name="adj1" fmla="val -24260"/>
              <a:gd name="adj2" fmla="val -716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后面可以继续叠加其他滤镜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4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滤镜的单位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/>
              <a:t>userSpaceOnUse</a:t>
            </a:r>
            <a:r>
              <a:rPr lang="en-US" altLang="zh-CN" sz="2400" dirty="0"/>
              <a:t> | </a:t>
            </a:r>
            <a:r>
              <a:rPr lang="en-US" altLang="zh-CN" sz="2400" b="1" dirty="0" err="1"/>
              <a:t>objectBoundingBox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该单位定义的坐标系决定了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的大小。默认值为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默认值为（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userSpaceOnUse</a:t>
            </a:r>
            <a:r>
              <a:rPr lang="zh-CN" altLang="en-US" sz="2400" dirty="0" smtClean="0"/>
              <a:t>：用户坐标，由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svg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标签相关参数</a:t>
            </a:r>
            <a:r>
              <a:rPr lang="zh-CN" altLang="en-US" sz="2400" dirty="0"/>
              <a:t>决定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objectBoundingBox</a:t>
            </a:r>
            <a:r>
              <a:rPr lang="zh-CN" altLang="en-US" sz="2400" dirty="0" smtClean="0"/>
              <a:t>：以目标元素的大小为参考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primitiveUnits</a:t>
            </a:r>
            <a:r>
              <a:rPr lang="zh-CN" altLang="en-US" sz="2400" dirty="0" smtClean="0"/>
              <a:t>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userSpaceOnUse</a:t>
            </a:r>
            <a:r>
              <a:rPr lang="en-US" altLang="zh-CN" sz="2400" dirty="0"/>
              <a:t> | </a:t>
            </a:r>
            <a:r>
              <a:rPr lang="en-US" altLang="zh-CN" sz="2400" dirty="0" err="1"/>
              <a:t>objectBoundingBox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定义滤镜单元的单位，也就是具体滤镜的单位。默认值为</a:t>
            </a:r>
            <a:r>
              <a:rPr lang="en-US" altLang="zh-CN" sz="2400" dirty="0" err="1" smtClean="0"/>
              <a:t>userSpaceOnUse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1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平移滤镜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feOffset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dx,dy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对图像进行偏移输出，再配合其它滤镜进行工作，例如：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feOffest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dx=“10”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=“20” result=“offset”/&gt;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37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镜其实就是将多个图像叠加起来，它可以包含多个子标签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feMergeNode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，每个子标签可以设置一个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属性，包含要叠加的图像（可以是其他滤镜的输出，或者是原图像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SourceGraphic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feMergeNode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feMergeNode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feMergeNode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in=“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SourceGraphic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叠加顺序从上到下依次叠加，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在底层，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在中间，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图像在顶部。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56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高斯模糊滤镜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feGaussianBlur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将输入图像进行模糊处理，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stdDeviation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属性设置它的模糊程度，数值越大越模糊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45" y="3367082"/>
            <a:ext cx="6325483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77" y="4797434"/>
            <a:ext cx="6468378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77" y="1851030"/>
            <a:ext cx="4734586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051720" y="2564904"/>
            <a:ext cx="2071997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1" y="5589240"/>
            <a:ext cx="3315163" cy="971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圆角矩形标注 11"/>
          <p:cNvSpPr/>
          <p:nvPr/>
        </p:nvSpPr>
        <p:spPr>
          <a:xfrm>
            <a:off x="4644008" y="5661248"/>
            <a:ext cx="1368152" cy="576064"/>
          </a:xfrm>
          <a:prstGeom prst="wedgeRoundRectCallout">
            <a:avLst>
              <a:gd name="adj1" fmla="val -58741"/>
              <a:gd name="adj2" fmla="val 213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3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1266</Words>
  <Application>Microsoft Office PowerPoint</Application>
  <PresentationFormat>全屏显示(4:3)</PresentationFormat>
  <Paragraphs>128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躁动的web动画 ——第13讲  SVG滤镜（一）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452</cp:revision>
  <dcterms:created xsi:type="dcterms:W3CDTF">2018-04-16T03:29:14Z</dcterms:created>
  <dcterms:modified xsi:type="dcterms:W3CDTF">2018-07-26T14:40:05Z</dcterms:modified>
</cp:coreProperties>
</file>