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412" r:id="rId5"/>
    <p:sldId id="423" r:id="rId6"/>
    <p:sldId id="413" r:id="rId7"/>
    <p:sldId id="415" r:id="rId8"/>
    <p:sldId id="417" r:id="rId9"/>
    <p:sldId id="425" r:id="rId10"/>
    <p:sldId id="426" r:id="rId11"/>
    <p:sldId id="424" r:id="rId12"/>
    <p:sldId id="427" r:id="rId13"/>
    <p:sldId id="428" r:id="rId14"/>
    <p:sldId id="429" r:id="rId15"/>
    <p:sldId id="430" r:id="rId16"/>
    <p:sldId id="34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4660"/>
  </p:normalViewPr>
  <p:slideViewPr>
    <p:cSldViewPr>
      <p:cViewPr varScale="1">
        <p:scale>
          <a:sx n="110" d="100"/>
          <a:sy n="110" d="100"/>
        </p:scale>
        <p:origin x="1866" y="102"/>
      </p:cViewPr>
      <p:guideLst>
        <p:guide orient="horz" pos="2114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文本像素动画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068536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6134956" cy="220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139952" y="908720"/>
            <a:ext cx="1368152" cy="432048"/>
          </a:xfrm>
          <a:prstGeom prst="wedgeRoundRectCallout">
            <a:avLst>
              <a:gd name="adj1" fmla="val -27387"/>
              <a:gd name="adj2" fmla="val 806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82032" y="885623"/>
            <a:ext cx="1110248" cy="432048"/>
          </a:xfrm>
          <a:prstGeom prst="wedgeRoundRectCallout">
            <a:avLst>
              <a:gd name="adj1" fmla="val -27387"/>
              <a:gd name="adj2" fmla="val 806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138978" y="1751518"/>
            <a:ext cx="1433022" cy="432048"/>
          </a:xfrm>
          <a:prstGeom prst="wedgeRoundRectCallout">
            <a:avLst>
              <a:gd name="adj1" fmla="val -22295"/>
              <a:gd name="adj2" fmla="val 665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138978" y="2496953"/>
            <a:ext cx="1433022" cy="432048"/>
          </a:xfrm>
          <a:prstGeom prst="wedgeRoundRectCallout">
            <a:avLst>
              <a:gd name="adj1" fmla="val -22295"/>
              <a:gd name="adj2" fmla="val 665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364088" y="3772700"/>
            <a:ext cx="2592288" cy="664412"/>
          </a:xfrm>
          <a:prstGeom prst="wedgeRoundRectCallout">
            <a:avLst>
              <a:gd name="adj1" fmla="val -53611"/>
              <a:gd name="adj2" fmla="val -27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通过归一化的时间得到归一化的动画比例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944078" y="4517235"/>
            <a:ext cx="3924066" cy="432048"/>
          </a:xfrm>
          <a:prstGeom prst="wedgeRoundRectCallout">
            <a:avLst>
              <a:gd name="adj1" fmla="val -29938"/>
              <a:gd name="adj2" fmla="val -604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根据比例计算出实际的动画数值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560354" y="5164913"/>
            <a:ext cx="2396022" cy="994980"/>
          </a:xfrm>
          <a:prstGeom prst="wedgeRoundRectCallout">
            <a:avLst>
              <a:gd name="adj1" fmla="val -52811"/>
              <a:gd name="adj2" fmla="val -264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根据最大最小和当前值，算出当前归一化的比例数值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17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-9939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渲染刷新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每个单独粒子的运动很简单，就是从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ease-in-out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的方式运动到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.A,B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位置随机就是随机运动；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位置如果设置为文本区域的某个点，就是爆炸效果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位置是文本区域的某个点，就是聚合效果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粒子每次运动前都要先设置起始结束位置，持续时间，延迟时间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6439799" cy="4887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11960" y="476672"/>
            <a:ext cx="2880320" cy="648072"/>
          </a:xfrm>
          <a:prstGeom prst="wedgeRoundRectCallout">
            <a:avLst>
              <a:gd name="adj1" fmla="val -52577"/>
              <a:gd name="adj2" fmla="val -208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是否自动运行，自动运行时不参与文本组成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751339" y="1268760"/>
            <a:ext cx="2304256" cy="432048"/>
          </a:xfrm>
          <a:prstGeom prst="wedgeRoundRectCallout">
            <a:avLst>
              <a:gd name="adj1" fmla="val -53405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记录上次渲染时间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27884" y="1916832"/>
            <a:ext cx="1368152" cy="432048"/>
          </a:xfrm>
          <a:prstGeom prst="wedgeRoundRectCallout">
            <a:avLst>
              <a:gd name="adj1" fmla="val -53484"/>
              <a:gd name="adj2" fmla="val -60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88024" y="2328771"/>
            <a:ext cx="1368152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724128" y="2877794"/>
            <a:ext cx="1368152" cy="432048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903467" y="3599288"/>
            <a:ext cx="1368152" cy="432048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652120" y="4297845"/>
            <a:ext cx="1368152" cy="432048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66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5334744" cy="561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83968" y="1556792"/>
            <a:ext cx="2304256" cy="432048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记录上次更新时间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83968" y="2996952"/>
            <a:ext cx="2448272" cy="648072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如果是自动更新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重置并开启下次动画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228184" y="2490088"/>
            <a:ext cx="1800200" cy="432048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如果动画结束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267744" y="3861048"/>
            <a:ext cx="2574749" cy="432048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如果动画没结束结束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13153" y="4653136"/>
            <a:ext cx="1410775" cy="432048"/>
          </a:xfrm>
          <a:prstGeom prst="wedgeRoundRectCallout">
            <a:avLst>
              <a:gd name="adj1" fmla="val -32474"/>
              <a:gd name="adj2" fmla="val -725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789568" y="5351251"/>
            <a:ext cx="1410775" cy="432048"/>
          </a:xfrm>
          <a:prstGeom prst="wedgeRoundRectCallout">
            <a:avLst>
              <a:gd name="adj1" fmla="val -53462"/>
              <a:gd name="adj2" fmla="val -120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绘制粒子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383868" y="620688"/>
            <a:ext cx="2052228" cy="432048"/>
          </a:xfrm>
          <a:prstGeom prst="wedgeRoundRectCallout">
            <a:avLst>
              <a:gd name="adj1" fmla="val -54121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初始化更新时间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80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-9939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粒子管理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个粒子，拿出一部分组成文本动画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剩下的自由运动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动画分成两个阶段，‘文本’的组成和解散，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0" y="1616203"/>
            <a:ext cx="5553850" cy="512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752020" y="1884581"/>
            <a:ext cx="1368152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995936" y="2264275"/>
            <a:ext cx="1800200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915816" y="2696323"/>
            <a:ext cx="2304256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设置粒子组成文本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78264" y="4136483"/>
            <a:ext cx="2342007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后开始解散动画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692631" y="4902437"/>
            <a:ext cx="1779469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解散动画设置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7704" y="1616203"/>
            <a:ext cx="1512168" cy="3207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79712" y="4967879"/>
            <a:ext cx="1512168" cy="3207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3491880" y="1527557"/>
            <a:ext cx="1779469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动画设置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663788" y="6021288"/>
            <a:ext cx="5508612" cy="432048"/>
          </a:xfrm>
          <a:prstGeom prst="wedgeRoundRectCallout">
            <a:avLst>
              <a:gd name="adj1" fmla="val -25442"/>
              <a:gd name="adj2" fmla="val -584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参数：自动更新，终点随机，延迟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，持续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8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0648"/>
            <a:ext cx="5639587" cy="2219635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3779912" y="284731"/>
            <a:ext cx="1779469" cy="432048"/>
          </a:xfrm>
          <a:prstGeom prst="wedgeRoundRectCallout">
            <a:avLst>
              <a:gd name="adj1" fmla="val -52848"/>
              <a:gd name="adj2" fmla="val -201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动画设置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652120" y="251330"/>
            <a:ext cx="2664296" cy="1080729"/>
          </a:xfrm>
          <a:prstGeom prst="wedgeRoundRectCallout">
            <a:avLst>
              <a:gd name="adj1" fmla="val -30770"/>
              <a:gd name="adj2" fmla="val 575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文本坐标是在离屏画布上的，所以要转换为动画画布的坐标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75656" y="2564904"/>
            <a:ext cx="6336704" cy="792088"/>
          </a:xfrm>
          <a:prstGeom prst="wedgeRoundRectCallout">
            <a:avLst>
              <a:gd name="adj1" fmla="val -26809"/>
              <a:gd name="adj2" fmla="val -622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参数：不要自动更新（动画结束后，保持文本组成状态），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终点坐标为文本区域的坐标，延迟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0.5s,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90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如果我们不使用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来进行延时调用，该如何实现呢？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文本像素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33975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彩色粒子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成文本的动画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粒子由随机分散的状态聚合成文本图案，也可由拼合的文本图案解散为随机散布状态！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9220" r="10798" b="5501"/>
          <a:stretch/>
        </p:blipFill>
        <p:spPr>
          <a:xfrm>
            <a:off x="1005594" y="3082933"/>
            <a:ext cx="2137887" cy="226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2951" r="3889" b="2647"/>
          <a:stretch/>
        </p:blipFill>
        <p:spPr>
          <a:xfrm>
            <a:off x="3309850" y="3082933"/>
            <a:ext cx="2190149" cy="226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22" y="3068960"/>
            <a:ext cx="2143138" cy="226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如何获取文本区域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，可得到画布的像素图，通过对图像像素值的判断，可知道画布的哪些坐标属于文本区域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组装文本图案的动画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文本图案最终对应一系列的坐标点，每个粒子会随机一个坐标点作为目的地，然后进行插值（非线性）运算，完成动画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710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文本像素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47667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获取文本像素图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在文本区域创建动画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必须知道这个范围中像素点的坐标集合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是不规则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图形，直接获坐标是困难的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幸运的是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getImageData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通过该函数可获取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画布上的文本图像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进而获取像素坐标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是起点，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表示图像宽高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getImageData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调用是比较耗时的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尽量减少它的调用次数和获取尺寸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所以，我们先在一块较小的画布上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，然后用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getImageData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，接着将坐标转换为较大的画布的坐标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这块较大的画布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本例中和屏幕同尺寸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用于渲染整个动画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这样做得好处是提高代码效率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6548797" cy="140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067944" y="1196752"/>
            <a:ext cx="2389799" cy="432048"/>
          </a:xfrm>
          <a:prstGeom prst="wedgeRoundRectCallout">
            <a:avLst>
              <a:gd name="adj1" fmla="val -53989"/>
              <a:gd name="adj2" fmla="val -362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呈现动画的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627784" y="465664"/>
            <a:ext cx="3456384" cy="432048"/>
          </a:xfrm>
          <a:prstGeom prst="wedgeRoundRectCallout">
            <a:avLst>
              <a:gd name="adj1" fmla="val -31396"/>
              <a:gd name="adj2" fmla="val -644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获取文本像素坐标的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71114"/>
            <a:ext cx="1991003" cy="195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2890595" y="1927840"/>
            <a:ext cx="2851084" cy="989782"/>
          </a:xfrm>
          <a:prstGeom prst="wedgeRoundRectCallout">
            <a:avLst>
              <a:gd name="adj1" fmla="val -54905"/>
              <a:gd name="adj2" fmla="val -274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并不显示，这种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也叫离屏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95936" y="157824"/>
            <a:ext cx="2936858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5210902" cy="223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标注 13"/>
          <p:cNvSpPr/>
          <p:nvPr/>
        </p:nvSpPr>
        <p:spPr>
          <a:xfrm>
            <a:off x="5190835" y="4581128"/>
            <a:ext cx="2837549" cy="792088"/>
          </a:xfrm>
          <a:prstGeom prst="wedgeRoundRectCallout">
            <a:avLst>
              <a:gd name="adj1" fmla="val -53068"/>
              <a:gd name="adj2" fmla="val -252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保证绘制有颜色的文本，保证红色通道不为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08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7" y="1844824"/>
            <a:ext cx="6373114" cy="25816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05959" y="2233740"/>
            <a:ext cx="2936858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3678167" y="2785353"/>
            <a:ext cx="4566241" cy="1995907"/>
          </a:xfrm>
          <a:prstGeom prst="wedgeRoundRectCallout">
            <a:avLst>
              <a:gd name="adj1" fmla="val -35911"/>
              <a:gd name="adj2" fmla="val -579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这是一个巨大的类数组对象，每个成员都是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位的像素数据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图像尺寸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画布尺寸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height,width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属性记录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每个像素由红绿蓝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个数据，所以数组大小为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400*4 = 960000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7373379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3635896" y="1250265"/>
            <a:ext cx="3812493" cy="432048"/>
          </a:xfrm>
          <a:prstGeom prst="wedgeRoundRectCallout">
            <a:avLst>
              <a:gd name="adj1" fmla="val -21663"/>
              <a:gd name="adj2" fmla="val -745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0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69153"/>
            <a:ext cx="4829849" cy="269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8727" y="-9939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提取坐标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接下来是像素的分析，提取文本区域要放置粒子的坐标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91880" y="1196752"/>
            <a:ext cx="4464496" cy="432048"/>
          </a:xfrm>
          <a:prstGeom prst="wedgeRoundRectCallout">
            <a:avLst>
              <a:gd name="adj1" fmla="val -16071"/>
              <a:gd name="adj2" fmla="val 745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每个像素由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个数据组成，逐像素遍历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1920" y="1988840"/>
            <a:ext cx="3761181" cy="432048"/>
          </a:xfrm>
          <a:prstGeom prst="wedgeRoundRectCallout">
            <a:avLst>
              <a:gd name="adj1" fmla="val -53021"/>
              <a:gd name="adj2" fmla="val 20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如果写有文本，通道数值不是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76056" y="2492896"/>
            <a:ext cx="2736304" cy="936104"/>
          </a:xfrm>
          <a:prstGeom prst="wedgeRoundRectCallout">
            <a:avLst>
              <a:gd name="adj1" fmla="val -53976"/>
              <a:gd name="adj2" fmla="val -29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为第几个像素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宽取余数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就是第几列，即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549353" y="3429000"/>
            <a:ext cx="2160240" cy="1581100"/>
          </a:xfrm>
          <a:prstGeom prst="wedgeRoundRectCallout">
            <a:avLst>
              <a:gd name="adj1" fmla="val -53404"/>
              <a:gd name="adj2" fmla="val -385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为第几个像素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以行宽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就是第几行，也就是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292679" y="4350268"/>
            <a:ext cx="3639362" cy="1094955"/>
          </a:xfrm>
          <a:prstGeom prst="wedgeRoundRectCallout">
            <a:avLst>
              <a:gd name="adj1" fmla="val -29118"/>
              <a:gd name="adj2" fmla="val -613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坐标是粒子直径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加上间隔的整数倍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就保存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坐标，用于放置粒子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2473370"/>
            <a:ext cx="3528392" cy="6675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03648" y="3181321"/>
            <a:ext cx="2736304" cy="6675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1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727" y="54868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如果不考虑粒子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图案，粒子在空间中是“自由”运动的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自由运动的方式为从画布的一个随机点，运动到画布的另一个随机点，做一个停顿后继续运动到下一个随机点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动画的插值方式为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ease-in-out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时间曲线的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开始和结束平滑，中间陡峭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我们不必关心这个复杂插值函数的细节，只需知道它的特点和使用方式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00255"/>
            <a:ext cx="6268325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3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3474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当给该函数传参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的时，得到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，传参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时，得到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，传参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了，传参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之间得到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之间的结果，并且输入和输出符合如下形状的曲线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2743583" cy="2848373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684432" y="44371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来，仅仅需要知道时间的归一化数值（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之间的表示百分比的数值，比如运行到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），就可以知道动画的归一化数值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表示移动了一半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94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983</Words>
  <Application>Microsoft Office PowerPoint</Application>
  <PresentationFormat>全屏显示(4:3)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主题​​</vt:lpstr>
      <vt:lpstr>躁动的web动画 ——第47讲 文本像素动画2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1219</cp:revision>
  <dcterms:created xsi:type="dcterms:W3CDTF">2018-04-16T03:29:00Z</dcterms:created>
  <dcterms:modified xsi:type="dcterms:W3CDTF">2019-04-07T04:26:24Z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