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435" r:id="rId4"/>
    <p:sldId id="258" r:id="rId5"/>
    <p:sldId id="396" r:id="rId6"/>
    <p:sldId id="436" r:id="rId7"/>
    <p:sldId id="437" r:id="rId8"/>
    <p:sldId id="429" r:id="rId9"/>
    <p:sldId id="438" r:id="rId10"/>
    <p:sldId id="430" r:id="rId11"/>
    <p:sldId id="439" r:id="rId12"/>
    <p:sldId id="440" r:id="rId13"/>
    <p:sldId id="441" r:id="rId14"/>
    <p:sldId id="442" r:id="rId15"/>
    <p:sldId id="432" r:id="rId16"/>
    <p:sldId id="443" r:id="rId17"/>
    <p:sldId id="433" r:id="rId18"/>
    <p:sldId id="431" r:id="rId19"/>
    <p:sldId id="434" r:id="rId20"/>
    <p:sldId id="345" r:id="rId21"/>
    <p:sldId id="42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4660"/>
  </p:normalViewPr>
  <p:slideViewPr>
    <p:cSldViewPr>
      <p:cViewPr varScale="1">
        <p:scale>
          <a:sx n="70" d="100"/>
          <a:sy n="70" d="100"/>
        </p:scale>
        <p:origin x="-3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文字爆炸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116632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4.JS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20688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4-a 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此次我们不再用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动画，也就是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&lt;animate&gt;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一类的标签来制作动画，也不用第三方动画库，而是纯粹自行编写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代码，生成动画效果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这意味着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高的开发难度，但也带来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更大的开发自由和更精彩的动画效果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，同时也意味着可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在任何浏览器上兼容运行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前提是支持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SVG).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动画原理，简而言之，就是每秒钟要让画面连续绘制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帧），绘制次数太少会表现为卡顿，太多会消耗过多的性能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具体到本次动画案例，就是每帧修改每个文本碎片的透明度、位置、旋转角度、缩放大小，最终看起来就是连续的动画效果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7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动画信息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，要设置动画的基本信息，有些是公共信息，如动画的帧率，计时器索引，动画状态，碎片数组等；另外，有些个性化信息，比如，每个碎片偏移多少，旋转多少，缩放多少，透明度改变多少，持续时间，延迟时间等，个性的信息，我们存储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对象内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604960"/>
            <a:ext cx="5115639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标注 3"/>
          <p:cNvSpPr/>
          <p:nvPr/>
        </p:nvSpPr>
        <p:spPr>
          <a:xfrm>
            <a:off x="6488134" y="4265075"/>
            <a:ext cx="1584176" cy="864097"/>
          </a:xfrm>
          <a:prstGeom prst="wedgeRoundRectCallout">
            <a:avLst>
              <a:gd name="adj1" fmla="val -66995"/>
              <a:gd name="adj2" fmla="val 4011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1/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帧率，每帧间隔时间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91880" y="5373217"/>
            <a:ext cx="2862054" cy="432048"/>
          </a:xfrm>
          <a:prstGeom prst="wedgeRoundRectCallout">
            <a:avLst>
              <a:gd name="adj1" fmla="val -55659"/>
              <a:gd name="adj2" fmla="val -214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存放碎片的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5877272"/>
            <a:ext cx="3672408" cy="432048"/>
          </a:xfrm>
          <a:prstGeom prst="wedgeRoundRectCallout">
            <a:avLst>
              <a:gd name="adj1" fmla="val -55120"/>
              <a:gd name="adj2" fmla="val -3095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动画计数器，统计动画的结束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8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2696"/>
            <a:ext cx="5106113" cy="3781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1907704" y="3645024"/>
            <a:ext cx="5187804" cy="1296144"/>
          </a:xfrm>
          <a:prstGeom prst="wedgeRoundRectCallout">
            <a:avLst>
              <a:gd name="adj1" fmla="val -29192"/>
              <a:gd name="adj2" fmla="val -6465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ieces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所有碎片的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对象，且是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二位数组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，第一维是字母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，第二维是字母的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339752" y="64382"/>
            <a:ext cx="2689426" cy="556306"/>
          </a:xfrm>
          <a:prstGeom prst="wedgeRoundRectCallout">
            <a:avLst>
              <a:gd name="adj1" fmla="val -23813"/>
              <a:gd name="adj2" fmla="val 6286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保存碎片</a:t>
            </a:r>
            <a:r>
              <a:rPr lang="en-US" altLang="zh-CN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3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60648"/>
            <a:ext cx="4772691" cy="586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5796136" y="193276"/>
            <a:ext cx="1924054" cy="998840"/>
          </a:xfrm>
          <a:prstGeom prst="wedgeRoundRectCallout">
            <a:avLst>
              <a:gd name="adj1" fmla="val -82248"/>
              <a:gd name="adj2" fmla="val -199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为每个碎片设置个性化信息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796136" y="1772815"/>
            <a:ext cx="2088232" cy="1421941"/>
          </a:xfrm>
          <a:prstGeom prst="wedgeRoundRectCallout">
            <a:avLst>
              <a:gd name="adj1" fmla="val -60459"/>
              <a:gd name="adj2" fmla="val 204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设置偏移，旋转角度，延迟和持续时间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436096" y="4077072"/>
            <a:ext cx="2808312" cy="2736304"/>
          </a:xfrm>
          <a:prstGeom prst="wedgeRoundRectCallout">
            <a:avLst>
              <a:gd name="adj1" fmla="val -56571"/>
              <a:gd name="adj2" fmla="val -3292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每个属性都是一个变化的范围，放在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数组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中，结合一个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自定义属性名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二维数组中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，传递给另外的函数，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保存到对象中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043608" y="3933056"/>
            <a:ext cx="1332656" cy="2520280"/>
          </a:xfrm>
          <a:prstGeom prst="wedgeRoundRectCallout">
            <a:avLst>
              <a:gd name="adj1" fmla="val 61473"/>
              <a:gd name="adj2" fmla="val -3165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所有属性配置放在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三维数组中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作为函数参数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2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35320"/>
            <a:ext cx="5811061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圆角矩形标注 2"/>
          <p:cNvSpPr/>
          <p:nvPr/>
        </p:nvSpPr>
        <p:spPr>
          <a:xfrm>
            <a:off x="3851920" y="2595097"/>
            <a:ext cx="1872208" cy="1421941"/>
          </a:xfrm>
          <a:prstGeom prst="wedgeRoundRectCallout">
            <a:avLst>
              <a:gd name="adj1" fmla="val -60459"/>
              <a:gd name="adj2" fmla="val 204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将配置保存在对象的自定义属性中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990573" y="2779536"/>
            <a:ext cx="1872208" cy="1421941"/>
          </a:xfrm>
          <a:prstGeom prst="wedgeRoundRectCallout">
            <a:avLst>
              <a:gd name="adj1" fmla="val -25469"/>
              <a:gd name="adj2" fmla="val 6459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将区间（开始结束）配置数组逐个保存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91917" y="1411383"/>
            <a:ext cx="2444379" cy="864097"/>
          </a:xfrm>
          <a:prstGeom prst="wedgeRoundRectCallout">
            <a:avLst>
              <a:gd name="adj1" fmla="val -66133"/>
              <a:gd name="adj2" fmla="val 694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获取元素中心点并保存，稍后说到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21422" y="136390"/>
            <a:ext cx="2399448" cy="556306"/>
          </a:xfrm>
          <a:prstGeom prst="wedgeRoundRectCallout">
            <a:avLst>
              <a:gd name="adj1" fmla="val -33455"/>
              <a:gd name="adj2" fmla="val 8248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保存动画配置信息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99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动画刷新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24744"/>
            <a:ext cx="5144218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6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587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4-c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临时抱正则表达式的佛脚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获取中心点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0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动画插值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的控制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00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文字爆炸（难度：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.0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13448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本期我们的目标是使用制作文字逐个炸裂成碎片，然后再从碎片还原成文字的动画！碎片会随机乱飞，旋转，变成透明，然后再还原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00" y="3068960"/>
            <a:ext cx="5616000" cy="22194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28181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如何在爆炸过程中，实现非线性插值呢？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爆炸过程中，能否先制作一个碎片爆裂的动画，也就是碎片边缘的描边先变色，然后再突然炸开的效果呢？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标注 2"/>
          <p:cNvSpPr/>
          <p:nvPr/>
        </p:nvSpPr>
        <p:spPr>
          <a:xfrm>
            <a:off x="3635896" y="1844824"/>
            <a:ext cx="2232248" cy="432048"/>
          </a:xfrm>
          <a:prstGeom prst="wedgeRoundRectCallout">
            <a:avLst>
              <a:gd name="adj1" fmla="val -22108"/>
              <a:gd name="adj2" fmla="val -9297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未缩放时的位置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660232" y="4437112"/>
            <a:ext cx="1357846" cy="868937"/>
          </a:xfrm>
          <a:prstGeom prst="wedgeRoundRectCallout">
            <a:avLst>
              <a:gd name="adj1" fmla="val -67421"/>
              <a:gd name="adj2" fmla="val 2452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放大两倍时的位置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3526" y="6234510"/>
            <a:ext cx="2408633" cy="318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4" y="272797"/>
            <a:ext cx="5616624" cy="3228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34" y="3573016"/>
            <a:ext cx="5616000" cy="274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73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548680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首先是图片如何变成碎片的，其实是用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将文本切割成碎片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，然后把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文件中使用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碎片的爆炸过程，就是碎片向四处进行平移的过程，平移中碎片逐渐变成透明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碎片的旋转和缩放是个严峻的问题，因为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的旋转缩放都是以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画布（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）坐标点为中心的，需要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配合平移，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来实现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围绕中心的旋转和缩放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旋转和缩放需要计算碎片的中心，需要从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path&gt;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标签的参数中提取坐标并计算，用到正则表达式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此次不再用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SMIL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动画，而是通过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实时逐帧刷新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，这个过程比较复杂，但能获得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良好的浏览器兼容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制作文本碎片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3-a AI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首先创建一个空白文件，这个文件的尺寸最好和将要在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文档中创建的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viewBox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尺寸一致，否则会造成不必要的麻烦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然后用文本工具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建立文字轮廓，用刻刀工具分割轮廓，最后保存为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07202" y="4073433"/>
            <a:ext cx="2376263" cy="1371791"/>
            <a:chOff x="1401701" y="3429000"/>
            <a:chExt cx="2376263" cy="1371791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1701" y="3429000"/>
              <a:ext cx="714475" cy="1371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422369" y="4114895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116175" y="3564290"/>
              <a:ext cx="1661789" cy="868937"/>
            </a:xfrm>
            <a:prstGeom prst="wedgeRoundRectCallout">
              <a:avLst>
                <a:gd name="adj1" fmla="val -67421"/>
                <a:gd name="adj2" fmla="val 2452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工具栏选择文本工具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8" y="4105814"/>
            <a:ext cx="4329716" cy="148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圆角矩形标注 9"/>
          <p:cNvSpPr/>
          <p:nvPr/>
        </p:nvSpPr>
        <p:spPr>
          <a:xfrm>
            <a:off x="6407772" y="3669492"/>
            <a:ext cx="1368152" cy="576064"/>
          </a:xfrm>
          <a:prstGeom prst="wedgeRoundRectCallout">
            <a:avLst>
              <a:gd name="adj1" fmla="val -26522"/>
              <a:gd name="adj2" fmla="val 7664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创建文本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1" t="16502" r="30953" b="28361"/>
          <a:stretch/>
        </p:blipFill>
        <p:spPr bwMode="auto">
          <a:xfrm>
            <a:off x="1403648" y="332656"/>
            <a:ext cx="4871519" cy="3985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标注 4"/>
          <p:cNvSpPr/>
          <p:nvPr/>
        </p:nvSpPr>
        <p:spPr>
          <a:xfrm>
            <a:off x="3995934" y="1522474"/>
            <a:ext cx="2376265" cy="1062738"/>
          </a:xfrm>
          <a:prstGeom prst="wedgeRoundRectCallout">
            <a:avLst>
              <a:gd name="adj1" fmla="val -43873"/>
              <a:gd name="adj2" fmla="val 100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用选择工具选中文本，然后创建轮廓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09120"/>
            <a:ext cx="57539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标注 6"/>
          <p:cNvSpPr/>
          <p:nvPr/>
        </p:nvSpPr>
        <p:spPr>
          <a:xfrm>
            <a:off x="6536225" y="3899179"/>
            <a:ext cx="1368152" cy="576064"/>
          </a:xfrm>
          <a:prstGeom prst="wedgeRoundRectCallout">
            <a:avLst>
              <a:gd name="adj1" fmla="val -35500"/>
              <a:gd name="adj2" fmla="val 8611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文本轮廓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36225" y="2132856"/>
            <a:ext cx="714475" cy="962159"/>
            <a:chOff x="6536225" y="2132856"/>
            <a:chExt cx="714475" cy="962159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6225" y="2132856"/>
              <a:ext cx="714475" cy="9621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6588224" y="2204864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75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325622"/>
            <a:ext cx="5580000" cy="18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1259632" y="332656"/>
            <a:ext cx="752580" cy="1514686"/>
            <a:chOff x="1259632" y="332656"/>
            <a:chExt cx="752580" cy="1514686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32656"/>
              <a:ext cx="752580" cy="15146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矩形 4"/>
            <p:cNvSpPr/>
            <p:nvPr/>
          </p:nvSpPr>
          <p:spPr>
            <a:xfrm>
              <a:off x="1590653" y="1412776"/>
              <a:ext cx="336569" cy="31833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2656"/>
            <a:ext cx="5582429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圆角矩形标注 7"/>
          <p:cNvSpPr/>
          <p:nvPr/>
        </p:nvSpPr>
        <p:spPr>
          <a:xfrm>
            <a:off x="2610076" y="2002782"/>
            <a:ext cx="2879112" cy="922161"/>
          </a:xfrm>
          <a:prstGeom prst="wedgeRoundRectCallout">
            <a:avLst>
              <a:gd name="adj1" fmla="val -30611"/>
              <a:gd name="adj2" fmla="val -7519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用刻刀工具在轮廓上直接滑动，切割路径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516216" y="2924942"/>
            <a:ext cx="1838013" cy="576065"/>
          </a:xfrm>
          <a:prstGeom prst="wedgeRoundRectCallout">
            <a:avLst>
              <a:gd name="adj1" fmla="val -41006"/>
              <a:gd name="adj2" fmla="val 890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轮廓被切割后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0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00" y="44624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3-b 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SVG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数据导入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文本碎片以路径的方式绘制，将这些路径（碎片）信息拷贝到我们的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文件中，以便后续操作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56784" y="1814524"/>
            <a:ext cx="7030431" cy="4710820"/>
            <a:chOff x="1056784" y="1814524"/>
            <a:chExt cx="7030431" cy="4710820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06"/>
            <a:stretch/>
          </p:blipFill>
          <p:spPr>
            <a:xfrm>
              <a:off x="1056784" y="1814524"/>
              <a:ext cx="7030431" cy="47108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547665" y="3470708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54168" y="4736552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547665" y="6207012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34411" y="2822636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3587415" y="4138140"/>
              <a:ext cx="1344626" cy="576065"/>
            </a:xfrm>
            <a:prstGeom prst="wedgeRoundRectCallout">
              <a:avLst>
                <a:gd name="adj1" fmla="val -41006"/>
                <a:gd name="adj2" fmla="val 89079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文字碎片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3798179" y="2910274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文本样式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526276" y="2132856"/>
              <a:ext cx="1944216" cy="318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标注 15"/>
            <p:cNvSpPr/>
            <p:nvPr/>
          </p:nvSpPr>
          <p:spPr>
            <a:xfrm>
              <a:off x="4932041" y="2163155"/>
              <a:ext cx="1344626" cy="576065"/>
            </a:xfrm>
            <a:prstGeom prst="wedgeRoundRectCallout">
              <a:avLst>
                <a:gd name="adj1" fmla="val -70441"/>
                <a:gd name="adj2" fmla="val -24640"/>
                <a:gd name="adj3" fmla="val 16667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设置大小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6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8" y="188640"/>
            <a:ext cx="7230484" cy="4105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475657" y="836712"/>
            <a:ext cx="1368152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3573016"/>
            <a:ext cx="864096" cy="43204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4211960" y="2289644"/>
            <a:ext cx="2088232" cy="576065"/>
          </a:xfrm>
          <a:prstGeom prst="wedgeRoundRectCallout">
            <a:avLst>
              <a:gd name="adj1" fmla="val -57607"/>
              <a:gd name="adj2" fmla="val 29850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碎片按字母分组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716016" y="908720"/>
            <a:ext cx="1800200" cy="576065"/>
          </a:xfrm>
          <a:prstGeom prst="wedgeRoundRectCallout">
            <a:avLst>
              <a:gd name="adj1" fmla="val -24721"/>
              <a:gd name="adj2" fmla="val 7249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重新设置样式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75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</TotalTime>
  <Words>805</Words>
  <Application>Microsoft Office PowerPoint</Application>
  <PresentationFormat>全屏显示(4:3)</PresentationFormat>
  <Paragraphs>58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躁动的web动画 ——第20讲 文字爆炸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607</cp:revision>
  <dcterms:created xsi:type="dcterms:W3CDTF">2018-04-16T03:29:14Z</dcterms:created>
  <dcterms:modified xsi:type="dcterms:W3CDTF">2018-08-23T03:53:53Z</dcterms:modified>
</cp:coreProperties>
</file>