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5" r:id="rId1"/>
  </p:sldMasterIdLst>
  <p:sldIdLst>
    <p:sldId id="256" r:id="rId2"/>
  </p:sldIdLst>
  <p:sldSz cx="15119350" cy="21383625"/>
  <p:notesSz cx="6858000" cy="9144000"/>
  <p:embeddedFontLst>
    <p:embeddedFont>
      <p:font typeface="210 만화가게 B" panose="02020603020101020101" pitchFamily="18" charset="-127"/>
      <p:regular r:id="rId3"/>
    </p:embeddedFont>
    <p:embeddedFont>
      <p:font typeface="210 만화가게 L" panose="02020603020101020101" pitchFamily="18" charset="-127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Cambria Math" panose="02040503050406030204" pitchFamily="18" charset="0"/>
      <p:regular r:id="rId11"/>
    </p:embeddedFont>
  </p:embeddedFontLst>
  <p:defaultTextStyle>
    <a:defPPr>
      <a:defRPr lang="en-US"/>
    </a:defPPr>
    <a:lvl1pPr marL="0" algn="l" defTabSz="995233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1pPr>
    <a:lvl2pPr marL="995233" algn="l" defTabSz="995233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2pPr>
    <a:lvl3pPr marL="1990466" algn="l" defTabSz="995233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3pPr>
    <a:lvl4pPr marL="2985699" algn="l" defTabSz="995233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4pPr>
    <a:lvl5pPr marL="3980932" algn="l" defTabSz="995233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5pPr>
    <a:lvl6pPr marL="4976165" algn="l" defTabSz="995233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6pPr>
    <a:lvl7pPr marL="5971398" algn="l" defTabSz="995233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7pPr>
    <a:lvl8pPr marL="6966630" algn="l" defTabSz="995233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8pPr>
    <a:lvl9pPr marL="7961861" algn="l" defTabSz="995233" rtl="0" eaLnBrk="1" latinLnBrk="0" hangingPunct="1">
      <a:defRPr sz="39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1" userDrawn="1">
          <p15:clr>
            <a:srgbClr val="A4A3A4"/>
          </p15:clr>
        </p15:guide>
        <p15:guide id="2" pos="4760" userDrawn="1">
          <p15:clr>
            <a:srgbClr val="A4A3A4"/>
          </p15:clr>
        </p15:guide>
        <p15:guide id="3" pos="2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783B"/>
    <a:srgbClr val="D49362"/>
    <a:srgbClr val="E6E6E6"/>
    <a:srgbClr val="F8CBAD"/>
    <a:srgbClr val="ED7D31"/>
    <a:srgbClr val="4C2304"/>
    <a:srgbClr val="B16F3D"/>
    <a:srgbClr val="834E26"/>
    <a:srgbClr val="CA9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9"/>
    <p:restoredTop sz="94660"/>
  </p:normalViewPr>
  <p:slideViewPr>
    <p:cSldViewPr snapToGrid="0">
      <p:cViewPr varScale="1">
        <p:scale>
          <a:sx n="24" d="100"/>
          <a:sy n="24" d="100"/>
        </p:scale>
        <p:origin x="2466" y="36"/>
      </p:cViewPr>
      <p:guideLst>
        <p:guide orient="horz" pos="6731"/>
        <p:guide pos="476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70"/>
          </a:xfrm>
        </p:spPr>
        <p:txBody>
          <a:bodyPr anchor="b"/>
          <a:lstStyle>
            <a:lvl1pPr algn="ctr">
              <a:defRPr sz="97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7"/>
          </a:xfrm>
        </p:spPr>
        <p:txBody>
          <a:bodyPr/>
          <a:lstStyle>
            <a:lvl1pPr marL="0" indent="0" algn="ctr">
              <a:buNone/>
              <a:defRPr sz="3886"/>
            </a:lvl1pPr>
            <a:lvl2pPr marL="740218" indent="0" algn="ctr">
              <a:buNone/>
              <a:defRPr sz="3238"/>
            </a:lvl2pPr>
            <a:lvl3pPr marL="1480436" indent="0" algn="ctr">
              <a:buNone/>
              <a:defRPr sz="2914"/>
            </a:lvl3pPr>
            <a:lvl4pPr marL="2220655" indent="0" algn="ctr">
              <a:buNone/>
              <a:defRPr sz="2590"/>
            </a:lvl4pPr>
            <a:lvl5pPr marL="2960873" indent="0" algn="ctr">
              <a:buNone/>
              <a:defRPr sz="2590"/>
            </a:lvl5pPr>
            <a:lvl6pPr marL="3701091" indent="0" algn="ctr">
              <a:buNone/>
              <a:defRPr sz="2590"/>
            </a:lvl6pPr>
            <a:lvl7pPr marL="4441309" indent="0" algn="ctr">
              <a:buNone/>
              <a:defRPr sz="2590"/>
            </a:lvl7pPr>
            <a:lvl8pPr marL="5181528" indent="0" algn="ctr">
              <a:buNone/>
              <a:defRPr sz="2590"/>
            </a:lvl8pPr>
            <a:lvl9pPr marL="5921746" indent="0" algn="ctr">
              <a:buNone/>
              <a:defRPr sz="25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0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7" y="1138481"/>
            <a:ext cx="3260109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7" y="1138481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7" y="5331063"/>
            <a:ext cx="13040439" cy="8894992"/>
          </a:xfrm>
        </p:spPr>
        <p:txBody>
          <a:bodyPr anchor="b"/>
          <a:lstStyle>
            <a:lvl1pPr>
              <a:defRPr sz="97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7" y="14310210"/>
            <a:ext cx="13040439" cy="4677667"/>
          </a:xfrm>
        </p:spPr>
        <p:txBody>
          <a:bodyPr/>
          <a:lstStyle>
            <a:lvl1pPr marL="0" indent="0">
              <a:buNone/>
              <a:defRPr sz="3886">
                <a:solidFill>
                  <a:schemeClr val="tx1"/>
                </a:solidFill>
              </a:defRPr>
            </a:lvl1pPr>
            <a:lvl2pPr marL="740218" indent="0">
              <a:buNone/>
              <a:defRPr sz="3238">
                <a:solidFill>
                  <a:schemeClr val="tx1">
                    <a:tint val="75000"/>
                  </a:schemeClr>
                </a:solidFill>
              </a:defRPr>
            </a:lvl2pPr>
            <a:lvl3pPr marL="1480436" indent="0">
              <a:buNone/>
              <a:defRPr sz="2914">
                <a:solidFill>
                  <a:schemeClr val="tx1">
                    <a:tint val="75000"/>
                  </a:schemeClr>
                </a:solidFill>
              </a:defRPr>
            </a:lvl3pPr>
            <a:lvl4pPr marL="2220655" indent="0">
              <a:buNone/>
              <a:defRPr sz="2590">
                <a:solidFill>
                  <a:schemeClr val="tx1">
                    <a:tint val="75000"/>
                  </a:schemeClr>
                </a:solidFill>
              </a:defRPr>
            </a:lvl4pPr>
            <a:lvl5pPr marL="2960873" indent="0">
              <a:buNone/>
              <a:defRPr sz="2590">
                <a:solidFill>
                  <a:schemeClr val="tx1">
                    <a:tint val="75000"/>
                  </a:schemeClr>
                </a:solidFill>
              </a:defRPr>
            </a:lvl5pPr>
            <a:lvl6pPr marL="3701091" indent="0">
              <a:buNone/>
              <a:defRPr sz="2590">
                <a:solidFill>
                  <a:schemeClr val="tx1">
                    <a:tint val="75000"/>
                  </a:schemeClr>
                </a:solidFill>
              </a:defRPr>
            </a:lvl6pPr>
            <a:lvl7pPr marL="4441309" indent="0">
              <a:buNone/>
              <a:defRPr sz="2590">
                <a:solidFill>
                  <a:schemeClr val="tx1">
                    <a:tint val="75000"/>
                  </a:schemeClr>
                </a:solidFill>
              </a:defRPr>
            </a:lvl7pPr>
            <a:lvl8pPr marL="5181528" indent="0">
              <a:buNone/>
              <a:defRPr sz="2590">
                <a:solidFill>
                  <a:schemeClr val="tx1">
                    <a:tint val="75000"/>
                  </a:schemeClr>
                </a:solidFill>
              </a:defRPr>
            </a:lvl8pPr>
            <a:lvl9pPr marL="5921746" indent="0">
              <a:buNone/>
              <a:defRPr sz="25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3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6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2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2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31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31" y="5241966"/>
            <a:ext cx="6396193" cy="2569003"/>
          </a:xfrm>
        </p:spPr>
        <p:txBody>
          <a:bodyPr anchor="b"/>
          <a:lstStyle>
            <a:lvl1pPr marL="0" indent="0">
              <a:buNone/>
              <a:defRPr sz="3886" b="1"/>
            </a:lvl1pPr>
            <a:lvl2pPr marL="740218" indent="0">
              <a:buNone/>
              <a:defRPr sz="3238" b="1"/>
            </a:lvl2pPr>
            <a:lvl3pPr marL="1480436" indent="0">
              <a:buNone/>
              <a:defRPr sz="2914" b="1"/>
            </a:lvl3pPr>
            <a:lvl4pPr marL="2220655" indent="0">
              <a:buNone/>
              <a:defRPr sz="2590" b="1"/>
            </a:lvl4pPr>
            <a:lvl5pPr marL="2960873" indent="0">
              <a:buNone/>
              <a:defRPr sz="2590" b="1"/>
            </a:lvl5pPr>
            <a:lvl6pPr marL="3701091" indent="0">
              <a:buNone/>
              <a:defRPr sz="2590" b="1"/>
            </a:lvl6pPr>
            <a:lvl7pPr marL="4441309" indent="0">
              <a:buNone/>
              <a:defRPr sz="2590" b="1"/>
            </a:lvl7pPr>
            <a:lvl8pPr marL="5181528" indent="0">
              <a:buNone/>
              <a:defRPr sz="2590" b="1"/>
            </a:lvl8pPr>
            <a:lvl9pPr marL="5921746" indent="0">
              <a:buNone/>
              <a:defRPr sz="25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31" y="7810969"/>
            <a:ext cx="6396193" cy="114887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3" y="5241966"/>
            <a:ext cx="6427692" cy="2569003"/>
          </a:xfrm>
        </p:spPr>
        <p:txBody>
          <a:bodyPr anchor="b"/>
          <a:lstStyle>
            <a:lvl1pPr marL="0" indent="0">
              <a:buNone/>
              <a:defRPr sz="3886" b="1"/>
            </a:lvl1pPr>
            <a:lvl2pPr marL="740218" indent="0">
              <a:buNone/>
              <a:defRPr sz="3238" b="1"/>
            </a:lvl2pPr>
            <a:lvl3pPr marL="1480436" indent="0">
              <a:buNone/>
              <a:defRPr sz="2914" b="1"/>
            </a:lvl3pPr>
            <a:lvl4pPr marL="2220655" indent="0">
              <a:buNone/>
              <a:defRPr sz="2590" b="1"/>
            </a:lvl4pPr>
            <a:lvl5pPr marL="2960873" indent="0">
              <a:buNone/>
              <a:defRPr sz="2590" b="1"/>
            </a:lvl5pPr>
            <a:lvl6pPr marL="3701091" indent="0">
              <a:buNone/>
              <a:defRPr sz="2590" b="1"/>
            </a:lvl6pPr>
            <a:lvl7pPr marL="4441309" indent="0">
              <a:buNone/>
              <a:defRPr sz="2590" b="1"/>
            </a:lvl7pPr>
            <a:lvl8pPr marL="5181528" indent="0">
              <a:buNone/>
              <a:defRPr sz="2590" b="1"/>
            </a:lvl8pPr>
            <a:lvl9pPr marL="5921746" indent="0">
              <a:buNone/>
              <a:defRPr sz="25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3" y="7810969"/>
            <a:ext cx="6427692" cy="114887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9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5" cy="4989513"/>
          </a:xfrm>
        </p:spPr>
        <p:txBody>
          <a:bodyPr anchor="b"/>
          <a:lstStyle>
            <a:lvl1pPr>
              <a:defRPr sz="5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8" y="3078857"/>
            <a:ext cx="7654172" cy="15196234"/>
          </a:xfrm>
        </p:spPr>
        <p:txBody>
          <a:bodyPr/>
          <a:lstStyle>
            <a:lvl1pPr>
              <a:defRPr sz="5181"/>
            </a:lvl1pPr>
            <a:lvl2pPr>
              <a:defRPr sz="4533"/>
            </a:lvl2pPr>
            <a:lvl3pPr>
              <a:defRPr sz="3886"/>
            </a:lvl3pPr>
            <a:lvl4pPr>
              <a:defRPr sz="3238"/>
            </a:lvl4pPr>
            <a:lvl5pPr>
              <a:defRPr sz="3238"/>
            </a:lvl5pPr>
            <a:lvl6pPr>
              <a:defRPr sz="3238"/>
            </a:lvl6pPr>
            <a:lvl7pPr>
              <a:defRPr sz="3238"/>
            </a:lvl7pPr>
            <a:lvl8pPr>
              <a:defRPr sz="3238"/>
            </a:lvl8pPr>
            <a:lvl9pPr>
              <a:defRPr sz="323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93"/>
            <a:ext cx="4876385" cy="11884743"/>
          </a:xfrm>
        </p:spPr>
        <p:txBody>
          <a:bodyPr/>
          <a:lstStyle>
            <a:lvl1pPr marL="0" indent="0">
              <a:buNone/>
              <a:defRPr sz="2590"/>
            </a:lvl1pPr>
            <a:lvl2pPr marL="740218" indent="0">
              <a:buNone/>
              <a:defRPr sz="2267"/>
            </a:lvl2pPr>
            <a:lvl3pPr marL="1480436" indent="0">
              <a:buNone/>
              <a:defRPr sz="1943"/>
            </a:lvl3pPr>
            <a:lvl4pPr marL="2220655" indent="0">
              <a:buNone/>
              <a:defRPr sz="1619"/>
            </a:lvl4pPr>
            <a:lvl5pPr marL="2960873" indent="0">
              <a:buNone/>
              <a:defRPr sz="1619"/>
            </a:lvl5pPr>
            <a:lvl6pPr marL="3701091" indent="0">
              <a:buNone/>
              <a:defRPr sz="1619"/>
            </a:lvl6pPr>
            <a:lvl7pPr marL="4441309" indent="0">
              <a:buNone/>
              <a:defRPr sz="1619"/>
            </a:lvl7pPr>
            <a:lvl8pPr marL="5181528" indent="0">
              <a:buNone/>
              <a:defRPr sz="1619"/>
            </a:lvl8pPr>
            <a:lvl9pPr marL="5921746" indent="0">
              <a:buNone/>
              <a:defRPr sz="16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5" cy="4989513"/>
          </a:xfrm>
        </p:spPr>
        <p:txBody>
          <a:bodyPr anchor="b"/>
          <a:lstStyle>
            <a:lvl1pPr>
              <a:defRPr sz="5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8" y="3078857"/>
            <a:ext cx="7654172" cy="15196234"/>
          </a:xfrm>
        </p:spPr>
        <p:txBody>
          <a:bodyPr anchor="t"/>
          <a:lstStyle>
            <a:lvl1pPr marL="0" indent="0">
              <a:buNone/>
              <a:defRPr sz="5181"/>
            </a:lvl1pPr>
            <a:lvl2pPr marL="740218" indent="0">
              <a:buNone/>
              <a:defRPr sz="4533"/>
            </a:lvl2pPr>
            <a:lvl3pPr marL="1480436" indent="0">
              <a:buNone/>
              <a:defRPr sz="3886"/>
            </a:lvl3pPr>
            <a:lvl4pPr marL="2220655" indent="0">
              <a:buNone/>
              <a:defRPr sz="3238"/>
            </a:lvl4pPr>
            <a:lvl5pPr marL="2960873" indent="0">
              <a:buNone/>
              <a:defRPr sz="3238"/>
            </a:lvl5pPr>
            <a:lvl6pPr marL="3701091" indent="0">
              <a:buNone/>
              <a:defRPr sz="3238"/>
            </a:lvl6pPr>
            <a:lvl7pPr marL="4441309" indent="0">
              <a:buNone/>
              <a:defRPr sz="3238"/>
            </a:lvl7pPr>
            <a:lvl8pPr marL="5181528" indent="0">
              <a:buNone/>
              <a:defRPr sz="3238"/>
            </a:lvl8pPr>
            <a:lvl9pPr marL="5921746" indent="0">
              <a:buNone/>
              <a:defRPr sz="323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93"/>
            <a:ext cx="4876385" cy="11884743"/>
          </a:xfrm>
        </p:spPr>
        <p:txBody>
          <a:bodyPr/>
          <a:lstStyle>
            <a:lvl1pPr marL="0" indent="0">
              <a:buNone/>
              <a:defRPr sz="2590"/>
            </a:lvl1pPr>
            <a:lvl2pPr marL="740218" indent="0">
              <a:buNone/>
              <a:defRPr sz="2267"/>
            </a:lvl2pPr>
            <a:lvl3pPr marL="1480436" indent="0">
              <a:buNone/>
              <a:defRPr sz="1943"/>
            </a:lvl3pPr>
            <a:lvl4pPr marL="2220655" indent="0">
              <a:buNone/>
              <a:defRPr sz="1619"/>
            </a:lvl4pPr>
            <a:lvl5pPr marL="2960873" indent="0">
              <a:buNone/>
              <a:defRPr sz="1619"/>
            </a:lvl5pPr>
            <a:lvl6pPr marL="3701091" indent="0">
              <a:buNone/>
              <a:defRPr sz="1619"/>
            </a:lvl6pPr>
            <a:lvl7pPr marL="4441309" indent="0">
              <a:buNone/>
              <a:defRPr sz="1619"/>
            </a:lvl7pPr>
            <a:lvl8pPr marL="5181528" indent="0">
              <a:buNone/>
              <a:defRPr sz="1619"/>
            </a:lvl8pPr>
            <a:lvl9pPr marL="5921746" indent="0">
              <a:buNone/>
              <a:defRPr sz="16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6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62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62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6" y="19819463"/>
            <a:ext cx="3401854" cy="113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62C2-B756-4A4E-8F9B-EE8FA41D6DB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91" y="19819463"/>
            <a:ext cx="5102781" cy="113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2" y="19819463"/>
            <a:ext cx="3401854" cy="113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A707-76B3-46A8-A03B-A5B7C852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8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80436" rtl="0" eaLnBrk="1" latinLnBrk="1" hangingPunct="1">
        <a:lnSpc>
          <a:spcPct val="90000"/>
        </a:lnSpc>
        <a:spcBef>
          <a:spcPct val="0"/>
        </a:spcBef>
        <a:buNone/>
        <a:defRPr sz="71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0109" indent="-370109" algn="l" defTabSz="1480436" rtl="0" eaLnBrk="1" latinLnBrk="1" hangingPunct="1">
        <a:lnSpc>
          <a:spcPct val="90000"/>
        </a:lnSpc>
        <a:spcBef>
          <a:spcPts val="1619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10327" indent="-370109" algn="l" defTabSz="1480436" rtl="0" eaLnBrk="1" latinLnBrk="1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3886" kern="1200">
          <a:solidFill>
            <a:schemeClr val="tx1"/>
          </a:solidFill>
          <a:latin typeface="+mn-lt"/>
          <a:ea typeface="+mn-ea"/>
          <a:cs typeface="+mn-cs"/>
        </a:defRPr>
      </a:lvl2pPr>
      <a:lvl3pPr marL="1850546" indent="-370109" algn="l" defTabSz="1480436" rtl="0" eaLnBrk="1" latinLnBrk="1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3238" kern="1200">
          <a:solidFill>
            <a:schemeClr val="tx1"/>
          </a:solidFill>
          <a:latin typeface="+mn-lt"/>
          <a:ea typeface="+mn-ea"/>
          <a:cs typeface="+mn-cs"/>
        </a:defRPr>
      </a:lvl3pPr>
      <a:lvl4pPr marL="2590764" indent="-370109" algn="l" defTabSz="1480436" rtl="0" eaLnBrk="1" latinLnBrk="1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4pPr>
      <a:lvl5pPr marL="3330982" indent="-370109" algn="l" defTabSz="1480436" rtl="0" eaLnBrk="1" latinLnBrk="1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5pPr>
      <a:lvl6pPr marL="4071200" indent="-370109" algn="l" defTabSz="1480436" rtl="0" eaLnBrk="1" latinLnBrk="1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6pPr>
      <a:lvl7pPr marL="4811418" indent="-370109" algn="l" defTabSz="1480436" rtl="0" eaLnBrk="1" latinLnBrk="1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7pPr>
      <a:lvl8pPr marL="5551637" indent="-370109" algn="l" defTabSz="1480436" rtl="0" eaLnBrk="1" latinLnBrk="1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8pPr>
      <a:lvl9pPr marL="6291855" indent="-370109" algn="l" defTabSz="1480436" rtl="0" eaLnBrk="1" latinLnBrk="1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0436" rtl="0" eaLnBrk="1" latinLnBrk="1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1pPr>
      <a:lvl2pPr marL="740218" algn="l" defTabSz="1480436" rtl="0" eaLnBrk="1" latinLnBrk="1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2pPr>
      <a:lvl3pPr marL="1480436" algn="l" defTabSz="1480436" rtl="0" eaLnBrk="1" latinLnBrk="1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220655" algn="l" defTabSz="1480436" rtl="0" eaLnBrk="1" latinLnBrk="1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4pPr>
      <a:lvl5pPr marL="2960873" algn="l" defTabSz="1480436" rtl="0" eaLnBrk="1" latinLnBrk="1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5pPr>
      <a:lvl6pPr marL="3701091" algn="l" defTabSz="1480436" rtl="0" eaLnBrk="1" latinLnBrk="1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6pPr>
      <a:lvl7pPr marL="4441309" algn="l" defTabSz="1480436" rtl="0" eaLnBrk="1" latinLnBrk="1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7pPr>
      <a:lvl8pPr marL="5181528" algn="l" defTabSz="1480436" rtl="0" eaLnBrk="1" latinLnBrk="1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8pPr>
      <a:lvl9pPr marL="5921746" algn="l" defTabSz="1480436" rtl="0" eaLnBrk="1" latinLnBrk="1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표 14">
            <a:extLst>
              <a:ext uri="{FF2B5EF4-FFF2-40B4-BE49-F238E27FC236}">
                <a16:creationId xmlns:a16="http://schemas.microsoft.com/office/drawing/2014/main" id="{151F6C21-31EE-463A-9B4A-88C420D74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89341"/>
              </p:ext>
            </p:extLst>
          </p:nvPr>
        </p:nvGraphicFramePr>
        <p:xfrm>
          <a:off x="1061358" y="12100044"/>
          <a:ext cx="2736870" cy="235062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547374">
                  <a:extLst>
                    <a:ext uri="{9D8B030D-6E8A-4147-A177-3AD203B41FA5}">
                      <a16:colId xmlns:a16="http://schemas.microsoft.com/office/drawing/2014/main" val="3032921031"/>
                    </a:ext>
                  </a:extLst>
                </a:gridCol>
                <a:gridCol w="547374">
                  <a:extLst>
                    <a:ext uri="{9D8B030D-6E8A-4147-A177-3AD203B41FA5}">
                      <a16:colId xmlns:a16="http://schemas.microsoft.com/office/drawing/2014/main" val="979753404"/>
                    </a:ext>
                  </a:extLst>
                </a:gridCol>
                <a:gridCol w="547374">
                  <a:extLst>
                    <a:ext uri="{9D8B030D-6E8A-4147-A177-3AD203B41FA5}">
                      <a16:colId xmlns:a16="http://schemas.microsoft.com/office/drawing/2014/main" val="1906036476"/>
                    </a:ext>
                  </a:extLst>
                </a:gridCol>
                <a:gridCol w="547374">
                  <a:extLst>
                    <a:ext uri="{9D8B030D-6E8A-4147-A177-3AD203B41FA5}">
                      <a16:colId xmlns:a16="http://schemas.microsoft.com/office/drawing/2014/main" val="3355582678"/>
                    </a:ext>
                  </a:extLst>
                </a:gridCol>
                <a:gridCol w="547374">
                  <a:extLst>
                    <a:ext uri="{9D8B030D-6E8A-4147-A177-3AD203B41FA5}">
                      <a16:colId xmlns:a16="http://schemas.microsoft.com/office/drawing/2014/main" val="3033236452"/>
                    </a:ext>
                  </a:extLst>
                </a:gridCol>
              </a:tblGrid>
              <a:tr h="470125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0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0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0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0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90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837879"/>
                  </a:ext>
                </a:extLst>
              </a:tr>
              <a:tr h="470125"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08310"/>
                  </a:ext>
                </a:extLst>
              </a:tr>
              <a:tr h="470125"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517811"/>
                  </a:ext>
                </a:extLst>
              </a:tr>
              <a:tr h="470125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081493"/>
                  </a:ext>
                </a:extLst>
              </a:tr>
              <a:tr h="470125"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63020" marR="63020" marT="31510" marB="315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40517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91561" y="3710264"/>
            <a:ext cx="13107670" cy="2188929"/>
          </a:xfrm>
          <a:prstGeom prst="rect">
            <a:avLst/>
          </a:prstGeom>
          <a:solidFill>
            <a:srgbClr val="C97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3000" b="1" spc="579" dirty="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7517" y="3445127"/>
            <a:ext cx="13683776" cy="2701675"/>
          </a:xfrm>
          <a:prstGeom prst="rect">
            <a:avLst/>
          </a:prstGeom>
          <a:noFill/>
          <a:ln w="38100">
            <a:solidFill>
              <a:srgbClr val="C97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 sz="2187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28140" t="36080" r="22410" b="36370"/>
          <a:stretch>
            <a:fillRect/>
          </a:stretch>
        </p:blipFill>
        <p:spPr>
          <a:xfrm>
            <a:off x="2558884" y="1397970"/>
            <a:ext cx="1561693" cy="12458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-3236" t="30313" r="3236" b="29408"/>
          <a:stretch/>
        </p:blipFill>
        <p:spPr>
          <a:xfrm>
            <a:off x="10310712" y="758681"/>
            <a:ext cx="4856019" cy="19559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53900" y="841902"/>
            <a:ext cx="7027495" cy="1892087"/>
          </a:xfrm>
          <a:prstGeom prst="rect">
            <a:avLst/>
          </a:prstGeom>
          <a:noFill/>
        </p:spPr>
        <p:txBody>
          <a:bodyPr wrap="none" lIns="197387" tIns="98694" rIns="197387" bIns="98694">
            <a:spAutoFit/>
          </a:bodyPr>
          <a:lstStyle/>
          <a:p>
            <a:pPr algn="ctr">
              <a:defRPr lang="ko-KR" altLang="en-US"/>
            </a:pPr>
            <a:r>
              <a:rPr lang="ko-KR" altLang="en-US" sz="11000" b="1" spc="1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210 만화가게 L"/>
                <a:ea typeface="210 만화가게 L"/>
              </a:rPr>
              <a:t>낙타의 공방</a:t>
            </a:r>
            <a:endParaRPr lang="en-US" altLang="ko-KR" sz="11000" b="1" spc="1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210 만화가게 L"/>
              <a:ea typeface="210 만화가게 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59CE62-DF70-4EEA-8F53-5EAF4E29F332}"/>
              </a:ext>
            </a:extLst>
          </p:cNvPr>
          <p:cNvSpPr/>
          <p:nvPr/>
        </p:nvSpPr>
        <p:spPr>
          <a:xfrm>
            <a:off x="1159547" y="3759772"/>
            <a:ext cx="12978287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	       </a:t>
            </a:r>
            <a:r>
              <a:rPr lang="ko-KR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집을 찾는 사람들의 시간과 노력을 덜어주기 위해 이미지분석 기술과 데이터 분석 기술을 활용한 테마 별 매물의 정보를 제공하며</a:t>
            </a:r>
            <a:r>
              <a:rPr lang="en-US" altLang="ko-K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사용자의 선호에 맞춰 매물을 추천해주는 웹 페이지이다</a:t>
            </a:r>
            <a:r>
              <a:rPr lang="en-US" altLang="ko-KR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.</a:t>
            </a:r>
            <a:endParaRPr lang="ko-KR" alt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D5726D-642F-4A77-A543-7DB47F861934}"/>
              </a:ext>
            </a:extLst>
          </p:cNvPr>
          <p:cNvSpPr/>
          <p:nvPr/>
        </p:nvSpPr>
        <p:spPr>
          <a:xfrm>
            <a:off x="1061358" y="3497426"/>
            <a:ext cx="1878612" cy="1027468"/>
          </a:xfrm>
          <a:prstGeom prst="rect">
            <a:avLst/>
          </a:prstGeom>
          <a:solidFill>
            <a:srgbClr val="4C2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작품개요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876D85B-60EA-4DDA-A343-FD55948DA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0" t="36080" r="22410" b="36370"/>
          <a:stretch>
            <a:fillRect/>
          </a:stretch>
        </p:blipFill>
        <p:spPr>
          <a:xfrm>
            <a:off x="1656650" y="1767605"/>
            <a:ext cx="1076317" cy="85863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0D35FD2-C035-46D2-9B6C-9E1D97894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40" t="36080" r="22410" b="36370"/>
          <a:stretch>
            <a:fillRect/>
          </a:stretch>
        </p:blipFill>
        <p:spPr>
          <a:xfrm>
            <a:off x="1159934" y="2069897"/>
            <a:ext cx="628174" cy="501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7228B-6BD0-4E01-8052-C93EC200EA65}"/>
              </a:ext>
            </a:extLst>
          </p:cNvPr>
          <p:cNvSpPr txBox="1"/>
          <p:nvPr/>
        </p:nvSpPr>
        <p:spPr>
          <a:xfrm>
            <a:off x="122100" y="227262"/>
            <a:ext cx="94772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[1-01] </a:t>
            </a:r>
            <a:r>
              <a:rPr lang="ko-KR" altLang="en-US" sz="3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공민철</a:t>
            </a:r>
            <a:r>
              <a:rPr lang="ko-KR" altLang="en-US" sz="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박경민 박소연 </a:t>
            </a:r>
            <a:r>
              <a:rPr lang="en-US" altLang="ko-KR" sz="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( </a:t>
            </a:r>
            <a:r>
              <a:rPr lang="ko-KR" altLang="en-US" sz="3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나스리디노프</a:t>
            </a:r>
            <a:r>
              <a:rPr lang="ko-KR" altLang="en-US" sz="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</a:t>
            </a:r>
            <a:r>
              <a:rPr lang="ko-KR" altLang="en-US" sz="3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아지즈</a:t>
            </a:r>
            <a:r>
              <a:rPr lang="ko-KR" altLang="en-US" sz="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교수님 </a:t>
            </a:r>
            <a:r>
              <a:rPr lang="en-US" altLang="ko-KR" sz="3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)</a:t>
            </a:r>
            <a:endParaRPr lang="ko-KR" altLang="en-US" sz="3000" dirty="0">
              <a:solidFill>
                <a:schemeClr val="accent2">
                  <a:lumMod val="20000"/>
                  <a:lumOff val="8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31CA453-551D-4078-B69E-EE9FCB1805C9}"/>
              </a:ext>
            </a:extLst>
          </p:cNvPr>
          <p:cNvSpPr/>
          <p:nvPr/>
        </p:nvSpPr>
        <p:spPr>
          <a:xfrm>
            <a:off x="2482820" y="2686930"/>
            <a:ext cx="10582764" cy="737925"/>
          </a:xfrm>
          <a:prstGeom prst="rect">
            <a:avLst/>
          </a:prstGeom>
          <a:noFill/>
        </p:spPr>
        <p:txBody>
          <a:bodyPr wrap="none" lIns="197387" tIns="98694" rIns="197387" bIns="98694">
            <a:spAutoFit/>
          </a:bodyPr>
          <a:lstStyle/>
          <a:p>
            <a:pPr algn="ctr">
              <a:defRPr lang="ko-KR" altLang="en-US"/>
            </a:pPr>
            <a:r>
              <a:rPr lang="en-US" altLang="ko-KR" sz="3500" spc="1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210 만화가게 L"/>
                <a:ea typeface="210 만화가게 L"/>
              </a:rPr>
              <a:t>“ </a:t>
            </a:r>
            <a:r>
              <a:rPr lang="ko-KR" altLang="en-US" sz="3500" spc="1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210 만화가게 L"/>
                <a:ea typeface="210 만화가게 L"/>
              </a:rPr>
              <a:t>인테리어와 테마를 분류하고 매물을 추천하는 부동산 웹</a:t>
            </a:r>
            <a:r>
              <a:rPr lang="en-US" altLang="ko-KR" sz="3500" spc="1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210 만화가게 L"/>
                <a:ea typeface="210 만화가게 L"/>
              </a:rPr>
              <a:t>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81489C8-BA4B-4F03-9222-EDC14C08DB4E}"/>
              </a:ext>
            </a:extLst>
          </p:cNvPr>
          <p:cNvSpPr/>
          <p:nvPr/>
        </p:nvSpPr>
        <p:spPr>
          <a:xfrm>
            <a:off x="817517" y="6411940"/>
            <a:ext cx="6742158" cy="3623312"/>
          </a:xfrm>
          <a:prstGeom prst="rect">
            <a:avLst/>
          </a:prstGeom>
          <a:noFill/>
          <a:ln w="38100">
            <a:solidFill>
              <a:srgbClr val="C97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 sz="2187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1C6F2C1-7175-4C6B-ADE6-32F521AB8211}"/>
              </a:ext>
            </a:extLst>
          </p:cNvPr>
          <p:cNvSpPr/>
          <p:nvPr/>
        </p:nvSpPr>
        <p:spPr>
          <a:xfrm>
            <a:off x="7807941" y="6410702"/>
            <a:ext cx="6693351" cy="6584400"/>
          </a:xfrm>
          <a:prstGeom prst="rect">
            <a:avLst/>
          </a:prstGeom>
          <a:noFill/>
          <a:ln w="38100">
            <a:solidFill>
              <a:srgbClr val="C97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 sz="2187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1089554-8148-41C5-A880-34433A624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336" y="3467970"/>
            <a:ext cx="151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5B431A1-0C24-4BC4-BE0F-A0D3D2164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336" y="3925170"/>
            <a:ext cx="151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25CA887-C54F-403E-AAC2-6D895EEC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336" y="4382370"/>
            <a:ext cx="151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F1C0DA-D93A-4E69-B195-3CE34DAC8D34}"/>
              </a:ext>
            </a:extLst>
          </p:cNvPr>
          <p:cNvGrpSpPr/>
          <p:nvPr/>
        </p:nvGrpSpPr>
        <p:grpSpPr>
          <a:xfrm>
            <a:off x="1201121" y="7862515"/>
            <a:ext cx="1800000" cy="1800000"/>
            <a:chOff x="1201121" y="8163459"/>
            <a:chExt cx="1800000" cy="1800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5EBF919-A9EA-4668-BB48-539B4AF9573B}"/>
                </a:ext>
              </a:extLst>
            </p:cNvPr>
            <p:cNvSpPr/>
            <p:nvPr/>
          </p:nvSpPr>
          <p:spPr>
            <a:xfrm>
              <a:off x="1201121" y="8163459"/>
              <a:ext cx="1800000" cy="1800000"/>
            </a:xfrm>
            <a:prstGeom prst="rect">
              <a:avLst/>
            </a:prstGeom>
            <a:solidFill>
              <a:srgbClr val="C978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111030" tIns="55516" rIns="111030" bIns="55516" anchor="ctr" anchorCtr="0">
              <a:no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endParaRPr lang="ko-KR" altLang="en-US" sz="3000" b="1" spc="579" dirty="0">
                <a:solidFill>
                  <a:schemeClr val="tx1"/>
                </a:solidFill>
                <a:latin typeface="나눔바른고딕"/>
                <a:ea typeface="나눔바른고딕"/>
              </a:endParaRPr>
            </a:p>
          </p:txBody>
        </p:sp>
        <p:pic>
          <p:nvPicPr>
            <p:cNvPr id="1027" name="_x217161448" descr="cif00001">
              <a:extLst>
                <a:ext uri="{FF2B5EF4-FFF2-40B4-BE49-F238E27FC236}">
                  <a16:creationId xmlns:a16="http://schemas.microsoft.com/office/drawing/2014/main" id="{48979B67-01E6-4399-8E6C-5AD72431F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1" y="8375577"/>
              <a:ext cx="1440000" cy="1398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B03E7B0-7337-4A43-93FA-1C7A63B3E869}"/>
              </a:ext>
            </a:extLst>
          </p:cNvPr>
          <p:cNvGrpSpPr/>
          <p:nvPr/>
        </p:nvGrpSpPr>
        <p:grpSpPr>
          <a:xfrm>
            <a:off x="3300725" y="7868469"/>
            <a:ext cx="1800000" cy="1800000"/>
            <a:chOff x="3300725" y="8169413"/>
            <a:chExt cx="1800000" cy="180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CF73F43-842B-4E64-ADAE-395D211EB596}"/>
                </a:ext>
              </a:extLst>
            </p:cNvPr>
            <p:cNvSpPr/>
            <p:nvPr/>
          </p:nvSpPr>
          <p:spPr>
            <a:xfrm>
              <a:off x="3300725" y="8169413"/>
              <a:ext cx="1800000" cy="1800000"/>
            </a:xfrm>
            <a:prstGeom prst="rect">
              <a:avLst/>
            </a:prstGeom>
            <a:solidFill>
              <a:srgbClr val="C978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111030" tIns="55516" rIns="111030" bIns="55516" anchor="ctr" anchorCtr="0">
              <a:no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endParaRPr lang="ko-KR" altLang="en-US" sz="3000" b="1" spc="579" dirty="0">
                <a:solidFill>
                  <a:schemeClr val="tx1"/>
                </a:solidFill>
                <a:latin typeface="나눔바른고딕"/>
                <a:ea typeface="나눔바른고딕"/>
              </a:endParaRPr>
            </a:p>
          </p:txBody>
        </p:sp>
        <p:pic>
          <p:nvPicPr>
            <p:cNvPr id="1026" name="_x217161288" descr="cif00002">
              <a:extLst>
                <a:ext uri="{FF2B5EF4-FFF2-40B4-BE49-F238E27FC236}">
                  <a16:creationId xmlns:a16="http://schemas.microsoft.com/office/drawing/2014/main" id="{F277BD8B-2C6A-4396-BDAA-1977DECB1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8596" y="8343459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7F7512-9C1E-43D1-8ED4-9D91904F509E}"/>
              </a:ext>
            </a:extLst>
          </p:cNvPr>
          <p:cNvGrpSpPr/>
          <p:nvPr/>
        </p:nvGrpSpPr>
        <p:grpSpPr>
          <a:xfrm>
            <a:off x="5433162" y="7862515"/>
            <a:ext cx="1800000" cy="1800000"/>
            <a:chOff x="5433162" y="8163459"/>
            <a:chExt cx="1800000" cy="1800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9394E85-ADCC-41BE-A388-F4A00BD0B4ED}"/>
                </a:ext>
              </a:extLst>
            </p:cNvPr>
            <p:cNvSpPr/>
            <p:nvPr/>
          </p:nvSpPr>
          <p:spPr>
            <a:xfrm>
              <a:off x="5433162" y="8163459"/>
              <a:ext cx="1800000" cy="1800000"/>
            </a:xfrm>
            <a:prstGeom prst="rect">
              <a:avLst/>
            </a:prstGeom>
            <a:solidFill>
              <a:srgbClr val="C978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111030" tIns="55516" rIns="111030" bIns="55516" anchor="ctr" anchorCtr="0">
              <a:no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endParaRPr lang="ko-KR" altLang="en-US" sz="3000" b="1" spc="579" dirty="0">
                <a:solidFill>
                  <a:schemeClr val="tx1"/>
                </a:solidFill>
                <a:latin typeface="나눔바른고딕"/>
                <a:ea typeface="나눔바른고딕"/>
              </a:endParaRPr>
            </a:p>
          </p:txBody>
        </p:sp>
        <p:pic>
          <p:nvPicPr>
            <p:cNvPr id="1025" name="_x217160568" descr="cif00003">
              <a:extLst>
                <a:ext uri="{FF2B5EF4-FFF2-40B4-BE49-F238E27FC236}">
                  <a16:creationId xmlns:a16="http://schemas.microsoft.com/office/drawing/2014/main" id="{E7A19447-0166-4722-8147-FB1C3F1B8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329" y="8312849"/>
              <a:ext cx="1683046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BC9E334-3ECE-4139-BAC8-778017BA2F04}"/>
              </a:ext>
            </a:extLst>
          </p:cNvPr>
          <p:cNvSpPr/>
          <p:nvPr/>
        </p:nvSpPr>
        <p:spPr>
          <a:xfrm>
            <a:off x="2296190" y="6517597"/>
            <a:ext cx="3696221" cy="662576"/>
          </a:xfrm>
          <a:prstGeom prst="rect">
            <a:avLst/>
          </a:prstGeom>
          <a:solidFill>
            <a:srgbClr val="4C2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&lt; </a:t>
            </a:r>
            <a:r>
              <a:rPr lang="ko-KR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주요 기능 </a:t>
            </a:r>
            <a:r>
              <a:rPr lang="en-US" altLang="ko-KR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3</a:t>
            </a:r>
            <a:r>
              <a:rPr lang="ko-KR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가지 </a:t>
            </a:r>
            <a:r>
              <a:rPr lang="en-US" altLang="ko-KR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&gt;</a:t>
            </a:r>
            <a:endParaRPr lang="ko-KR" altLang="en-US" sz="3500" dirty="0">
              <a:solidFill>
                <a:schemeClr val="accent2">
                  <a:lumMod val="20000"/>
                  <a:lumOff val="8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602D6F8-B5CF-4EBE-A828-632EA59692EF}"/>
              </a:ext>
            </a:extLst>
          </p:cNvPr>
          <p:cNvSpPr/>
          <p:nvPr/>
        </p:nvSpPr>
        <p:spPr>
          <a:xfrm>
            <a:off x="776488" y="10381458"/>
            <a:ext cx="6742158" cy="5263626"/>
          </a:xfrm>
          <a:prstGeom prst="rect">
            <a:avLst/>
          </a:prstGeom>
          <a:noFill/>
          <a:ln w="38100">
            <a:solidFill>
              <a:srgbClr val="C97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 sz="2187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B76515-F33F-4326-80DD-90A63468647B}"/>
              </a:ext>
            </a:extLst>
          </p:cNvPr>
          <p:cNvSpPr/>
          <p:nvPr/>
        </p:nvSpPr>
        <p:spPr>
          <a:xfrm>
            <a:off x="7807940" y="13383861"/>
            <a:ext cx="6693351" cy="7241083"/>
          </a:xfrm>
          <a:prstGeom prst="rect">
            <a:avLst/>
          </a:prstGeom>
          <a:noFill/>
          <a:ln w="38100">
            <a:solidFill>
              <a:srgbClr val="C97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 sz="2187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2EDB2A1-178E-4EC8-BA1B-7A31D7B68BCD}"/>
              </a:ext>
            </a:extLst>
          </p:cNvPr>
          <p:cNvSpPr/>
          <p:nvPr/>
        </p:nvSpPr>
        <p:spPr>
          <a:xfrm>
            <a:off x="8030370" y="6478026"/>
            <a:ext cx="3404577" cy="746958"/>
          </a:xfrm>
          <a:prstGeom prst="rect">
            <a:avLst/>
          </a:prstGeom>
          <a:solidFill>
            <a:srgbClr val="4C2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&lt;</a:t>
            </a:r>
            <a:r>
              <a:rPr lang="ko-KR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시스템 구성도 </a:t>
            </a:r>
            <a:r>
              <a:rPr lang="en-US" altLang="ko-KR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&gt;</a:t>
            </a:r>
            <a:endParaRPr lang="ko-KR" altLang="en-US" sz="3500" dirty="0">
              <a:solidFill>
                <a:schemeClr val="accent2">
                  <a:lumMod val="20000"/>
                  <a:lumOff val="8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5198C80-74EE-4DB7-9BB9-41447C486808}"/>
              </a:ext>
            </a:extLst>
          </p:cNvPr>
          <p:cNvSpPr/>
          <p:nvPr/>
        </p:nvSpPr>
        <p:spPr>
          <a:xfrm>
            <a:off x="799354" y="10423575"/>
            <a:ext cx="2407319" cy="818509"/>
          </a:xfrm>
          <a:prstGeom prst="rect">
            <a:avLst/>
          </a:prstGeom>
          <a:solidFill>
            <a:srgbClr val="4C2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# </a:t>
            </a:r>
            <a:r>
              <a:rPr lang="ko-KR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매물 추천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8B33DA-632B-412E-AFE9-622E0A657A1F}"/>
              </a:ext>
            </a:extLst>
          </p:cNvPr>
          <p:cNvSpPr/>
          <p:nvPr/>
        </p:nvSpPr>
        <p:spPr>
          <a:xfrm>
            <a:off x="893796" y="16025440"/>
            <a:ext cx="2432041" cy="587279"/>
          </a:xfrm>
          <a:prstGeom prst="rect">
            <a:avLst/>
          </a:prstGeom>
          <a:solidFill>
            <a:srgbClr val="4C2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# </a:t>
            </a:r>
            <a:r>
              <a:rPr lang="ko-KR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테마 검색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F241373-02FC-4F7F-A68D-83239A1339E6}"/>
              </a:ext>
            </a:extLst>
          </p:cNvPr>
          <p:cNvSpPr/>
          <p:nvPr/>
        </p:nvSpPr>
        <p:spPr>
          <a:xfrm>
            <a:off x="7967781" y="13478016"/>
            <a:ext cx="3263186" cy="688516"/>
          </a:xfrm>
          <a:prstGeom prst="rect">
            <a:avLst/>
          </a:prstGeom>
          <a:solidFill>
            <a:srgbClr val="4C2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# </a:t>
            </a:r>
            <a:r>
              <a:rPr lang="ko-KR" altLang="en-US" sz="3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인테리어 검색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FAA9D2D-382E-4035-93B7-E008807DC6B0}"/>
              </a:ext>
            </a:extLst>
          </p:cNvPr>
          <p:cNvSpPr/>
          <p:nvPr/>
        </p:nvSpPr>
        <p:spPr>
          <a:xfrm>
            <a:off x="1286072" y="7143217"/>
            <a:ext cx="1647491" cy="86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매물 추천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D9911A-4728-463A-ACF8-C98B62C9DFE9}"/>
              </a:ext>
            </a:extLst>
          </p:cNvPr>
          <p:cNvSpPr/>
          <p:nvPr/>
        </p:nvSpPr>
        <p:spPr>
          <a:xfrm>
            <a:off x="3388287" y="7154792"/>
            <a:ext cx="1647491" cy="86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테마 검색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6EAA5AE-252D-4989-86FF-6FDE48BBC985}"/>
              </a:ext>
            </a:extLst>
          </p:cNvPr>
          <p:cNvSpPr/>
          <p:nvPr/>
        </p:nvSpPr>
        <p:spPr>
          <a:xfrm>
            <a:off x="5069432" y="7147854"/>
            <a:ext cx="2527459" cy="86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인테리어 검색</a:t>
            </a:r>
            <a:endParaRPr lang="ko-KR" altLang="en-US" sz="2500" dirty="0">
              <a:solidFill>
                <a:schemeClr val="accent2">
                  <a:lumMod val="20000"/>
                  <a:lumOff val="8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192EB3-204A-4770-B422-A185DB2E67F2}"/>
              </a:ext>
            </a:extLst>
          </p:cNvPr>
          <p:cNvSpPr/>
          <p:nvPr/>
        </p:nvSpPr>
        <p:spPr>
          <a:xfrm>
            <a:off x="773222" y="15932067"/>
            <a:ext cx="6742158" cy="4696672"/>
          </a:xfrm>
          <a:prstGeom prst="rect">
            <a:avLst/>
          </a:prstGeom>
          <a:noFill/>
          <a:ln w="38100">
            <a:solidFill>
              <a:srgbClr val="C97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 sz="2187"/>
          </a:p>
        </p:txBody>
      </p:sp>
      <p:pic>
        <p:nvPicPr>
          <p:cNvPr id="185" name="Picture 10" descr="google png 이미지 검색결과&quot;">
            <a:extLst>
              <a:ext uri="{FF2B5EF4-FFF2-40B4-BE49-F238E27FC236}">
                <a16:creationId xmlns:a16="http://schemas.microsoft.com/office/drawing/2014/main" id="{181163CB-B993-4529-84B6-0FBE93AE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36" y="14762743"/>
            <a:ext cx="1078467" cy="6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14" descr="server png 이미지 검색결과&quot;">
            <a:extLst>
              <a:ext uri="{FF2B5EF4-FFF2-40B4-BE49-F238E27FC236}">
                <a16:creationId xmlns:a16="http://schemas.microsoft.com/office/drawing/2014/main" id="{279A1BB2-5A81-4D03-858F-FCAC82FF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0" y="14484385"/>
            <a:ext cx="1151266" cy="120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B8B190A-7FD4-47F7-9DC9-6BD84E2F8DF6}"/>
              </a:ext>
            </a:extLst>
          </p:cNvPr>
          <p:cNvSpPr txBox="1"/>
          <p:nvPr/>
        </p:nvSpPr>
        <p:spPr>
          <a:xfrm flipH="1">
            <a:off x="7961915" y="15537425"/>
            <a:ext cx="385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Python</a:t>
            </a:r>
            <a:r>
              <a:rPr lang="ko-KR" altLang="en-US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의 </a:t>
            </a:r>
            <a:r>
              <a:rPr lang="en-US" altLang="ko-KR" sz="2000" dirty="0" err="1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BeautifulSoup</a:t>
            </a:r>
            <a:r>
              <a:rPr lang="ko-KR" altLang="en-US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를 사용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32F8439-2721-4263-859D-CFBCC3E1B03D}"/>
              </a:ext>
            </a:extLst>
          </p:cNvPr>
          <p:cNvSpPr/>
          <p:nvPr/>
        </p:nvSpPr>
        <p:spPr>
          <a:xfrm>
            <a:off x="7985938" y="14200522"/>
            <a:ext cx="2276634" cy="607734"/>
          </a:xfrm>
          <a:prstGeom prst="rect">
            <a:avLst/>
          </a:prstGeom>
          <a:solidFill>
            <a:srgbClr val="4C2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1. </a:t>
            </a:r>
            <a:r>
              <a:rPr lang="ko-KR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데이터 수집</a:t>
            </a:r>
          </a:p>
        </p:txBody>
      </p:sp>
      <p:pic>
        <p:nvPicPr>
          <p:cNvPr id="189" name="Picture 20" descr="image icon png 이미지 검색결과&quot;">
            <a:extLst>
              <a:ext uri="{FF2B5EF4-FFF2-40B4-BE49-F238E27FC236}">
                <a16:creationId xmlns:a16="http://schemas.microsoft.com/office/drawing/2014/main" id="{AB63A333-4178-4FA4-AB89-E53951C2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802" y="14441248"/>
            <a:ext cx="1083184" cy="113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80DEC1FB-B36B-44AE-86E5-35FF17743564}"/>
              </a:ext>
            </a:extLst>
          </p:cNvPr>
          <p:cNvSpPr txBox="1"/>
          <p:nvPr/>
        </p:nvSpPr>
        <p:spPr>
          <a:xfrm flipH="1">
            <a:off x="11606749" y="15473346"/>
            <a:ext cx="295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정제 과정 이후 약 </a:t>
            </a:r>
            <a:r>
              <a:rPr lang="en-US" altLang="ko-KR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8000</a:t>
            </a:r>
            <a:r>
              <a:rPr lang="ko-KR" altLang="en-US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장의 이미지 확보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5027D44-A1BC-4ED0-94A4-3712D1985CBC}"/>
              </a:ext>
            </a:extLst>
          </p:cNvPr>
          <p:cNvSpPr/>
          <p:nvPr/>
        </p:nvSpPr>
        <p:spPr>
          <a:xfrm>
            <a:off x="8000422" y="16167359"/>
            <a:ext cx="3223777" cy="470658"/>
          </a:xfrm>
          <a:prstGeom prst="rect">
            <a:avLst/>
          </a:prstGeom>
          <a:solidFill>
            <a:srgbClr val="4C2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2. CNN </a:t>
            </a:r>
            <a:r>
              <a:rPr lang="ko-KR" alt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학습모델 생성</a:t>
            </a:r>
            <a:r>
              <a:rPr lang="en-US" altLang="ko-KR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</a:t>
            </a:r>
            <a:endParaRPr lang="ko-KR" alt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5D28D06-5997-41C4-BDA4-E088DDA5746D}"/>
              </a:ext>
            </a:extLst>
          </p:cNvPr>
          <p:cNvSpPr/>
          <p:nvPr/>
        </p:nvSpPr>
        <p:spPr>
          <a:xfrm>
            <a:off x="8012119" y="19872272"/>
            <a:ext cx="6335204" cy="705635"/>
          </a:xfrm>
          <a:prstGeom prst="rect">
            <a:avLst/>
          </a:prstGeom>
          <a:solidFill>
            <a:srgbClr val="4C2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* CNN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이란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? Convolutional Neural Network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로 딥러닝 방법의 일종으로 이미지 분류에 뛰어난 성능을 보인다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.</a:t>
            </a:r>
            <a:endParaRPr lang="ko-KR" alt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pic>
        <p:nvPicPr>
          <p:cNvPr id="193" name="Picture 28" descr="tensorflow png 이미지 검색결과&quot;">
            <a:extLst>
              <a:ext uri="{FF2B5EF4-FFF2-40B4-BE49-F238E27FC236}">
                <a16:creationId xmlns:a16="http://schemas.microsoft.com/office/drawing/2014/main" id="{9CC19EA2-6D50-4CD9-9EF9-C8753C06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005" y="16775680"/>
            <a:ext cx="1138507" cy="9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098ED72-BD1A-4D3A-A113-8428358A4370}"/>
              </a:ext>
            </a:extLst>
          </p:cNvPr>
          <p:cNvSpPr/>
          <p:nvPr/>
        </p:nvSpPr>
        <p:spPr>
          <a:xfrm>
            <a:off x="8971088" y="16820578"/>
            <a:ext cx="4200511" cy="569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딥러닝 라이브러리를 제공해주는 </a:t>
            </a:r>
            <a:r>
              <a:rPr lang="en-US" altLang="ko-KR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Tensorflow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내에 </a:t>
            </a:r>
            <a:r>
              <a:rPr lang="en-US" altLang="ko-K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Slim </a:t>
            </a:r>
            <a:r>
              <a:rPr lang="ko-KR" alt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모델 사용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EEBFA744-E4AE-4DB9-A237-29B32519F51F}"/>
              </a:ext>
            </a:extLst>
          </p:cNvPr>
          <p:cNvGrpSpPr/>
          <p:nvPr/>
        </p:nvGrpSpPr>
        <p:grpSpPr>
          <a:xfrm>
            <a:off x="9656268" y="17684376"/>
            <a:ext cx="1415076" cy="1365601"/>
            <a:chOff x="2909470" y="13434358"/>
            <a:chExt cx="1531834" cy="1550469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4514654-F75C-4F0E-8B91-64E3B4B4243C}"/>
                </a:ext>
              </a:extLst>
            </p:cNvPr>
            <p:cNvSpPr/>
            <p:nvPr/>
          </p:nvSpPr>
          <p:spPr>
            <a:xfrm>
              <a:off x="2909470" y="13434358"/>
              <a:ext cx="1192336" cy="1070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55E7A25-44F0-4AAC-A403-F73EAA740381}"/>
                </a:ext>
              </a:extLst>
            </p:cNvPr>
            <p:cNvSpPr/>
            <p:nvPr/>
          </p:nvSpPr>
          <p:spPr>
            <a:xfrm>
              <a:off x="3037839" y="13671383"/>
              <a:ext cx="1192335" cy="1070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BB09457-97B9-4237-804D-E6D74E4AE75E}"/>
                </a:ext>
              </a:extLst>
            </p:cNvPr>
            <p:cNvSpPr/>
            <p:nvPr/>
          </p:nvSpPr>
          <p:spPr>
            <a:xfrm>
              <a:off x="3248969" y="13914429"/>
              <a:ext cx="1192335" cy="1070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96" name="Picture 20" descr="image icon png 이미지 검색결과&quot;">
            <a:extLst>
              <a:ext uri="{FF2B5EF4-FFF2-40B4-BE49-F238E27FC236}">
                <a16:creationId xmlns:a16="http://schemas.microsoft.com/office/drawing/2014/main" id="{0040B40E-0FB1-47B4-B586-E634BFA7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35" y="17928391"/>
            <a:ext cx="1084092" cy="113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222AE156-970B-4BFD-9777-59395D8634F4}"/>
              </a:ext>
            </a:extLst>
          </p:cNvPr>
          <p:cNvSpPr txBox="1"/>
          <p:nvPr/>
        </p:nvSpPr>
        <p:spPr>
          <a:xfrm flipH="1">
            <a:off x="8030177" y="19176698"/>
            <a:ext cx="12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학습 </a:t>
            </a:r>
            <a:r>
              <a:rPr lang="en-US" altLang="ko-KR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Data</a:t>
            </a:r>
            <a:endParaRPr lang="ko-KR" altLang="en-US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34DD5C6-5D8A-41D0-9441-21C4DFA340D0}"/>
              </a:ext>
            </a:extLst>
          </p:cNvPr>
          <p:cNvSpPr txBox="1"/>
          <p:nvPr/>
        </p:nvSpPr>
        <p:spPr>
          <a:xfrm flipH="1">
            <a:off x="10017599" y="19229857"/>
            <a:ext cx="18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Feature Map</a:t>
            </a:r>
            <a:endParaRPr lang="ko-KR" altLang="en-US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8033D09-350E-4656-9A36-2DA6AA2C473E}"/>
              </a:ext>
            </a:extLst>
          </p:cNvPr>
          <p:cNvSpPr/>
          <p:nvPr/>
        </p:nvSpPr>
        <p:spPr>
          <a:xfrm>
            <a:off x="10258317" y="18321519"/>
            <a:ext cx="327887" cy="35458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7F29078-4DF4-4DD4-820E-76522D3D3C53}"/>
              </a:ext>
            </a:extLst>
          </p:cNvPr>
          <p:cNvGrpSpPr/>
          <p:nvPr/>
        </p:nvGrpSpPr>
        <p:grpSpPr>
          <a:xfrm>
            <a:off x="11260393" y="17694506"/>
            <a:ext cx="1265956" cy="1428730"/>
            <a:chOff x="5275264" y="13729268"/>
            <a:chExt cx="1559390" cy="174454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5EA0F236-C5A0-46EC-97F7-10062634358D}"/>
                </a:ext>
              </a:extLst>
            </p:cNvPr>
            <p:cNvSpPr/>
            <p:nvPr/>
          </p:nvSpPr>
          <p:spPr>
            <a:xfrm>
              <a:off x="5275264" y="13729268"/>
              <a:ext cx="643130" cy="671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DD29B24-AFD8-475C-9322-38744C8052EB}"/>
                </a:ext>
              </a:extLst>
            </p:cNvPr>
            <p:cNvSpPr/>
            <p:nvPr/>
          </p:nvSpPr>
          <p:spPr>
            <a:xfrm>
              <a:off x="5403636" y="13966293"/>
              <a:ext cx="643130" cy="671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A84AD081-496F-475E-947D-08636B786CA4}"/>
                </a:ext>
              </a:extLst>
            </p:cNvPr>
            <p:cNvSpPr/>
            <p:nvPr/>
          </p:nvSpPr>
          <p:spPr>
            <a:xfrm>
              <a:off x="5614766" y="14209338"/>
              <a:ext cx="643130" cy="671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732AA7E9-8F4F-49AC-867A-729E35B74323}"/>
                </a:ext>
              </a:extLst>
            </p:cNvPr>
            <p:cNvSpPr/>
            <p:nvPr/>
          </p:nvSpPr>
          <p:spPr>
            <a:xfrm>
              <a:off x="5852022" y="14322689"/>
              <a:ext cx="643130" cy="671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61394A-E1F1-400E-AA7E-EC4FCE8902AF}"/>
                </a:ext>
              </a:extLst>
            </p:cNvPr>
            <p:cNvSpPr/>
            <p:nvPr/>
          </p:nvSpPr>
          <p:spPr>
            <a:xfrm>
              <a:off x="5980393" y="14559714"/>
              <a:ext cx="643130" cy="671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C90CFD27-66DC-4FDA-8C04-84FE6EED7C02}"/>
                </a:ext>
              </a:extLst>
            </p:cNvPr>
            <p:cNvSpPr/>
            <p:nvPr/>
          </p:nvSpPr>
          <p:spPr>
            <a:xfrm>
              <a:off x="6191523" y="14802759"/>
              <a:ext cx="643131" cy="671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433574C1-DFE0-4267-A935-6DC2D9DA7E27}"/>
              </a:ext>
            </a:extLst>
          </p:cNvPr>
          <p:cNvCxnSpPr>
            <a:cxnSpLocks/>
          </p:cNvCxnSpPr>
          <p:nvPr/>
        </p:nvCxnSpPr>
        <p:spPr>
          <a:xfrm>
            <a:off x="10472563" y="18650504"/>
            <a:ext cx="1690763" cy="207394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E7D6E090-18D0-47A7-A4A8-1376B7C4AD7F}"/>
              </a:ext>
            </a:extLst>
          </p:cNvPr>
          <p:cNvCxnSpPr>
            <a:cxnSpLocks/>
          </p:cNvCxnSpPr>
          <p:nvPr/>
        </p:nvCxnSpPr>
        <p:spPr>
          <a:xfrm>
            <a:off x="10577382" y="18336984"/>
            <a:ext cx="1736539" cy="37679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27A7545-37FA-4B5C-831D-C337A60479F4}"/>
              </a:ext>
            </a:extLst>
          </p:cNvPr>
          <p:cNvSpPr/>
          <p:nvPr/>
        </p:nvSpPr>
        <p:spPr>
          <a:xfrm>
            <a:off x="12132082" y="18625994"/>
            <a:ext cx="310399" cy="27268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B3EA861-CBDE-4BE5-8370-F0F90DFA1B76}"/>
              </a:ext>
            </a:extLst>
          </p:cNvPr>
          <p:cNvSpPr txBox="1"/>
          <p:nvPr/>
        </p:nvSpPr>
        <p:spPr>
          <a:xfrm flipH="1">
            <a:off x="11109157" y="18796990"/>
            <a:ext cx="7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CNN</a:t>
            </a:r>
            <a:endParaRPr lang="ko-KR" altLang="en-US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86E6656-3CB2-4DE1-BA87-06C1E526536B}"/>
              </a:ext>
            </a:extLst>
          </p:cNvPr>
          <p:cNvSpPr/>
          <p:nvPr/>
        </p:nvSpPr>
        <p:spPr>
          <a:xfrm>
            <a:off x="8589838" y="18389686"/>
            <a:ext cx="256302" cy="279619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02D1CFA7-566B-4CC4-B4F3-C4DAF04135A9}"/>
              </a:ext>
            </a:extLst>
          </p:cNvPr>
          <p:cNvCxnSpPr>
            <a:cxnSpLocks/>
          </p:cNvCxnSpPr>
          <p:nvPr/>
        </p:nvCxnSpPr>
        <p:spPr>
          <a:xfrm flipV="1">
            <a:off x="8851793" y="18321518"/>
            <a:ext cx="1497052" cy="6784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395DF25E-5767-4264-A58B-EA6763AAA1A2}"/>
              </a:ext>
            </a:extLst>
          </p:cNvPr>
          <p:cNvCxnSpPr>
            <a:cxnSpLocks/>
          </p:cNvCxnSpPr>
          <p:nvPr/>
        </p:nvCxnSpPr>
        <p:spPr>
          <a:xfrm flipV="1">
            <a:off x="8845394" y="18630221"/>
            <a:ext cx="1446676" cy="3170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4EE8A42-B613-41C8-ACE5-E94A33FB2150}"/>
              </a:ext>
            </a:extLst>
          </p:cNvPr>
          <p:cNvSpPr txBox="1"/>
          <p:nvPr/>
        </p:nvSpPr>
        <p:spPr>
          <a:xfrm flipH="1">
            <a:off x="8943430" y="18769331"/>
            <a:ext cx="80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CNN</a:t>
            </a:r>
            <a:endParaRPr lang="ko-KR" altLang="en-US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09" name="화살표: 오른쪽 208">
            <a:extLst>
              <a:ext uri="{FF2B5EF4-FFF2-40B4-BE49-F238E27FC236}">
                <a16:creationId xmlns:a16="http://schemas.microsoft.com/office/drawing/2014/main" id="{A390F3E7-C782-4376-BD31-A42BB36296BB}"/>
              </a:ext>
            </a:extLst>
          </p:cNvPr>
          <p:cNvSpPr/>
          <p:nvPr/>
        </p:nvSpPr>
        <p:spPr>
          <a:xfrm>
            <a:off x="9467314" y="14870534"/>
            <a:ext cx="699491" cy="44566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0" name="화살표: 오른쪽 209">
            <a:extLst>
              <a:ext uri="{FF2B5EF4-FFF2-40B4-BE49-F238E27FC236}">
                <a16:creationId xmlns:a16="http://schemas.microsoft.com/office/drawing/2014/main" id="{1E3C2656-80DD-489B-869D-2663040ED474}"/>
              </a:ext>
            </a:extLst>
          </p:cNvPr>
          <p:cNvSpPr/>
          <p:nvPr/>
        </p:nvSpPr>
        <p:spPr>
          <a:xfrm>
            <a:off x="12599233" y="18183376"/>
            <a:ext cx="554939" cy="43877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211" name="Picture 30" descr="db icon 이미지 검색결과&quot;">
            <a:extLst>
              <a:ext uri="{FF2B5EF4-FFF2-40B4-BE49-F238E27FC236}">
                <a16:creationId xmlns:a16="http://schemas.microsoft.com/office/drawing/2014/main" id="{E8FC1FAF-0C00-4667-985E-55E1C526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207" y="17714078"/>
            <a:ext cx="1161436" cy="121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60503313-0D2F-4082-82C6-3A73546C257B}"/>
              </a:ext>
            </a:extLst>
          </p:cNvPr>
          <p:cNvSpPr txBox="1"/>
          <p:nvPr/>
        </p:nvSpPr>
        <p:spPr>
          <a:xfrm flipH="1">
            <a:off x="12694160" y="18880400"/>
            <a:ext cx="1896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약 </a:t>
            </a:r>
            <a:r>
              <a:rPr lang="en-US" altLang="ko-KR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70% </a:t>
            </a:r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분류 정확도를 가진 모델생성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4A8B66-14DE-4EFB-A539-43D0191B7B1D}"/>
              </a:ext>
            </a:extLst>
          </p:cNvPr>
          <p:cNvSpPr/>
          <p:nvPr/>
        </p:nvSpPr>
        <p:spPr>
          <a:xfrm rot="10800000">
            <a:off x="10105831" y="9190098"/>
            <a:ext cx="284638" cy="596474"/>
          </a:xfrm>
          <a:prstGeom prst="rect">
            <a:avLst/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3000" b="1" spc="579" dirty="0">
              <a:solidFill>
                <a:schemeClr val="tx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22" name="화살표: 오른쪽 221">
            <a:extLst>
              <a:ext uri="{FF2B5EF4-FFF2-40B4-BE49-F238E27FC236}">
                <a16:creationId xmlns:a16="http://schemas.microsoft.com/office/drawing/2014/main" id="{412DC50E-7894-4B48-A90C-ECF41F919405}"/>
              </a:ext>
            </a:extLst>
          </p:cNvPr>
          <p:cNvSpPr/>
          <p:nvPr/>
        </p:nvSpPr>
        <p:spPr>
          <a:xfrm rot="16200000" flipH="1" flipV="1">
            <a:off x="8712511" y="10435964"/>
            <a:ext cx="1117301" cy="507558"/>
          </a:xfrm>
          <a:prstGeom prst="rightArrow">
            <a:avLst>
              <a:gd name="adj1" fmla="val 50000"/>
              <a:gd name="adj2" fmla="val 29522"/>
            </a:avLst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164FDA8B-4184-4339-A7EB-B32291A891AD}"/>
              </a:ext>
            </a:extLst>
          </p:cNvPr>
          <p:cNvSpPr/>
          <p:nvPr/>
        </p:nvSpPr>
        <p:spPr>
          <a:xfrm>
            <a:off x="11451244" y="10798697"/>
            <a:ext cx="294996" cy="927025"/>
          </a:xfrm>
          <a:prstGeom prst="rect">
            <a:avLst/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3000" b="1" spc="579" dirty="0">
              <a:solidFill>
                <a:schemeClr val="tx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2C32F8D0-6AA9-4707-A7E3-AB2D425BD536}"/>
              </a:ext>
            </a:extLst>
          </p:cNvPr>
          <p:cNvSpPr/>
          <p:nvPr/>
        </p:nvSpPr>
        <p:spPr>
          <a:xfrm>
            <a:off x="12488272" y="7043609"/>
            <a:ext cx="1462252" cy="5429158"/>
          </a:xfrm>
          <a:prstGeom prst="roundRect">
            <a:avLst/>
          </a:prstGeom>
          <a:solidFill>
            <a:srgbClr val="C97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pic>
        <p:nvPicPr>
          <p:cNvPr id="225" name="Picture 4" descr="nodejs에 대한 이미지 검색결과">
            <a:extLst>
              <a:ext uri="{FF2B5EF4-FFF2-40B4-BE49-F238E27FC236}">
                <a16:creationId xmlns:a16="http://schemas.microsoft.com/office/drawing/2014/main" id="{B45DA590-2041-45BE-9404-F2DE2FA5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85" y="8421856"/>
            <a:ext cx="956863" cy="9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 descr="aws png에 대한 이미지 검색결과">
            <a:extLst>
              <a:ext uri="{FF2B5EF4-FFF2-40B4-BE49-F238E27FC236}">
                <a16:creationId xmlns:a16="http://schemas.microsoft.com/office/drawing/2014/main" id="{BBFEF65D-A8AC-4519-9E87-D502D0D6D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5" y="6470757"/>
            <a:ext cx="1249804" cy="93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4" descr="Tensorflow png에 대한 이미지 검색결과">
            <a:extLst>
              <a:ext uri="{FF2B5EF4-FFF2-40B4-BE49-F238E27FC236}">
                <a16:creationId xmlns:a16="http://schemas.microsoft.com/office/drawing/2014/main" id="{9E24A445-08E8-4FB5-95BC-F234C24F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889" y="8804056"/>
            <a:ext cx="1074127" cy="11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6" descr="rds icon에 대한 이미지 검색결과">
            <a:extLst>
              <a:ext uri="{FF2B5EF4-FFF2-40B4-BE49-F238E27FC236}">
                <a16:creationId xmlns:a16="http://schemas.microsoft.com/office/drawing/2014/main" id="{C61B4E2D-67B1-45EF-8EDD-B3977FEA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823" y="10585389"/>
            <a:ext cx="1226969" cy="122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9588E1CB-BDC4-4719-A855-E80F7A62FC7D}"/>
              </a:ext>
            </a:extLst>
          </p:cNvPr>
          <p:cNvSpPr txBox="1"/>
          <p:nvPr/>
        </p:nvSpPr>
        <p:spPr>
          <a:xfrm>
            <a:off x="12533949" y="11663726"/>
            <a:ext cx="1388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  <a:cs typeface="Aharoni" panose="020B0604020202020204" pitchFamily="2" charset="-79"/>
              </a:rPr>
              <a:t>RDS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  <a:cs typeface="Aharoni" panose="020B0604020202020204" pitchFamily="2" charset="-79"/>
            </a:endParaRPr>
          </a:p>
        </p:txBody>
      </p:sp>
      <p:sp>
        <p:nvSpPr>
          <p:cNvPr id="230" name="화살표: 오른쪽 229">
            <a:extLst>
              <a:ext uri="{FF2B5EF4-FFF2-40B4-BE49-F238E27FC236}">
                <a16:creationId xmlns:a16="http://schemas.microsoft.com/office/drawing/2014/main" id="{837F7DD5-7F3D-4A11-9468-34196D71950A}"/>
              </a:ext>
            </a:extLst>
          </p:cNvPr>
          <p:cNvSpPr/>
          <p:nvPr/>
        </p:nvSpPr>
        <p:spPr>
          <a:xfrm flipV="1">
            <a:off x="10677317" y="8633523"/>
            <a:ext cx="1856632" cy="525789"/>
          </a:xfrm>
          <a:prstGeom prst="rightArrow">
            <a:avLst>
              <a:gd name="adj1" fmla="val 50000"/>
              <a:gd name="adj2" fmla="val 29522"/>
            </a:avLst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31" name="화살표: 오른쪽 230">
            <a:extLst>
              <a:ext uri="{FF2B5EF4-FFF2-40B4-BE49-F238E27FC236}">
                <a16:creationId xmlns:a16="http://schemas.microsoft.com/office/drawing/2014/main" id="{2DC9960F-732E-4E7D-89BA-F82F3E227D6B}"/>
              </a:ext>
            </a:extLst>
          </p:cNvPr>
          <p:cNvSpPr/>
          <p:nvPr/>
        </p:nvSpPr>
        <p:spPr>
          <a:xfrm flipH="1" flipV="1">
            <a:off x="9680366" y="11386769"/>
            <a:ext cx="2499405" cy="579488"/>
          </a:xfrm>
          <a:prstGeom prst="rightArrow">
            <a:avLst>
              <a:gd name="adj1" fmla="val 50000"/>
              <a:gd name="adj2" fmla="val 29522"/>
            </a:avLst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pic>
        <p:nvPicPr>
          <p:cNvPr id="232" name="Picture 4" descr="python flask icon png에 대한 이미지 검색결과">
            <a:extLst>
              <a:ext uri="{FF2B5EF4-FFF2-40B4-BE49-F238E27FC236}">
                <a16:creationId xmlns:a16="http://schemas.microsoft.com/office/drawing/2014/main" id="{5AE9ED00-5A6F-4793-BF70-8F6F4468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180" y="7100165"/>
            <a:ext cx="1058435" cy="9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말풍선: 사각형 232">
            <a:extLst>
              <a:ext uri="{FF2B5EF4-FFF2-40B4-BE49-F238E27FC236}">
                <a16:creationId xmlns:a16="http://schemas.microsoft.com/office/drawing/2014/main" id="{687F6EE4-E3E2-4939-A19A-6C777DC2E74F}"/>
              </a:ext>
            </a:extLst>
          </p:cNvPr>
          <p:cNvSpPr/>
          <p:nvPr/>
        </p:nvSpPr>
        <p:spPr>
          <a:xfrm>
            <a:off x="12712609" y="6616364"/>
            <a:ext cx="1210208" cy="297203"/>
          </a:xfrm>
          <a:prstGeom prst="wedgeRectCallout">
            <a:avLst>
              <a:gd name="adj1" fmla="val -43840"/>
              <a:gd name="adj2" fmla="val 81081"/>
            </a:avLst>
          </a:prstGeom>
          <a:solidFill>
            <a:srgbClr val="CA906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클라우드 서버</a:t>
            </a:r>
          </a:p>
        </p:txBody>
      </p:sp>
      <p:sp>
        <p:nvSpPr>
          <p:cNvPr id="234" name="말풍선: 사각형 233">
            <a:extLst>
              <a:ext uri="{FF2B5EF4-FFF2-40B4-BE49-F238E27FC236}">
                <a16:creationId xmlns:a16="http://schemas.microsoft.com/office/drawing/2014/main" id="{8DD6A889-6E70-48B6-8734-9568054D600F}"/>
              </a:ext>
            </a:extLst>
          </p:cNvPr>
          <p:cNvSpPr/>
          <p:nvPr/>
        </p:nvSpPr>
        <p:spPr>
          <a:xfrm>
            <a:off x="13000108" y="12370734"/>
            <a:ext cx="1388868" cy="490792"/>
          </a:xfrm>
          <a:prstGeom prst="wedgeRectCallout">
            <a:avLst>
              <a:gd name="adj1" fmla="val -42287"/>
              <a:gd name="adj2" fmla="val -85823"/>
            </a:avLst>
          </a:prstGeom>
          <a:solidFill>
            <a:srgbClr val="CA906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원격 데이터베이스</a:t>
            </a:r>
          </a:p>
        </p:txBody>
      </p:sp>
      <p:pic>
        <p:nvPicPr>
          <p:cNvPr id="235" name="Picture 6" descr="daum api png에 대한 이미지 검색결과">
            <a:extLst>
              <a:ext uri="{FF2B5EF4-FFF2-40B4-BE49-F238E27FC236}">
                <a16:creationId xmlns:a16="http://schemas.microsoft.com/office/drawing/2014/main" id="{BE832582-6A36-4753-B18A-2C63F250B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48" y="9954156"/>
            <a:ext cx="1143602" cy="114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mongodb png에 대한 이미지 검색결과">
            <a:extLst>
              <a:ext uri="{FF2B5EF4-FFF2-40B4-BE49-F238E27FC236}">
                <a16:creationId xmlns:a16="http://schemas.microsoft.com/office/drawing/2014/main" id="{6A3B33CB-9EE5-4CC6-BC04-DE78D6D7C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654"/>
          <a:stretch/>
        </p:blipFill>
        <p:spPr bwMode="auto">
          <a:xfrm>
            <a:off x="8127912" y="11189284"/>
            <a:ext cx="1462252" cy="122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8069824A-C225-4EEA-B2E9-9108E350C31B}"/>
              </a:ext>
            </a:extLst>
          </p:cNvPr>
          <p:cNvSpPr txBox="1"/>
          <p:nvPr/>
        </p:nvSpPr>
        <p:spPr>
          <a:xfrm>
            <a:off x="8875109" y="11952697"/>
            <a:ext cx="1724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몽고</a:t>
            </a:r>
            <a:r>
              <a:rPr lang="en-US" altLang="ko-KR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DB</a:t>
            </a:r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에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RDS </a:t>
            </a:r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내용과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매물 정보 저장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49EA14E-C258-4C91-B236-219BB9B7A5DC}"/>
              </a:ext>
            </a:extLst>
          </p:cNvPr>
          <p:cNvSpPr txBox="1"/>
          <p:nvPr/>
        </p:nvSpPr>
        <p:spPr>
          <a:xfrm>
            <a:off x="11016203" y="11866899"/>
            <a:ext cx="172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분류 결과를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RDS</a:t>
            </a:r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에 저장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481B815-771B-40E6-AE80-EC3328EEBBA8}"/>
              </a:ext>
            </a:extLst>
          </p:cNvPr>
          <p:cNvSpPr txBox="1"/>
          <p:nvPr/>
        </p:nvSpPr>
        <p:spPr>
          <a:xfrm>
            <a:off x="10876307" y="8504114"/>
            <a:ext cx="13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플라스크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웹 호출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E9E0BAC-0756-4F7F-BE8E-1D86996C8B12}"/>
              </a:ext>
            </a:extLst>
          </p:cNvPr>
          <p:cNvSpPr txBox="1"/>
          <p:nvPr/>
        </p:nvSpPr>
        <p:spPr>
          <a:xfrm>
            <a:off x="12229433" y="8101460"/>
            <a:ext cx="19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플라스크 웹에서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이미지를 저장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1086613-E726-4282-91D5-5F1E6DD24EFE}"/>
              </a:ext>
            </a:extLst>
          </p:cNvPr>
          <p:cNvSpPr txBox="1"/>
          <p:nvPr/>
        </p:nvSpPr>
        <p:spPr>
          <a:xfrm>
            <a:off x="12095548" y="10029669"/>
            <a:ext cx="21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학습 모델에서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이미지 분류</a:t>
            </a:r>
            <a:r>
              <a:rPr lang="en-US" altLang="ko-KR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실행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E6828B0-AF2C-4BA4-AFBA-A001970B3A17}"/>
              </a:ext>
            </a:extLst>
          </p:cNvPr>
          <p:cNvSpPr txBox="1"/>
          <p:nvPr/>
        </p:nvSpPr>
        <p:spPr>
          <a:xfrm>
            <a:off x="10751822" y="11000263"/>
            <a:ext cx="172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주변 정보 제공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43" name="화살표: 오른쪽 242">
            <a:extLst>
              <a:ext uri="{FF2B5EF4-FFF2-40B4-BE49-F238E27FC236}">
                <a16:creationId xmlns:a16="http://schemas.microsoft.com/office/drawing/2014/main" id="{B2A328A3-FEA1-454A-A002-B5B7654F6789}"/>
              </a:ext>
            </a:extLst>
          </p:cNvPr>
          <p:cNvSpPr/>
          <p:nvPr/>
        </p:nvSpPr>
        <p:spPr>
          <a:xfrm rot="10800000" flipH="1" flipV="1">
            <a:off x="8789929" y="8628609"/>
            <a:ext cx="968467" cy="507558"/>
          </a:xfrm>
          <a:prstGeom prst="rightArrow">
            <a:avLst>
              <a:gd name="adj1" fmla="val 50000"/>
              <a:gd name="adj2" fmla="val 29522"/>
            </a:avLst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8E644AFB-70F2-4C3A-9925-DE0A88CF5414}"/>
              </a:ext>
            </a:extLst>
          </p:cNvPr>
          <p:cNvSpPr/>
          <p:nvPr/>
        </p:nvSpPr>
        <p:spPr>
          <a:xfrm rot="5400000">
            <a:off x="9679563" y="9808823"/>
            <a:ext cx="246318" cy="890858"/>
          </a:xfrm>
          <a:prstGeom prst="rect">
            <a:avLst/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3000" b="1" spc="579" dirty="0">
              <a:solidFill>
                <a:schemeClr val="tx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329CFB1-48E5-407C-9D81-20323DB5FEC1}"/>
              </a:ext>
            </a:extLst>
          </p:cNvPr>
          <p:cNvSpPr txBox="1"/>
          <p:nvPr/>
        </p:nvSpPr>
        <p:spPr>
          <a:xfrm>
            <a:off x="9400876" y="10517127"/>
            <a:ext cx="172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사용자 평가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정보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pic>
        <p:nvPicPr>
          <p:cNvPr id="246" name="Picture 2" descr="user icon png에 대한 이미지 검색결과">
            <a:extLst>
              <a:ext uri="{FF2B5EF4-FFF2-40B4-BE49-F238E27FC236}">
                <a16:creationId xmlns:a16="http://schemas.microsoft.com/office/drawing/2014/main" id="{E6A6DC4C-B3AA-4E9D-916D-3749FCB5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85" y="9561570"/>
            <a:ext cx="923331" cy="9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4" descr="chrome icon png에 대한 이미지 검색결과">
            <a:extLst>
              <a:ext uri="{FF2B5EF4-FFF2-40B4-BE49-F238E27FC236}">
                <a16:creationId xmlns:a16="http://schemas.microsoft.com/office/drawing/2014/main" id="{B252E9EA-1F28-4EB6-9864-38CA1DD0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066" y="7344359"/>
            <a:ext cx="1048796" cy="10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14EAEB46-9C0B-4863-BAD9-8F4E6A537B8A}"/>
              </a:ext>
            </a:extLst>
          </p:cNvPr>
          <p:cNvSpPr/>
          <p:nvPr/>
        </p:nvSpPr>
        <p:spPr>
          <a:xfrm rot="10800000">
            <a:off x="8574171" y="8747790"/>
            <a:ext cx="251464" cy="2500603"/>
          </a:xfrm>
          <a:prstGeom prst="rect">
            <a:avLst/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3000" b="1" spc="579" dirty="0">
              <a:solidFill>
                <a:schemeClr val="tx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BF219D1-6ADD-44EC-AD9A-17A5B799BD59}"/>
              </a:ext>
            </a:extLst>
          </p:cNvPr>
          <p:cNvSpPr txBox="1"/>
          <p:nvPr/>
        </p:nvSpPr>
        <p:spPr>
          <a:xfrm>
            <a:off x="8008104" y="9449856"/>
            <a:ext cx="134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데이터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로드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50" name="화살표: 오른쪽 249">
            <a:extLst>
              <a:ext uri="{FF2B5EF4-FFF2-40B4-BE49-F238E27FC236}">
                <a16:creationId xmlns:a16="http://schemas.microsoft.com/office/drawing/2014/main" id="{425F9FCB-AD7F-4612-96EF-364BFBE07D2C}"/>
              </a:ext>
            </a:extLst>
          </p:cNvPr>
          <p:cNvSpPr/>
          <p:nvPr/>
        </p:nvSpPr>
        <p:spPr>
          <a:xfrm flipH="1" flipV="1">
            <a:off x="9358430" y="7655673"/>
            <a:ext cx="968467" cy="507558"/>
          </a:xfrm>
          <a:prstGeom prst="rightArrow">
            <a:avLst>
              <a:gd name="adj1" fmla="val 50000"/>
              <a:gd name="adj2" fmla="val 29522"/>
            </a:avLst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C3E5A39-1ED9-486D-839D-B69932A39927}"/>
              </a:ext>
            </a:extLst>
          </p:cNvPr>
          <p:cNvSpPr/>
          <p:nvPr/>
        </p:nvSpPr>
        <p:spPr>
          <a:xfrm rot="10800000">
            <a:off x="10093113" y="7797607"/>
            <a:ext cx="284638" cy="596474"/>
          </a:xfrm>
          <a:prstGeom prst="rect">
            <a:avLst/>
          </a:prstGeom>
          <a:solidFill>
            <a:srgbClr val="B1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1030" tIns="55516" rIns="111030" bIns="55516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3000" b="1" spc="579" dirty="0">
              <a:solidFill>
                <a:schemeClr val="tx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51274FD-01D4-4C8E-9238-1DC47D525E12}"/>
              </a:ext>
            </a:extLst>
          </p:cNvPr>
          <p:cNvSpPr txBox="1"/>
          <p:nvPr/>
        </p:nvSpPr>
        <p:spPr>
          <a:xfrm>
            <a:off x="9629513" y="7414741"/>
            <a:ext cx="213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부동산 웹 구동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가공된 데이터 제공</a:t>
            </a:r>
            <a:endParaRPr lang="en-US" altLang="ko-KR" sz="18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6242954-F33D-4B47-A693-2811C23D4E72}"/>
              </a:ext>
            </a:extLst>
          </p:cNvPr>
          <p:cNvGrpSpPr/>
          <p:nvPr/>
        </p:nvGrpSpPr>
        <p:grpSpPr>
          <a:xfrm>
            <a:off x="1104012" y="12059663"/>
            <a:ext cx="2603650" cy="2377330"/>
            <a:chOff x="1221960" y="10912936"/>
            <a:chExt cx="3777805" cy="3403176"/>
          </a:xfrm>
        </p:grpSpPr>
        <p:pic>
          <p:nvPicPr>
            <p:cNvPr id="139" name="Picture 6" descr="관련 이미지">
              <a:extLst>
                <a:ext uri="{FF2B5EF4-FFF2-40B4-BE49-F238E27FC236}">
                  <a16:creationId xmlns:a16="http://schemas.microsoft.com/office/drawing/2014/main" id="{C215012D-5C49-4631-BBAD-E74FF9595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188" y="11645576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 descr="관련 이미지">
              <a:extLst>
                <a:ext uri="{FF2B5EF4-FFF2-40B4-BE49-F238E27FC236}">
                  <a16:creationId xmlns:a16="http://schemas.microsoft.com/office/drawing/2014/main" id="{9C704CBF-4E71-4207-AB35-7A7BFEB03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070" y="11645576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6" descr="관련 이미지">
              <a:extLst>
                <a:ext uri="{FF2B5EF4-FFF2-40B4-BE49-F238E27FC236}">
                  <a16:creationId xmlns:a16="http://schemas.microsoft.com/office/drawing/2014/main" id="{B55D91F1-3853-41D2-B2F7-9A20F1260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665" y="11645576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6" descr="관련 이미지">
              <a:extLst>
                <a:ext uri="{FF2B5EF4-FFF2-40B4-BE49-F238E27FC236}">
                  <a16:creationId xmlns:a16="http://schemas.microsoft.com/office/drawing/2014/main" id="{76F093B1-179D-4A12-A0E7-C9ACDC0FC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188" y="13001259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6" descr="관련 이미지">
              <a:extLst>
                <a:ext uri="{FF2B5EF4-FFF2-40B4-BE49-F238E27FC236}">
                  <a16:creationId xmlns:a16="http://schemas.microsoft.com/office/drawing/2014/main" id="{2F7F280A-7F4A-4BDF-940F-25D2DDA46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527" y="13001259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6" descr="관련 이미지">
              <a:extLst>
                <a:ext uri="{FF2B5EF4-FFF2-40B4-BE49-F238E27FC236}">
                  <a16:creationId xmlns:a16="http://schemas.microsoft.com/office/drawing/2014/main" id="{E2976388-1251-48D2-86B4-4F05EDFA0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527" y="12348971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6" descr="관련 이미지">
              <a:extLst>
                <a:ext uri="{FF2B5EF4-FFF2-40B4-BE49-F238E27FC236}">
                  <a16:creationId xmlns:a16="http://schemas.microsoft.com/office/drawing/2014/main" id="{E84F7ACA-3786-422F-B5BC-0881CF996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125" y="13682811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6" descr="관련 이미지">
              <a:extLst>
                <a:ext uri="{FF2B5EF4-FFF2-40B4-BE49-F238E27FC236}">
                  <a16:creationId xmlns:a16="http://schemas.microsoft.com/office/drawing/2014/main" id="{18E773C1-1A2A-4D74-AFF6-2706E8C0D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843678" y="11645576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6" descr="관련 이미지">
              <a:extLst>
                <a:ext uri="{FF2B5EF4-FFF2-40B4-BE49-F238E27FC236}">
                  <a16:creationId xmlns:a16="http://schemas.microsoft.com/office/drawing/2014/main" id="{ED9D0B99-8CAF-4ACC-ADFC-C03AA2DC45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02070" y="12348971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6" descr="관련 이미지">
              <a:extLst>
                <a:ext uri="{FF2B5EF4-FFF2-40B4-BE49-F238E27FC236}">
                  <a16:creationId xmlns:a16="http://schemas.microsoft.com/office/drawing/2014/main" id="{FBE752D4-7B02-49CE-B3D2-5EB57F212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344397" y="12348971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6" descr="관련 이미지">
              <a:extLst>
                <a:ext uri="{FF2B5EF4-FFF2-40B4-BE49-F238E27FC236}">
                  <a16:creationId xmlns:a16="http://schemas.microsoft.com/office/drawing/2014/main" id="{E939F547-F415-4E45-A5E8-033B8B1CA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02070" y="13015891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6" descr="관련 이미지">
              <a:extLst>
                <a:ext uri="{FF2B5EF4-FFF2-40B4-BE49-F238E27FC236}">
                  <a16:creationId xmlns:a16="http://schemas.microsoft.com/office/drawing/2014/main" id="{4E69DF44-5D65-4F60-9847-71B30D8C0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998188" y="13700012"/>
              <a:ext cx="616100" cy="616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user icon png에 대한 이미지 검색결과">
              <a:extLst>
                <a:ext uri="{FF2B5EF4-FFF2-40B4-BE49-F238E27FC236}">
                  <a16:creationId xmlns:a16="http://schemas.microsoft.com/office/drawing/2014/main" id="{EA37577F-6DAA-4DD6-A9AF-32D8FCBA7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960" y="11650942"/>
              <a:ext cx="610734" cy="61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user icon png에 대한 이미지 검색결과">
              <a:extLst>
                <a:ext uri="{FF2B5EF4-FFF2-40B4-BE49-F238E27FC236}">
                  <a16:creationId xmlns:a16="http://schemas.microsoft.com/office/drawing/2014/main" id="{6ED804FC-5A5B-4F99-8D6F-B2EBFA448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960" y="12355258"/>
              <a:ext cx="610734" cy="61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user icon png에 대한 이미지 검색결과">
              <a:extLst>
                <a:ext uri="{FF2B5EF4-FFF2-40B4-BE49-F238E27FC236}">
                  <a16:creationId xmlns:a16="http://schemas.microsoft.com/office/drawing/2014/main" id="{126B0A29-BE2F-438A-9FA7-A1041E24C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960" y="13021257"/>
              <a:ext cx="610734" cy="61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user icon png에 대한 이미지 검색결과">
              <a:extLst>
                <a:ext uri="{FF2B5EF4-FFF2-40B4-BE49-F238E27FC236}">
                  <a16:creationId xmlns:a16="http://schemas.microsoft.com/office/drawing/2014/main" id="{267D7DFD-7E88-4B9A-840B-A7C94A31B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960" y="13705378"/>
              <a:ext cx="610734" cy="61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8" descr="house icon에 대한 이미지 검색결과">
              <a:extLst>
                <a:ext uri="{FF2B5EF4-FFF2-40B4-BE49-F238E27FC236}">
                  <a16:creationId xmlns:a16="http://schemas.microsoft.com/office/drawing/2014/main" id="{D14CA5E9-DAF1-40AB-BB3B-FD4D39762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328" y="10912936"/>
              <a:ext cx="637960" cy="63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8" descr="house icon에 대한 이미지 검색결과">
              <a:extLst>
                <a:ext uri="{FF2B5EF4-FFF2-40B4-BE49-F238E27FC236}">
                  <a16:creationId xmlns:a16="http://schemas.microsoft.com/office/drawing/2014/main" id="{AD6D9FC2-C664-4FE9-AC9A-59E4C04FD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411" y="10912936"/>
              <a:ext cx="637960" cy="63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8" descr="house icon에 대한 이미지 검색결과">
              <a:extLst>
                <a:ext uri="{FF2B5EF4-FFF2-40B4-BE49-F238E27FC236}">
                  <a16:creationId xmlns:a16="http://schemas.microsoft.com/office/drawing/2014/main" id="{12CCA894-A381-4346-A26F-F8E0760FB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259" y="10912936"/>
              <a:ext cx="637960" cy="63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8" descr="house icon에 대한 이미지 검색결과">
              <a:extLst>
                <a:ext uri="{FF2B5EF4-FFF2-40B4-BE49-F238E27FC236}">
                  <a16:creationId xmlns:a16="http://schemas.microsoft.com/office/drawing/2014/main" id="{A90D16E5-2F6B-4150-A248-CBE6F0E0F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7770" y="10912936"/>
              <a:ext cx="637960" cy="63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5230D223-E7DD-4C33-9873-06438800432D}"/>
              </a:ext>
            </a:extLst>
          </p:cNvPr>
          <p:cNvSpPr txBox="1"/>
          <p:nvPr/>
        </p:nvSpPr>
        <p:spPr>
          <a:xfrm>
            <a:off x="4083098" y="12086352"/>
            <a:ext cx="230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만화가게 B" panose="02020603020101020101" pitchFamily="18" charset="-127"/>
                <a:ea typeface="210 만화가게 B" panose="02020603020101020101" pitchFamily="18" charset="-127"/>
              </a:rPr>
              <a:t>&lt; </a:t>
            </a:r>
            <a:r>
              <a:rPr lang="ko-KR" altLang="en-US" sz="2400" dirty="0" err="1">
                <a:solidFill>
                  <a:schemeClr val="bg1"/>
                </a:solidFill>
                <a:latin typeface="210 만화가게 B" panose="02020603020101020101" pitchFamily="18" charset="-127"/>
                <a:ea typeface="210 만화가게 B" panose="02020603020101020101" pitchFamily="18" charset="-127"/>
              </a:rPr>
              <a:t>피어슨</a:t>
            </a:r>
            <a:r>
              <a:rPr lang="ko-KR" altLang="en-US" sz="2400" dirty="0">
                <a:solidFill>
                  <a:schemeClr val="bg1"/>
                </a:solidFill>
                <a:latin typeface="210 만화가게 B" panose="02020603020101020101" pitchFamily="18" charset="-127"/>
                <a:ea typeface="210 만화가게 B" panose="02020603020101020101" pitchFamily="18" charset="-127"/>
              </a:rPr>
              <a:t> 계수 </a:t>
            </a:r>
            <a:r>
              <a:rPr lang="en-US" altLang="ko-KR" sz="2400" dirty="0">
                <a:solidFill>
                  <a:schemeClr val="bg1"/>
                </a:solidFill>
                <a:latin typeface="210 만화가게 B" panose="02020603020101020101" pitchFamily="18" charset="-127"/>
                <a:ea typeface="210 만화가게 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/>
              </a:solidFill>
              <a:latin typeface="210 만화가게 B" panose="02020603020101020101" pitchFamily="18" charset="-127"/>
              <a:ea typeface="210 만화가게 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D4E4752-6E4B-4B4E-827B-F9555CDA38BE}"/>
                  </a:ext>
                </a:extLst>
              </p:cNvPr>
              <p:cNvSpPr txBox="1"/>
              <p:nvPr/>
            </p:nvSpPr>
            <p:spPr>
              <a:xfrm>
                <a:off x="4617201" y="13122756"/>
                <a:ext cx="2403014" cy="1087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bg1"/>
                    </a:solidFill>
                  </a:rPr>
                  <a:t> </a:t>
                </a:r>
                <a:endParaRPr lang="en-US" altLang="ko-KR" sz="2800" dirty="0">
                  <a:solidFill>
                    <a:schemeClr val="bg1"/>
                  </a:solidFill>
                </a:endParaRPr>
              </a:p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∙ 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D4E4752-6E4B-4B4E-827B-F9555CDA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201" y="13122756"/>
                <a:ext cx="2403014" cy="1087029"/>
              </a:xfrm>
              <a:prstGeom prst="rect">
                <a:avLst/>
              </a:prstGeom>
              <a:blipFill>
                <a:blip r:embed="rId24"/>
                <a:stretch>
                  <a:fillRect l="-8861" b="-7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A11ED594-4E63-4CCB-8E9B-33456A7DB0EE}"/>
              </a:ext>
            </a:extLst>
          </p:cNvPr>
          <p:cNvSpPr txBox="1"/>
          <p:nvPr/>
        </p:nvSpPr>
        <p:spPr>
          <a:xfrm>
            <a:off x="1360705" y="11145496"/>
            <a:ext cx="6260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나와 가장 유사한 성향을 보이는 사람들을 찾아서 </a:t>
            </a:r>
            <a:endParaRPr lang="en-US" altLang="ko-KR" sz="20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그 사람들이 높게 평가한 매물을 추천해주는 알고리즘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53A1159-BA96-4E68-BAEF-E3F1CC0E6D91}"/>
              </a:ext>
            </a:extLst>
          </p:cNvPr>
          <p:cNvSpPr txBox="1"/>
          <p:nvPr/>
        </p:nvSpPr>
        <p:spPr>
          <a:xfrm>
            <a:off x="4301944" y="12567551"/>
            <a:ext cx="29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유사도를 계산하는 수학 공식</a:t>
            </a:r>
          </a:p>
        </p:txBody>
      </p:sp>
      <p:sp>
        <p:nvSpPr>
          <p:cNvPr id="163" name="말풍선: 사각형 162">
            <a:extLst>
              <a:ext uri="{FF2B5EF4-FFF2-40B4-BE49-F238E27FC236}">
                <a16:creationId xmlns:a16="http://schemas.microsoft.com/office/drawing/2014/main" id="{DCA1ED1F-15E8-44F6-8ACB-9CC1A522CE50}"/>
              </a:ext>
            </a:extLst>
          </p:cNvPr>
          <p:cNvSpPr/>
          <p:nvPr/>
        </p:nvSpPr>
        <p:spPr>
          <a:xfrm>
            <a:off x="1459512" y="14619831"/>
            <a:ext cx="2221087" cy="751123"/>
          </a:xfrm>
          <a:prstGeom prst="wedgeRectCallout">
            <a:avLst>
              <a:gd name="adj1" fmla="val 37816"/>
              <a:gd name="adj2" fmla="val -137538"/>
            </a:avLst>
          </a:prstGeom>
          <a:solidFill>
            <a:srgbClr val="CA9064"/>
          </a:solidFill>
          <a:ln>
            <a:solidFill>
              <a:srgbClr val="4C23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유사한 사람을 찾아서</a:t>
            </a:r>
            <a:endParaRPr lang="en-US" altLang="ko-KR" sz="16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예상 결과 출력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CC09840-1D3F-4BC4-9370-4FC275E47CB8}"/>
              </a:ext>
            </a:extLst>
          </p:cNvPr>
          <p:cNvSpPr txBox="1"/>
          <p:nvPr/>
        </p:nvSpPr>
        <p:spPr>
          <a:xfrm>
            <a:off x="4286914" y="14493534"/>
            <a:ext cx="3241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수치가 높은 순으로 정렬하여</a:t>
            </a:r>
            <a:endParaRPr lang="en-US" altLang="ko-KR" sz="2000" dirty="0">
              <a:solidFill>
                <a:schemeClr val="bg1"/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해당되는 매물 목록 추천한다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C59B6607-DCE6-4072-9AAC-B0D01F67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1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AutoShape 28" hidden="1">
            <a:extLst>
              <a:ext uri="{FF2B5EF4-FFF2-40B4-BE49-F238E27FC236}">
                <a16:creationId xmlns:a16="http://schemas.microsoft.com/office/drawing/2014/main" id="{57A6C0FE-25C1-4469-A5CC-E85F57DBA427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4" name="_x277043032">
            <a:extLst>
              <a:ext uri="{FF2B5EF4-FFF2-40B4-BE49-F238E27FC236}">
                <a16:creationId xmlns:a16="http://schemas.microsoft.com/office/drawing/2014/main" id="{B96C6A33-FAB2-4711-867F-45C523E3F7CC}"/>
              </a:ext>
            </a:extLst>
          </p:cNvPr>
          <p:cNvGrpSpPr>
            <a:grpSpLocks/>
          </p:cNvGrpSpPr>
          <p:nvPr/>
        </p:nvGrpSpPr>
        <p:grpSpPr bwMode="auto">
          <a:xfrm>
            <a:off x="1038671" y="16574345"/>
            <a:ext cx="6227785" cy="3902075"/>
            <a:chOff x="0" y="0"/>
            <a:chExt cx="49034" cy="30729"/>
          </a:xfrm>
        </p:grpSpPr>
        <p:sp>
          <p:nvSpPr>
            <p:cNvPr id="36" name="_x277041992">
              <a:extLst>
                <a:ext uri="{FF2B5EF4-FFF2-40B4-BE49-F238E27FC236}">
                  <a16:creationId xmlns:a16="http://schemas.microsoft.com/office/drawing/2014/main" id="{0B658D01-D7D8-4BF6-90BE-5801087B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7849" cy="6253"/>
            </a:xfrm>
            <a:prstGeom prst="rect">
              <a:avLst/>
            </a:prstGeom>
            <a:solidFill>
              <a:srgbClr val="4C2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테마 </a:t>
              </a:r>
              <a:r>
                <a:rPr kumimoji="0" lang="en-US" altLang="ko-KR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: </a:t>
              </a:r>
              <a:r>
                <a:rPr kumimoji="0" lang="ko-KR" altLang="en-US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치안</a:t>
              </a:r>
              <a:r>
                <a:rPr kumimoji="0" lang="en-US" altLang="ko-KR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교육</a:t>
              </a:r>
              <a:r>
                <a:rPr kumimoji="0" lang="en-US" altLang="ko-KR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교통</a:t>
              </a:r>
              <a:r>
                <a:rPr kumimoji="0" lang="en-US" altLang="ko-KR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편의 건강</a:t>
              </a:r>
              <a:r>
                <a:rPr kumimoji="0" lang="en-US" altLang="ko-KR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200" b="0" i="0" u="none" strike="noStrike" cap="none" normalizeH="0" baseline="0" dirty="0">
                  <a:ln>
                    <a:noFill/>
                  </a:ln>
                  <a:solidFill>
                    <a:srgbClr val="FBE5D7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인기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_x277045592">
              <a:extLst>
                <a:ext uri="{FF2B5EF4-FFF2-40B4-BE49-F238E27FC236}">
                  <a16:creationId xmlns:a16="http://schemas.microsoft.com/office/drawing/2014/main" id="{FDB7037E-38FE-41BB-9F4E-CBB6E7438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" y="5822"/>
              <a:ext cx="4173" cy="6916"/>
            </a:xfrm>
            <a:prstGeom prst="downArrow">
              <a:avLst>
                <a:gd name="adj1" fmla="val 50000"/>
                <a:gd name="adj2" fmla="val 50004"/>
              </a:avLst>
            </a:prstGeom>
            <a:solidFill>
              <a:srgbClr val="70AD47"/>
            </a:solidFill>
            <a:ln w="12700">
              <a:solidFill>
                <a:srgbClr val="3153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_x277044392">
              <a:extLst>
                <a:ext uri="{FF2B5EF4-FFF2-40B4-BE49-F238E27FC236}">
                  <a16:creationId xmlns:a16="http://schemas.microsoft.com/office/drawing/2014/main" id="{627E1898-7D0D-47D2-8849-3D8909C5B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" y="6439"/>
              <a:ext cx="23777" cy="5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매물의 주변 </a:t>
              </a:r>
              <a:r>
                <a:rPr kumimoji="0" lang="ko-KR" altLang="ko-KR" sz="2000" b="0" i="0" u="none" strike="noStrike" cap="none" normalizeH="0" baseline="0">
                  <a:ln>
                    <a:noFill/>
                  </a:ln>
                  <a:solidFill>
                    <a:srgbClr val="2E75B6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지리환경</a:t>
              </a:r>
              <a:r>
                <a:rPr kumimoji="0" lang="ko-KR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을 사용해 수치화 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_x275876848">
              <a:extLst>
                <a:ext uri="{FF2B5EF4-FFF2-40B4-BE49-F238E27FC236}">
                  <a16:creationId xmlns:a16="http://schemas.microsoft.com/office/drawing/2014/main" id="{29FAADED-1AF4-4DB3-8A49-9800C53C7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15643"/>
              <a:ext cx="17607" cy="1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000" b="0" i="0" u="none" strike="noStrike" cap="none" normalizeH="0" baseline="0">
                  <a:ln>
                    <a:noFill/>
                  </a:ln>
                  <a:solidFill>
                    <a:srgbClr val="2E75B6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매물 주변 환경</a:t>
              </a:r>
              <a:endPara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1.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교통 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API</a:t>
              </a:r>
              <a:endPara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2. Daum Map API</a:t>
              </a:r>
              <a:endPara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3.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공공 데이터</a:t>
              </a:r>
              <a:endParaRPr kumimoji="0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 </a:t>
              </a:r>
            </a:p>
          </p:txBody>
        </p:sp>
        <p:sp>
          <p:nvSpPr>
            <p:cNvPr id="44" name="_x275822528">
              <a:extLst>
                <a:ext uri="{FF2B5EF4-FFF2-40B4-BE49-F238E27FC236}">
                  <a16:creationId xmlns:a16="http://schemas.microsoft.com/office/drawing/2014/main" id="{FE9C6784-0FE4-4A9F-9639-21ED237BF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7" y="15643"/>
              <a:ext cx="17607" cy="1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000" b="0" i="0" u="none" strike="noStrike" cap="none" normalizeH="0" baseline="0">
                  <a:ln>
                    <a:noFill/>
                  </a:ln>
                  <a:solidFill>
                    <a:srgbClr val="2E75B6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거리기반</a:t>
              </a:r>
              <a:endPara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 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-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개수 카운트</a:t>
              </a:r>
              <a:endParaRPr kumimoji="0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(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버스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지하철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편의점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학원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마트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산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공원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, </a:t>
              </a:r>
              <a:r>
                <a:rPr kumimoji="0" lang="ko-KR" altLang="en-US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병원 등등</a:t>
              </a:r>
              <a:r>
                <a:rPr kumimoji="0" lang="en-US" altLang="ko-KR" sz="2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210 만화가게 L" panose="02020603020101020101" pitchFamily="18" charset="-127"/>
                  <a:ea typeface="210 만화가게 L" panose="02020603020101020101" pitchFamily="18" charset="-127"/>
                </a:rPr>
                <a:t>)</a:t>
              </a:r>
              <a:endPara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6" name="Rectangle 35">
            <a:extLst>
              <a:ext uri="{FF2B5EF4-FFF2-40B4-BE49-F238E27FC236}">
                <a16:creationId xmlns:a16="http://schemas.microsoft.com/office/drawing/2014/main" id="{9A668CCF-703C-4203-AE81-3B579FB2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7" y="-188976"/>
            <a:ext cx="6751157" cy="12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58" name="_x275512640" descr="cif00001">
            <a:extLst>
              <a:ext uri="{FF2B5EF4-FFF2-40B4-BE49-F238E27FC236}">
                <a16:creationId xmlns:a16="http://schemas.microsoft.com/office/drawing/2014/main" id="{289FC893-D113-4780-994F-DBECE0D6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50" y="17208437"/>
            <a:ext cx="2722012" cy="12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37">
            <a:extLst>
              <a:ext uri="{FF2B5EF4-FFF2-40B4-BE49-F238E27FC236}">
                <a16:creationId xmlns:a16="http://schemas.microsoft.com/office/drawing/2014/main" id="{812434DA-359E-45AD-92D7-0FEEA65ED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" y="-507487"/>
            <a:ext cx="3941772" cy="11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60" name="_x277064072" descr="cif00001">
            <a:extLst>
              <a:ext uri="{FF2B5EF4-FFF2-40B4-BE49-F238E27FC236}">
                <a16:creationId xmlns:a16="http://schemas.microsoft.com/office/drawing/2014/main" id="{B12C09F1-82AD-442C-A063-D0F145F7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29" y="18466313"/>
            <a:ext cx="1694829" cy="16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230</Words>
  <Application>Microsoft Office PowerPoint</Application>
  <PresentationFormat>사용자 지정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Calibri</vt:lpstr>
      <vt:lpstr>나눔바른고딕</vt:lpstr>
      <vt:lpstr>210 만화가게 L</vt:lpstr>
      <vt:lpstr>Arial</vt:lpstr>
      <vt:lpstr>Cambria Math</vt:lpstr>
      <vt:lpstr>Calibri Light</vt:lpstr>
      <vt:lpstr>210 만화가게 B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소연</dc:creator>
  <cp:lastModifiedBy>MinCheol Kong</cp:lastModifiedBy>
  <cp:revision>55</cp:revision>
  <dcterms:created xsi:type="dcterms:W3CDTF">2019-10-21T05:19:27Z</dcterms:created>
  <dcterms:modified xsi:type="dcterms:W3CDTF">2019-10-29T05:21:20Z</dcterms:modified>
</cp:coreProperties>
</file>