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C2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166F-912C-4D2B-9DB2-70597E264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669E8E-217C-488D-AFAC-4C2961A25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E1B0A-D61F-4A35-90DF-89FDF656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F8FB2-80E9-46F6-B0BC-C85924FBE7B8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E7E1E2-1E94-4B65-8352-E72436D17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354031-495F-4B0D-9589-79E2977D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B653-026D-42F6-B398-746E1298F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50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CDBFB-DF1E-4C53-938A-55EB2D482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19B756-F1FC-45E0-8623-B23119EBE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05698-731F-4B7E-B168-A9E3233F6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F8FB2-80E9-46F6-B0BC-C85924FBE7B8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8EEF02-F214-4A45-9E7F-D6F89C2F1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679DDD-7540-4399-9A4E-7AAFA4DC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B653-026D-42F6-B398-746E1298F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19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212C60-C956-4C64-84E4-511FE3C38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9251D9-636A-43A6-9BDD-387E415F6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48B2A2-6CFA-4F6B-A03C-63DA3A7C2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F8FB2-80E9-46F6-B0BC-C85924FBE7B8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BC48E2-485C-4141-84E9-422EA257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F7D8A5-16F4-495E-AD3B-DD827C7F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B653-026D-42F6-B398-746E1298F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97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FD43C-5EB6-4473-B689-1161F0D7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5222BF-974F-43C7-A945-2D239492B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C7DAF8-6B55-4065-8585-D7B6B8A4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F8FB2-80E9-46F6-B0BC-C85924FBE7B8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4EAC5-743F-473E-BF41-7510A0CC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863438-E506-4F8A-AF2B-05C547C4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B653-026D-42F6-B398-746E1298F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02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6A229-3373-43FA-8DC8-BE5F91BC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323751-94DE-44DB-A162-2ACF6FC1B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7EE8D7-8C0C-4377-B345-057FE36D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F8FB2-80E9-46F6-B0BC-C85924FBE7B8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73C97A-7374-4597-A014-69CBE7F5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BEC151-1DB2-4E5B-80AD-E7B999FD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B653-026D-42F6-B398-746E1298F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0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37DBD-32CD-4DBE-B3D0-6A6D5519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403C5-FCE8-4236-BEB8-F306FBEAF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388893-2323-4EC1-B0BB-9BFB49CAA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E20264-4CFE-4408-9175-9F780C3DD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F8FB2-80E9-46F6-B0BC-C85924FBE7B8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ECD10-57FA-4449-AD3C-875FC8FC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38F5D1-6357-4F31-BB42-2F283944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B653-026D-42F6-B398-746E1298F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10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D0C4E-B7D4-48CB-99B7-15015D6A8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F711C0-C7B3-440D-94AE-56CCDF16D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7AF4CA-1409-4DAC-974A-544A154A3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D1B1B9-DAFD-4496-800C-E1043D6D2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DAB5C7-A398-48C7-9E70-408786FE8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190B18-97DC-4A72-9825-A579F75DC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F8FB2-80E9-46F6-B0BC-C85924FBE7B8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27CC25-65A5-438F-B198-71D1E68DF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3F75EE-AE17-40BC-AF11-5934D5979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B653-026D-42F6-B398-746E1298F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52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D3046-AE19-4535-9FE1-C1B21183F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A4DF88-1241-4D8E-B331-A6AE9ECB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F8FB2-80E9-46F6-B0BC-C85924FBE7B8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8CC23A-8ECA-402A-8C06-575AE501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61A2F2-99DC-4BC6-B6F7-D844D066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B653-026D-42F6-B398-746E1298F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29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FCE56B-B40D-4E98-9C6F-D2227828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F8FB2-80E9-46F6-B0BC-C85924FBE7B8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564FEE-8BE2-4D7E-A45B-DD521EA5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C28608-F0A1-419F-926A-904AE556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B653-026D-42F6-B398-746E1298F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55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DF353-4E08-48F0-A49C-8710B7E7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F4B1BB-A337-4F5A-88D9-E3B94B244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F171DC-1276-4A60-872B-3595C8961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B26FC6-49D7-441B-8F23-EC48EF95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F8FB2-80E9-46F6-B0BC-C85924FBE7B8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76AC52-6C9A-4760-B48C-C364C82E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E94F15-E8F2-41AB-9C3C-0BA4D953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B653-026D-42F6-B398-746E1298F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3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47F69-9B04-472F-9074-BC3B676C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3056A5-CCDA-4C06-A703-CFA833A99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1363D8-4EBE-439A-931D-AD0532B61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50B464-E774-4908-9EEA-6DC114FE9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F8FB2-80E9-46F6-B0BC-C85924FBE7B8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5B3AF9-D6F2-46E1-A4FE-EAC77B5A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530EB1-57E2-48B3-A328-94606719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B653-026D-42F6-B398-746E1298F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2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3AB0A4-07D4-4252-825D-4B9C5C08E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2874EB-E109-4D37-B753-14D40C1DB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D88CD7-F4BD-45D2-9948-6485C2833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F8FB2-80E9-46F6-B0BC-C85924FBE7B8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12E512-C25E-4308-BE1A-DBFE2ECAE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ED154-E7DF-4105-8530-8F85F31AC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5B653-026D-42F6-B398-746E1298F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94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ocker - 콥 노트">
            <a:extLst>
              <a:ext uri="{FF2B5EF4-FFF2-40B4-BE49-F238E27FC236}">
                <a16:creationId xmlns:a16="http://schemas.microsoft.com/office/drawing/2014/main" id="{A872BFC0-F859-4692-A268-FABC0460B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57388"/>
            <a:ext cx="114490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311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D7A43D-7FFB-4BAF-BA2F-DF4FA503A7C1}"/>
              </a:ext>
            </a:extLst>
          </p:cNvPr>
          <p:cNvSpPr/>
          <p:nvPr/>
        </p:nvSpPr>
        <p:spPr>
          <a:xfrm>
            <a:off x="0" y="0"/>
            <a:ext cx="12192000" cy="639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Docker </a:t>
            </a:r>
            <a:r>
              <a:rPr lang="ko-KR" altLang="en-US" sz="2400" b="1" dirty="0">
                <a:solidFill>
                  <a:srgbClr val="0070C0"/>
                </a:solidFill>
              </a:rPr>
              <a:t>구성요소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5" name="Picture 4" descr="Docker - 콥 노트">
            <a:extLst>
              <a:ext uri="{FF2B5EF4-FFF2-40B4-BE49-F238E27FC236}">
                <a16:creationId xmlns:a16="http://schemas.microsoft.com/office/drawing/2014/main" id="{1A43FEB0-36A0-43E5-8EE7-203701F34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358" y="0"/>
            <a:ext cx="2055303" cy="52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ADCFBD-59C9-4AF5-BCC5-C0A84CC35714}"/>
              </a:ext>
            </a:extLst>
          </p:cNvPr>
          <p:cNvSpPr txBox="1"/>
          <p:nvPr/>
        </p:nvSpPr>
        <p:spPr>
          <a:xfrm>
            <a:off x="763480" y="1669002"/>
            <a:ext cx="620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도커</a:t>
            </a:r>
            <a:r>
              <a:rPr lang="ko-KR" altLang="en-US" sz="2400" b="1" dirty="0"/>
              <a:t> 데몬</a:t>
            </a:r>
            <a:r>
              <a:rPr lang="en-US" altLang="ko-KR" sz="2400" b="1" dirty="0"/>
              <a:t>(Docker Daemon)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C4FB0C-3612-4775-95C8-2956A60C81AB}"/>
              </a:ext>
            </a:extLst>
          </p:cNvPr>
          <p:cNvSpPr txBox="1"/>
          <p:nvPr/>
        </p:nvSpPr>
        <p:spPr>
          <a:xfrm>
            <a:off x="1420427" y="3151573"/>
            <a:ext cx="6251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</a:t>
            </a:r>
            <a:r>
              <a:rPr lang="ko-KR" altLang="en-US" dirty="0" err="1"/>
              <a:t>데몬은</a:t>
            </a:r>
            <a:r>
              <a:rPr lang="ko-KR" altLang="en-US" dirty="0"/>
              <a:t> </a:t>
            </a:r>
            <a:r>
              <a:rPr lang="ko-KR" altLang="en-US" dirty="0" err="1"/>
              <a:t>도커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요청을 수신하고 </a:t>
            </a:r>
            <a:r>
              <a:rPr lang="ko-KR" altLang="en-US" dirty="0" err="1"/>
              <a:t>도커를</a:t>
            </a:r>
            <a:r>
              <a:rPr lang="ko-KR" altLang="en-US" dirty="0"/>
              <a:t> 관리한다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데몬은</a:t>
            </a:r>
            <a:r>
              <a:rPr lang="ko-KR" altLang="en-US" dirty="0"/>
              <a:t> 또다른 </a:t>
            </a:r>
            <a:r>
              <a:rPr lang="ko-KR" altLang="en-US" dirty="0" err="1"/>
              <a:t>데몬과</a:t>
            </a:r>
            <a:r>
              <a:rPr lang="ko-KR" altLang="en-US" dirty="0"/>
              <a:t> 통신하여 </a:t>
            </a:r>
            <a:r>
              <a:rPr lang="en-US" altLang="ko-KR" dirty="0"/>
              <a:t>Docker </a:t>
            </a:r>
            <a:r>
              <a:rPr lang="ko-KR" altLang="en-US" dirty="0"/>
              <a:t>서비스를 관리한다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9370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D7A43D-7FFB-4BAF-BA2F-DF4FA503A7C1}"/>
              </a:ext>
            </a:extLst>
          </p:cNvPr>
          <p:cNvSpPr/>
          <p:nvPr/>
        </p:nvSpPr>
        <p:spPr>
          <a:xfrm>
            <a:off x="0" y="0"/>
            <a:ext cx="12192000" cy="639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Docker </a:t>
            </a:r>
            <a:r>
              <a:rPr lang="ko-KR" altLang="en-US" sz="2400" b="1" dirty="0">
                <a:solidFill>
                  <a:srgbClr val="0070C0"/>
                </a:solidFill>
              </a:rPr>
              <a:t>구성요소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5" name="Picture 4" descr="Docker - 콥 노트">
            <a:extLst>
              <a:ext uri="{FF2B5EF4-FFF2-40B4-BE49-F238E27FC236}">
                <a16:creationId xmlns:a16="http://schemas.microsoft.com/office/drawing/2014/main" id="{1A43FEB0-36A0-43E5-8EE7-203701F34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358" y="0"/>
            <a:ext cx="2055303" cy="52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ADCFBD-59C9-4AF5-BCC5-C0A84CC35714}"/>
              </a:ext>
            </a:extLst>
          </p:cNvPr>
          <p:cNvSpPr txBox="1"/>
          <p:nvPr/>
        </p:nvSpPr>
        <p:spPr>
          <a:xfrm>
            <a:off x="763480" y="1669002"/>
            <a:ext cx="620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도커</a:t>
            </a:r>
            <a:r>
              <a:rPr lang="ko-KR" altLang="en-US" sz="2400" b="1" dirty="0"/>
              <a:t> 클라이언트</a:t>
            </a:r>
            <a:r>
              <a:rPr lang="en-US" altLang="ko-KR" sz="2400" b="1" dirty="0"/>
              <a:t>(Docker Client)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C4FB0C-3612-4775-95C8-2956A60C81AB}"/>
              </a:ext>
            </a:extLst>
          </p:cNvPr>
          <p:cNvSpPr txBox="1"/>
          <p:nvPr/>
        </p:nvSpPr>
        <p:spPr>
          <a:xfrm>
            <a:off x="1420427" y="3151573"/>
            <a:ext cx="9145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사용자가 </a:t>
            </a:r>
            <a:r>
              <a:rPr lang="ko-KR" altLang="en-US" dirty="0" err="1"/>
              <a:t>도커와</a:t>
            </a:r>
            <a:r>
              <a:rPr lang="ko-KR" altLang="en-US" dirty="0"/>
              <a:t> 상호작용 하는 방법이다</a:t>
            </a:r>
            <a:r>
              <a:rPr lang="en-US" altLang="ko-KR" dirty="0"/>
              <a:t>. `</a:t>
            </a:r>
            <a:r>
              <a:rPr lang="en-US" altLang="ko-KR" dirty="0" err="1"/>
              <a:t>dockerd</a:t>
            </a:r>
            <a:r>
              <a:rPr lang="en-US" altLang="ko-KR" dirty="0"/>
              <a:t>`</a:t>
            </a:r>
            <a:r>
              <a:rPr lang="ko-KR" altLang="en-US" dirty="0"/>
              <a:t>와 같은 명령어를 사용해서</a:t>
            </a:r>
            <a:endParaRPr lang="en-US" altLang="ko-KR" dirty="0"/>
          </a:p>
          <a:p>
            <a:r>
              <a:rPr lang="ko-KR" altLang="en-US" dirty="0" err="1"/>
              <a:t>도커와</a:t>
            </a:r>
            <a:r>
              <a:rPr lang="ko-KR" altLang="en-US" dirty="0"/>
              <a:t> 상호작용한다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8152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D7A43D-7FFB-4BAF-BA2F-DF4FA503A7C1}"/>
              </a:ext>
            </a:extLst>
          </p:cNvPr>
          <p:cNvSpPr/>
          <p:nvPr/>
        </p:nvSpPr>
        <p:spPr>
          <a:xfrm>
            <a:off x="0" y="0"/>
            <a:ext cx="12192000" cy="639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Docker </a:t>
            </a:r>
            <a:r>
              <a:rPr lang="ko-KR" altLang="en-US" sz="2400" b="1" dirty="0">
                <a:solidFill>
                  <a:srgbClr val="0070C0"/>
                </a:solidFill>
              </a:rPr>
              <a:t>구성요소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5" name="Picture 4" descr="Docker - 콥 노트">
            <a:extLst>
              <a:ext uri="{FF2B5EF4-FFF2-40B4-BE49-F238E27FC236}">
                <a16:creationId xmlns:a16="http://schemas.microsoft.com/office/drawing/2014/main" id="{1A43FEB0-36A0-43E5-8EE7-203701F34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358" y="0"/>
            <a:ext cx="2055303" cy="52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ADCFBD-59C9-4AF5-BCC5-C0A84CC35714}"/>
              </a:ext>
            </a:extLst>
          </p:cNvPr>
          <p:cNvSpPr txBox="1"/>
          <p:nvPr/>
        </p:nvSpPr>
        <p:spPr>
          <a:xfrm>
            <a:off x="763480" y="1669002"/>
            <a:ext cx="620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도커</a:t>
            </a:r>
            <a:r>
              <a:rPr lang="ko-KR" altLang="en-US" sz="2400" b="1" dirty="0"/>
              <a:t> 레지스트리</a:t>
            </a:r>
            <a:r>
              <a:rPr lang="en-US" altLang="ko-KR" sz="2400" b="1" dirty="0"/>
              <a:t>(Docker Registries)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C4FB0C-3612-4775-95C8-2956A60C81AB}"/>
              </a:ext>
            </a:extLst>
          </p:cNvPr>
          <p:cNvSpPr txBox="1"/>
          <p:nvPr/>
        </p:nvSpPr>
        <p:spPr>
          <a:xfrm>
            <a:off x="1420427" y="3151573"/>
            <a:ext cx="9151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레지스트리는 </a:t>
            </a:r>
            <a:r>
              <a:rPr lang="ko-KR" altLang="en-US" dirty="0" err="1"/>
              <a:t>도커</a:t>
            </a:r>
            <a:r>
              <a:rPr lang="ko-KR" altLang="en-US" dirty="0"/>
              <a:t> 이미지를 저장한다</a:t>
            </a:r>
            <a:r>
              <a:rPr lang="en-US" altLang="ko-KR" dirty="0"/>
              <a:t>. </a:t>
            </a:r>
            <a:r>
              <a:rPr lang="ko-KR" altLang="en-US" dirty="0" err="1"/>
              <a:t>도커</a:t>
            </a:r>
            <a:r>
              <a:rPr lang="ko-KR" altLang="en-US" dirty="0"/>
              <a:t> 허브는 누구나 사용할 수 있는 </a:t>
            </a:r>
            <a:r>
              <a:rPr lang="en-US" altLang="ko-KR" dirty="0"/>
              <a:t>public</a:t>
            </a:r>
          </a:p>
          <a:p>
            <a:r>
              <a:rPr lang="ko-KR" altLang="en-US" dirty="0"/>
              <a:t>레지스트리이며 </a:t>
            </a:r>
            <a:r>
              <a:rPr lang="en-US" altLang="ko-KR" dirty="0"/>
              <a:t>private </a:t>
            </a:r>
            <a:r>
              <a:rPr lang="ko-KR" altLang="en-US" dirty="0" err="1"/>
              <a:t>도커</a:t>
            </a:r>
            <a:r>
              <a:rPr lang="ko-KR" altLang="en-US" dirty="0"/>
              <a:t> 레지스트리를 생성할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3554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D7A43D-7FFB-4BAF-BA2F-DF4FA503A7C1}"/>
              </a:ext>
            </a:extLst>
          </p:cNvPr>
          <p:cNvSpPr/>
          <p:nvPr/>
        </p:nvSpPr>
        <p:spPr>
          <a:xfrm>
            <a:off x="0" y="0"/>
            <a:ext cx="12192000" cy="639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Docker </a:t>
            </a:r>
            <a:r>
              <a:rPr lang="ko-KR" altLang="en-US" sz="2400" b="1" dirty="0">
                <a:solidFill>
                  <a:srgbClr val="0070C0"/>
                </a:solidFill>
              </a:rPr>
              <a:t>구성요소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5" name="Picture 4" descr="Docker - 콥 노트">
            <a:extLst>
              <a:ext uri="{FF2B5EF4-FFF2-40B4-BE49-F238E27FC236}">
                <a16:creationId xmlns:a16="http://schemas.microsoft.com/office/drawing/2014/main" id="{1A43FEB0-36A0-43E5-8EE7-203701F34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358" y="0"/>
            <a:ext cx="2055303" cy="52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ADCFBD-59C9-4AF5-BCC5-C0A84CC35714}"/>
              </a:ext>
            </a:extLst>
          </p:cNvPr>
          <p:cNvSpPr txBox="1"/>
          <p:nvPr/>
        </p:nvSpPr>
        <p:spPr>
          <a:xfrm>
            <a:off x="763480" y="1669002"/>
            <a:ext cx="620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도커</a:t>
            </a:r>
            <a:r>
              <a:rPr lang="ko-KR" altLang="en-US" sz="2400" b="1" dirty="0"/>
              <a:t> 이미지</a:t>
            </a:r>
            <a:r>
              <a:rPr lang="en-US" altLang="ko-KR" sz="2400" b="1" dirty="0"/>
              <a:t>(Docker Images)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C4FB0C-3612-4775-95C8-2956A60C81AB}"/>
              </a:ext>
            </a:extLst>
          </p:cNvPr>
          <p:cNvSpPr txBox="1"/>
          <p:nvPr/>
        </p:nvSpPr>
        <p:spPr>
          <a:xfrm>
            <a:off x="1420427" y="3151573"/>
            <a:ext cx="10266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Read-only</a:t>
            </a:r>
            <a:r>
              <a:rPr lang="ko-KR" altLang="en-US" dirty="0"/>
              <a:t>한 컨테이너 생성 지침 템플릿이다</a:t>
            </a:r>
            <a:r>
              <a:rPr lang="en-US" altLang="ko-KR" dirty="0"/>
              <a:t>. </a:t>
            </a:r>
            <a:r>
              <a:rPr lang="ko-KR" altLang="en-US" dirty="0"/>
              <a:t>주로 하나의 이미지 위에 </a:t>
            </a:r>
            <a:r>
              <a:rPr lang="ko-KR" altLang="en-US" dirty="0" err="1"/>
              <a:t>커스텀한</a:t>
            </a:r>
            <a:r>
              <a:rPr lang="ko-KR" altLang="en-US" dirty="0"/>
              <a:t> 이미지 레이어를</a:t>
            </a:r>
            <a:endParaRPr lang="en-US" altLang="ko-KR" dirty="0"/>
          </a:p>
          <a:p>
            <a:r>
              <a:rPr lang="ko-KR" altLang="en-US" dirty="0"/>
              <a:t>추가할 수 있다</a:t>
            </a:r>
            <a:r>
              <a:rPr lang="en-US" altLang="ko-KR" dirty="0"/>
              <a:t>. </a:t>
            </a:r>
            <a:r>
              <a:rPr lang="ko-KR" altLang="en-US" dirty="0" err="1"/>
              <a:t>예를들어</a:t>
            </a:r>
            <a:r>
              <a:rPr lang="ko-KR" altLang="en-US" dirty="0"/>
              <a:t> 우분투 이미지위에 </a:t>
            </a:r>
            <a:r>
              <a:rPr lang="en-US" altLang="ko-KR" dirty="0"/>
              <a:t>apache </a:t>
            </a:r>
            <a:r>
              <a:rPr lang="ko-KR" altLang="en-US" dirty="0"/>
              <a:t>서버가 올라가게 이미지를 만들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3820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D7A43D-7FFB-4BAF-BA2F-DF4FA503A7C1}"/>
              </a:ext>
            </a:extLst>
          </p:cNvPr>
          <p:cNvSpPr/>
          <p:nvPr/>
        </p:nvSpPr>
        <p:spPr>
          <a:xfrm>
            <a:off x="0" y="0"/>
            <a:ext cx="12192000" cy="639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Docker </a:t>
            </a:r>
            <a:r>
              <a:rPr lang="ko-KR" altLang="en-US" sz="2400" b="1" dirty="0">
                <a:solidFill>
                  <a:srgbClr val="0070C0"/>
                </a:solidFill>
              </a:rPr>
              <a:t>구성요소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5" name="Picture 4" descr="Docker - 콥 노트">
            <a:extLst>
              <a:ext uri="{FF2B5EF4-FFF2-40B4-BE49-F238E27FC236}">
                <a16:creationId xmlns:a16="http://schemas.microsoft.com/office/drawing/2014/main" id="{1A43FEB0-36A0-43E5-8EE7-203701F34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358" y="0"/>
            <a:ext cx="2055303" cy="52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ADCFBD-59C9-4AF5-BCC5-C0A84CC35714}"/>
              </a:ext>
            </a:extLst>
          </p:cNvPr>
          <p:cNvSpPr txBox="1"/>
          <p:nvPr/>
        </p:nvSpPr>
        <p:spPr>
          <a:xfrm>
            <a:off x="763480" y="815083"/>
            <a:ext cx="620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도커</a:t>
            </a:r>
            <a:r>
              <a:rPr lang="ko-KR" altLang="en-US" sz="2400" b="1" dirty="0"/>
              <a:t> 이미지</a:t>
            </a:r>
            <a:r>
              <a:rPr lang="en-US" altLang="ko-KR" sz="2400" b="1" dirty="0"/>
              <a:t>(Docker Images)</a:t>
            </a:r>
          </a:p>
        </p:txBody>
      </p:sp>
      <p:pic>
        <p:nvPicPr>
          <p:cNvPr id="6" name="Picture 2" descr="image-layer">
            <a:extLst>
              <a:ext uri="{FF2B5EF4-FFF2-40B4-BE49-F238E27FC236}">
                <a16:creationId xmlns:a16="http://schemas.microsoft.com/office/drawing/2014/main" id="{18F0E446-0819-40FF-91D2-AE06AE38E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76748"/>
            <a:ext cx="8669215" cy="343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47131F-CA4C-42FA-ADF5-795572495D9B}"/>
              </a:ext>
            </a:extLst>
          </p:cNvPr>
          <p:cNvSpPr txBox="1"/>
          <p:nvPr/>
        </p:nvSpPr>
        <p:spPr>
          <a:xfrm>
            <a:off x="650631" y="4849069"/>
            <a:ext cx="1059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도커</a:t>
            </a:r>
            <a:r>
              <a:rPr lang="ko-KR" altLang="en-US" dirty="0"/>
              <a:t> 이미지는 </a:t>
            </a:r>
            <a:r>
              <a:rPr lang="en-US" altLang="ko-KR" dirty="0"/>
              <a:t>layer</a:t>
            </a:r>
            <a:r>
              <a:rPr lang="ko-KR" altLang="en-US" dirty="0"/>
              <a:t>라는 개념을 사용하고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도커는</a:t>
            </a:r>
            <a:r>
              <a:rPr lang="ko-KR" altLang="en-US" dirty="0"/>
              <a:t> 여러 개의 레이어를 하나의 파일 시스템으로 사용할 수 있게 한다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Read only </a:t>
            </a:r>
            <a:r>
              <a:rPr lang="ko-KR" altLang="en-US" dirty="0"/>
              <a:t>레이어로 구성되고 파일이 추가되거나 수정되면 새로운 레이어를 생성한다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Ubuntu</a:t>
            </a:r>
            <a:r>
              <a:rPr lang="ko-KR" altLang="en-US" dirty="0"/>
              <a:t>가 </a:t>
            </a:r>
            <a:r>
              <a:rPr lang="en-US" altLang="ko-KR" dirty="0"/>
              <a:t>A+B+C</a:t>
            </a:r>
            <a:r>
              <a:rPr lang="ko-KR" altLang="en-US" dirty="0"/>
              <a:t>의 레이어를 가지고 있다면 </a:t>
            </a:r>
            <a:r>
              <a:rPr lang="en-US" altLang="ko-KR" dirty="0"/>
              <a:t>Ubuntu</a:t>
            </a:r>
            <a:r>
              <a:rPr lang="ko-KR" altLang="en-US" dirty="0"/>
              <a:t>기반의 </a:t>
            </a:r>
            <a:r>
              <a:rPr lang="en-US" altLang="ko-KR" dirty="0"/>
              <a:t>Nginx</a:t>
            </a:r>
            <a:r>
              <a:rPr lang="ko-KR" altLang="en-US" dirty="0"/>
              <a:t>는 </a:t>
            </a:r>
            <a:r>
              <a:rPr lang="en-US" altLang="ko-KR" dirty="0" err="1"/>
              <a:t>A+B+C+nginx</a:t>
            </a:r>
            <a:r>
              <a:rPr lang="ko-KR" altLang="en-US" dirty="0"/>
              <a:t>가 된다</a:t>
            </a:r>
            <a:r>
              <a:rPr lang="en-US" altLang="ko-KR" dirty="0"/>
              <a:t>. </a:t>
            </a:r>
            <a:r>
              <a:rPr lang="ko-KR" altLang="en-US" dirty="0"/>
              <a:t>여기에 추가파일이 추가된다면 </a:t>
            </a:r>
            <a:r>
              <a:rPr lang="en-US" altLang="ko-KR" dirty="0" err="1"/>
              <a:t>A+B+C+nginx+source</a:t>
            </a:r>
            <a:r>
              <a:rPr lang="ko-KR" altLang="en-US" dirty="0"/>
              <a:t>가 </a:t>
            </a:r>
            <a:r>
              <a:rPr lang="ko-KR" altLang="en-US" dirty="0" err="1"/>
              <a:t>될것이고</a:t>
            </a:r>
            <a:r>
              <a:rPr lang="ko-KR" altLang="en-US" dirty="0"/>
              <a:t> 추가된 파일이 변경되면 </a:t>
            </a:r>
            <a:r>
              <a:rPr lang="en-US" altLang="ko-KR" dirty="0" err="1"/>
              <a:t>A+B+C+nginx</a:t>
            </a:r>
            <a:r>
              <a:rPr lang="ko-KR" altLang="en-US" dirty="0"/>
              <a:t>까지 같고 </a:t>
            </a:r>
            <a:r>
              <a:rPr lang="en-US" altLang="ko-KR" dirty="0"/>
              <a:t>source</a:t>
            </a:r>
            <a:r>
              <a:rPr lang="ko-KR" altLang="en-US" dirty="0"/>
              <a:t>만 다른 레이어를 </a:t>
            </a:r>
            <a:r>
              <a:rPr lang="ko-KR" altLang="en-US" dirty="0" err="1"/>
              <a:t>받으면된다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741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D7A43D-7FFB-4BAF-BA2F-DF4FA503A7C1}"/>
              </a:ext>
            </a:extLst>
          </p:cNvPr>
          <p:cNvSpPr/>
          <p:nvPr/>
        </p:nvSpPr>
        <p:spPr>
          <a:xfrm>
            <a:off x="0" y="0"/>
            <a:ext cx="12192000" cy="639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Docker </a:t>
            </a:r>
            <a:r>
              <a:rPr lang="ko-KR" altLang="en-US" sz="2400" b="1" dirty="0">
                <a:solidFill>
                  <a:srgbClr val="0070C0"/>
                </a:solidFill>
              </a:rPr>
              <a:t>구성요소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5" name="Picture 4" descr="Docker - 콥 노트">
            <a:extLst>
              <a:ext uri="{FF2B5EF4-FFF2-40B4-BE49-F238E27FC236}">
                <a16:creationId xmlns:a16="http://schemas.microsoft.com/office/drawing/2014/main" id="{1A43FEB0-36A0-43E5-8EE7-203701F34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358" y="0"/>
            <a:ext cx="2055303" cy="52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ADCFBD-59C9-4AF5-BCC5-C0A84CC35714}"/>
              </a:ext>
            </a:extLst>
          </p:cNvPr>
          <p:cNvSpPr txBox="1"/>
          <p:nvPr/>
        </p:nvSpPr>
        <p:spPr>
          <a:xfrm>
            <a:off x="763480" y="1669002"/>
            <a:ext cx="620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컨테이너</a:t>
            </a:r>
            <a:r>
              <a:rPr lang="en-US" altLang="ko-KR" sz="2400" b="1" dirty="0"/>
              <a:t>(Containers)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C4FB0C-3612-4775-95C8-2956A60C81AB}"/>
              </a:ext>
            </a:extLst>
          </p:cNvPr>
          <p:cNvSpPr txBox="1"/>
          <p:nvPr/>
        </p:nvSpPr>
        <p:spPr>
          <a:xfrm>
            <a:off x="1420427" y="3151573"/>
            <a:ext cx="10427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컨테이너는 실행가능한 이미지를 말한다</a:t>
            </a:r>
            <a:r>
              <a:rPr lang="en-US" altLang="ko-KR" dirty="0"/>
              <a:t>. </a:t>
            </a:r>
            <a:r>
              <a:rPr lang="ko-KR" altLang="en-US" dirty="0" err="1"/>
              <a:t>도커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나 </a:t>
            </a:r>
            <a:r>
              <a:rPr lang="en-US" altLang="ko-KR" dirty="0"/>
              <a:t>CLI</a:t>
            </a:r>
            <a:r>
              <a:rPr lang="ko-KR" altLang="en-US" dirty="0"/>
              <a:t>를 이용해 시작</a:t>
            </a:r>
            <a:r>
              <a:rPr lang="en-US" altLang="ko-KR" dirty="0"/>
              <a:t>, </a:t>
            </a:r>
            <a:r>
              <a:rPr lang="ko-KR" altLang="en-US" dirty="0"/>
              <a:t>중단</a:t>
            </a:r>
            <a:r>
              <a:rPr lang="en-US" altLang="ko-KR" dirty="0"/>
              <a:t>, </a:t>
            </a:r>
            <a:r>
              <a:rPr lang="ko-KR" altLang="en-US" dirty="0"/>
              <a:t>삭제 등을 할 수 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네트워크나 스토리지 등의 설정이 가능하며 현재 상태의 컨테이너로 이미지를 만들 수도 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5404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D7A43D-7FFB-4BAF-BA2F-DF4FA503A7C1}"/>
              </a:ext>
            </a:extLst>
          </p:cNvPr>
          <p:cNvSpPr/>
          <p:nvPr/>
        </p:nvSpPr>
        <p:spPr>
          <a:xfrm>
            <a:off x="0" y="0"/>
            <a:ext cx="12192000" cy="639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Docker </a:t>
            </a:r>
            <a:r>
              <a:rPr lang="ko-KR" altLang="en-US" sz="2400" b="1" dirty="0">
                <a:solidFill>
                  <a:srgbClr val="0070C0"/>
                </a:solidFill>
              </a:rPr>
              <a:t>구성요소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5" name="Picture 4" descr="Docker - 콥 노트">
            <a:extLst>
              <a:ext uri="{FF2B5EF4-FFF2-40B4-BE49-F238E27FC236}">
                <a16:creationId xmlns:a16="http://schemas.microsoft.com/office/drawing/2014/main" id="{1A43FEB0-36A0-43E5-8EE7-203701F34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358" y="0"/>
            <a:ext cx="2055303" cy="52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ADCFBD-59C9-4AF5-BCC5-C0A84CC35714}"/>
              </a:ext>
            </a:extLst>
          </p:cNvPr>
          <p:cNvSpPr txBox="1"/>
          <p:nvPr/>
        </p:nvSpPr>
        <p:spPr>
          <a:xfrm>
            <a:off x="763480" y="1669002"/>
            <a:ext cx="620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도커</a:t>
            </a:r>
            <a:r>
              <a:rPr lang="ko-KR" altLang="en-US" sz="2400" b="1" dirty="0"/>
              <a:t> 라이프 사이클</a:t>
            </a:r>
            <a:endParaRPr lang="en-US" altLang="ko-KR" sz="2400" b="1" dirty="0"/>
          </a:p>
        </p:txBody>
      </p:sp>
      <p:pic>
        <p:nvPicPr>
          <p:cNvPr id="1026" name="Picture 2" descr="Get Started with Docker Lifecycle | by Elliott Saslow | Future Vision |  Medium">
            <a:extLst>
              <a:ext uri="{FF2B5EF4-FFF2-40B4-BE49-F238E27FC236}">
                <a16:creationId xmlns:a16="http://schemas.microsoft.com/office/drawing/2014/main" id="{36347332-B9BB-4CEA-A132-0C9AA8598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216" y="2130667"/>
            <a:ext cx="6205491" cy="387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22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D7A43D-7FFB-4BAF-BA2F-DF4FA503A7C1}"/>
              </a:ext>
            </a:extLst>
          </p:cNvPr>
          <p:cNvSpPr/>
          <p:nvPr/>
        </p:nvSpPr>
        <p:spPr>
          <a:xfrm>
            <a:off x="0" y="0"/>
            <a:ext cx="12192000" cy="639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Docker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A42FBE-B048-4879-B2CB-C535829AECE2}"/>
              </a:ext>
            </a:extLst>
          </p:cNvPr>
          <p:cNvSpPr txBox="1"/>
          <p:nvPr/>
        </p:nvSpPr>
        <p:spPr>
          <a:xfrm>
            <a:off x="645149" y="1323904"/>
            <a:ext cx="3402213" cy="205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250000"/>
              </a:lnSpc>
              <a:buAutoNum type="arabicPeriod"/>
            </a:pPr>
            <a:r>
              <a:rPr lang="en-US" altLang="ko-KR" sz="2800" dirty="0"/>
              <a:t>Docker </a:t>
            </a:r>
            <a:r>
              <a:rPr lang="ko-KR" altLang="en-US" sz="2800" dirty="0"/>
              <a:t>개념</a:t>
            </a:r>
            <a:endParaRPr lang="en-US" altLang="ko-KR" sz="2800" dirty="0"/>
          </a:p>
          <a:p>
            <a:pPr marL="514350" indent="-514350">
              <a:lnSpc>
                <a:spcPct val="250000"/>
              </a:lnSpc>
              <a:buAutoNum type="arabicPeriod"/>
            </a:pPr>
            <a:r>
              <a:rPr lang="en-US" altLang="ko-KR" sz="2800" dirty="0"/>
              <a:t>Docker </a:t>
            </a:r>
            <a:r>
              <a:rPr lang="ko-KR" altLang="en-US" sz="2800" dirty="0"/>
              <a:t>구성요소</a:t>
            </a:r>
            <a:endParaRPr lang="en-US" altLang="ko-KR" sz="2800" dirty="0"/>
          </a:p>
        </p:txBody>
      </p:sp>
      <p:pic>
        <p:nvPicPr>
          <p:cNvPr id="5" name="Picture 4" descr="Docker - 콥 노트">
            <a:extLst>
              <a:ext uri="{FF2B5EF4-FFF2-40B4-BE49-F238E27FC236}">
                <a16:creationId xmlns:a16="http://schemas.microsoft.com/office/drawing/2014/main" id="{1A43FEB0-36A0-43E5-8EE7-203701F34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358" y="0"/>
            <a:ext cx="2055303" cy="52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85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D7A43D-7FFB-4BAF-BA2F-DF4FA503A7C1}"/>
              </a:ext>
            </a:extLst>
          </p:cNvPr>
          <p:cNvSpPr/>
          <p:nvPr/>
        </p:nvSpPr>
        <p:spPr>
          <a:xfrm>
            <a:off x="0" y="0"/>
            <a:ext cx="12192000" cy="639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Docker </a:t>
            </a:r>
            <a:r>
              <a:rPr lang="ko-KR" altLang="en-US" sz="2400" b="1" dirty="0">
                <a:solidFill>
                  <a:srgbClr val="0070C0"/>
                </a:solidFill>
              </a:rPr>
              <a:t>개념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5" name="Picture 4" descr="Docker - 콥 노트">
            <a:extLst>
              <a:ext uri="{FF2B5EF4-FFF2-40B4-BE49-F238E27FC236}">
                <a16:creationId xmlns:a16="http://schemas.microsoft.com/office/drawing/2014/main" id="{1A43FEB0-36A0-43E5-8EE7-203701F34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358" y="0"/>
            <a:ext cx="2055303" cy="52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68E583-66DF-49A4-BC6D-3276963B40CB}"/>
              </a:ext>
            </a:extLst>
          </p:cNvPr>
          <p:cNvSpPr txBox="1"/>
          <p:nvPr/>
        </p:nvSpPr>
        <p:spPr>
          <a:xfrm flipH="1">
            <a:off x="764809" y="2367171"/>
            <a:ext cx="103411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컨테이너</a:t>
            </a:r>
            <a:endParaRPr lang="en-US" altLang="ko-KR" sz="2400" b="1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하나의 </a:t>
            </a:r>
            <a:r>
              <a:rPr lang="en-US" altLang="ko-KR" dirty="0"/>
              <a:t>OS </a:t>
            </a:r>
            <a:r>
              <a:rPr lang="ko-KR" altLang="en-US" dirty="0"/>
              <a:t>안에서 커널을 공유하며 개별적인 실행 환경을 제공하는 격리된 공간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Cpu</a:t>
            </a:r>
            <a:r>
              <a:rPr lang="en-US" altLang="ko-KR" dirty="0"/>
              <a:t>, </a:t>
            </a:r>
            <a:r>
              <a:rPr lang="ko-KR" altLang="en-US" dirty="0"/>
              <a:t>네트워크</a:t>
            </a:r>
            <a:r>
              <a:rPr lang="en-US" altLang="ko-KR" dirty="0"/>
              <a:t>, </a:t>
            </a:r>
            <a:r>
              <a:rPr lang="ko-KR" altLang="en-US" dirty="0"/>
              <a:t>메모리와 같은 시스템 자원을 독자적으로 사용하도록 할당된 환경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컨테이너 내부에서 실행되는 애플리케이션들은 서로 영향을 미치지 않고 독립적으로 작동할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544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D7A43D-7FFB-4BAF-BA2F-DF4FA503A7C1}"/>
              </a:ext>
            </a:extLst>
          </p:cNvPr>
          <p:cNvSpPr/>
          <p:nvPr/>
        </p:nvSpPr>
        <p:spPr>
          <a:xfrm>
            <a:off x="0" y="0"/>
            <a:ext cx="12192000" cy="639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Docker </a:t>
            </a:r>
            <a:r>
              <a:rPr lang="ko-KR" altLang="en-US" sz="2400" b="1" dirty="0">
                <a:solidFill>
                  <a:srgbClr val="0070C0"/>
                </a:solidFill>
              </a:rPr>
              <a:t>개념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5" name="Picture 4" descr="Docker - 콥 노트">
            <a:extLst>
              <a:ext uri="{FF2B5EF4-FFF2-40B4-BE49-F238E27FC236}">
                <a16:creationId xmlns:a16="http://schemas.microsoft.com/office/drawing/2014/main" id="{1A43FEB0-36A0-43E5-8EE7-203701F34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358" y="0"/>
            <a:ext cx="2055303" cy="52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41BA02-0820-4267-9B0F-B36F11F3C926}"/>
              </a:ext>
            </a:extLst>
          </p:cNvPr>
          <p:cNvSpPr txBox="1"/>
          <p:nvPr/>
        </p:nvSpPr>
        <p:spPr>
          <a:xfrm flipH="1">
            <a:off x="764809" y="2450237"/>
            <a:ext cx="103411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도커</a:t>
            </a:r>
            <a:endParaRPr lang="en-US" altLang="ko-KR" sz="2400" b="1" dirty="0"/>
          </a:p>
          <a:p>
            <a:endParaRPr lang="en-US" altLang="ko-KR" sz="2400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컨테이너를 구현하는 복잡한 과정을 비교적 쉽게 만들어주는 도구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컨테이너 사용하는 방법을 명령어로 정리한 것으로 보면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6836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D7A43D-7FFB-4BAF-BA2F-DF4FA503A7C1}"/>
              </a:ext>
            </a:extLst>
          </p:cNvPr>
          <p:cNvSpPr/>
          <p:nvPr/>
        </p:nvSpPr>
        <p:spPr>
          <a:xfrm>
            <a:off x="0" y="0"/>
            <a:ext cx="12192000" cy="639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Docker </a:t>
            </a:r>
            <a:r>
              <a:rPr lang="ko-KR" altLang="en-US" sz="2400" b="1" dirty="0">
                <a:solidFill>
                  <a:srgbClr val="0070C0"/>
                </a:solidFill>
              </a:rPr>
              <a:t>개념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5" name="Picture 4" descr="Docker - 콥 노트">
            <a:extLst>
              <a:ext uri="{FF2B5EF4-FFF2-40B4-BE49-F238E27FC236}">
                <a16:creationId xmlns:a16="http://schemas.microsoft.com/office/drawing/2014/main" id="{1A43FEB0-36A0-43E5-8EE7-203701F34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358" y="0"/>
            <a:ext cx="2055303" cy="52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velog.velcdn.com/images%2Fye1219%2Fpost%2F75fdb65b-064e-41cf-9dd4-37065715c4fc%2FUntitled%20(1).png">
            <a:extLst>
              <a:ext uri="{FF2B5EF4-FFF2-40B4-BE49-F238E27FC236}">
                <a16:creationId xmlns:a16="http://schemas.microsoft.com/office/drawing/2014/main" id="{30F0AF5E-2D58-4742-A108-33A0DD640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632" y="1882092"/>
            <a:ext cx="6658735" cy="35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F14CCA-F000-435A-B018-B914A97DCE4C}"/>
              </a:ext>
            </a:extLst>
          </p:cNvPr>
          <p:cNvSpPr txBox="1"/>
          <p:nvPr/>
        </p:nvSpPr>
        <p:spPr>
          <a:xfrm>
            <a:off x="2032986" y="5584054"/>
            <a:ext cx="8167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OS</a:t>
            </a:r>
            <a:r>
              <a:rPr lang="ko-KR" altLang="en-US" dirty="0"/>
              <a:t>위에 </a:t>
            </a:r>
            <a:r>
              <a:rPr lang="en-US" altLang="ko-KR" dirty="0"/>
              <a:t>OS</a:t>
            </a:r>
            <a:r>
              <a:rPr lang="ko-KR" altLang="en-US" dirty="0"/>
              <a:t>가 올라가는 </a:t>
            </a:r>
            <a:r>
              <a:rPr lang="en-US" altLang="ko-KR" dirty="0"/>
              <a:t>VM </a:t>
            </a:r>
            <a:r>
              <a:rPr lang="ko-KR" altLang="en-US" dirty="0"/>
              <a:t>방식은 다루기에는 너무 무거움</a:t>
            </a:r>
            <a:endParaRPr lang="en-US" altLang="ko-KR" dirty="0"/>
          </a:p>
          <a:p>
            <a:r>
              <a:rPr lang="en-US" altLang="ko-KR" dirty="0"/>
              <a:t>Docker</a:t>
            </a:r>
            <a:r>
              <a:rPr lang="ko-KR" altLang="en-US" dirty="0"/>
              <a:t>는 하나의 </a:t>
            </a:r>
            <a:r>
              <a:rPr lang="en-US" altLang="ko-KR" dirty="0"/>
              <a:t>OS</a:t>
            </a:r>
            <a:r>
              <a:rPr lang="ko-KR" altLang="en-US" dirty="0"/>
              <a:t>위에서 독립적으로 돌아가는 방식이기에 훨씬 가벼움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1B1EBC-F954-4D56-BAFF-8C1A750495EC}"/>
              </a:ext>
            </a:extLst>
          </p:cNvPr>
          <p:cNvSpPr txBox="1"/>
          <p:nvPr/>
        </p:nvSpPr>
        <p:spPr>
          <a:xfrm flipH="1">
            <a:off x="764809" y="736820"/>
            <a:ext cx="10341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그래서 쓰면 좋은 점</a:t>
            </a:r>
            <a:r>
              <a:rPr lang="en-US" altLang="ko-KR" sz="2400" b="1" dirty="0"/>
              <a:t>?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E762BF-B325-42A8-865A-6FC177DA8798}"/>
              </a:ext>
            </a:extLst>
          </p:cNvPr>
          <p:cNvSpPr txBox="1"/>
          <p:nvPr/>
        </p:nvSpPr>
        <p:spPr>
          <a:xfrm>
            <a:off x="4467026" y="785096"/>
            <a:ext cx="521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가벼움</a:t>
            </a:r>
          </a:p>
        </p:txBody>
      </p:sp>
    </p:spTree>
    <p:extLst>
      <p:ext uri="{BB962C8B-B14F-4D97-AF65-F5344CB8AC3E}">
        <p14:creationId xmlns:p14="http://schemas.microsoft.com/office/powerpoint/2010/main" val="86440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D7A43D-7FFB-4BAF-BA2F-DF4FA503A7C1}"/>
              </a:ext>
            </a:extLst>
          </p:cNvPr>
          <p:cNvSpPr/>
          <p:nvPr/>
        </p:nvSpPr>
        <p:spPr>
          <a:xfrm>
            <a:off x="0" y="0"/>
            <a:ext cx="12192000" cy="639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Docker </a:t>
            </a:r>
            <a:r>
              <a:rPr lang="ko-KR" altLang="en-US" sz="2400" b="1" dirty="0">
                <a:solidFill>
                  <a:srgbClr val="0070C0"/>
                </a:solidFill>
              </a:rPr>
              <a:t>개념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5" name="Picture 4" descr="Docker - 콥 노트">
            <a:extLst>
              <a:ext uri="{FF2B5EF4-FFF2-40B4-BE49-F238E27FC236}">
                <a16:creationId xmlns:a16="http://schemas.microsoft.com/office/drawing/2014/main" id="{1A43FEB0-36A0-43E5-8EE7-203701F34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358" y="0"/>
            <a:ext cx="2055303" cy="52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erver - PNG All">
            <a:extLst>
              <a:ext uri="{FF2B5EF4-FFF2-40B4-BE49-F238E27FC236}">
                <a16:creationId xmlns:a16="http://schemas.microsoft.com/office/drawing/2014/main" id="{23F5F8C6-BDC0-4529-BBD2-E00DA82AB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871" y="1882092"/>
            <a:ext cx="884541" cy="136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erver - PNG All">
            <a:extLst>
              <a:ext uri="{FF2B5EF4-FFF2-40B4-BE49-F238E27FC236}">
                <a16:creationId xmlns:a16="http://schemas.microsoft.com/office/drawing/2014/main" id="{D62663FE-CC42-4FFE-874F-2583F4876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026" y="1882092"/>
            <a:ext cx="884541" cy="136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erver - PNG All">
            <a:extLst>
              <a:ext uri="{FF2B5EF4-FFF2-40B4-BE49-F238E27FC236}">
                <a16:creationId xmlns:a16="http://schemas.microsoft.com/office/drawing/2014/main" id="{F37113CC-5ECE-4372-A011-D7DD1F527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660" y="1882092"/>
            <a:ext cx="884541" cy="136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9EE694-D527-4B62-BF84-E898A94EBEC7}"/>
              </a:ext>
            </a:extLst>
          </p:cNvPr>
          <p:cNvSpPr txBox="1"/>
          <p:nvPr/>
        </p:nvSpPr>
        <p:spPr>
          <a:xfrm>
            <a:off x="1475457" y="3275834"/>
            <a:ext cx="2195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Server1</a:t>
            </a:r>
          </a:p>
          <a:p>
            <a:pPr algn="ctr"/>
            <a:r>
              <a:rPr lang="en-US" altLang="ko-KR" dirty="0" err="1"/>
              <a:t>Jdk</a:t>
            </a:r>
            <a:r>
              <a:rPr lang="ko-KR" altLang="en-US" dirty="0"/>
              <a:t> </a:t>
            </a:r>
            <a:r>
              <a:rPr lang="en-US" altLang="ko-KR" dirty="0"/>
              <a:t>11.0.1</a:t>
            </a:r>
          </a:p>
          <a:p>
            <a:pPr algn="ctr"/>
            <a:r>
              <a:rPr lang="en-US" altLang="ko-KR" dirty="0"/>
              <a:t>apache 2.4.2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54AB3A-D560-4D7F-8913-32EA4DCE4779}"/>
              </a:ext>
            </a:extLst>
          </p:cNvPr>
          <p:cNvSpPr txBox="1"/>
          <p:nvPr/>
        </p:nvSpPr>
        <p:spPr>
          <a:xfrm>
            <a:off x="3811610" y="3284711"/>
            <a:ext cx="2195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Server2</a:t>
            </a:r>
          </a:p>
          <a:p>
            <a:pPr algn="ctr"/>
            <a:r>
              <a:rPr lang="en-US" altLang="ko-KR" dirty="0" err="1"/>
              <a:t>Jdk</a:t>
            </a:r>
            <a:r>
              <a:rPr lang="ko-KR" altLang="en-US" dirty="0"/>
              <a:t> </a:t>
            </a:r>
            <a:r>
              <a:rPr lang="en-US" altLang="ko-KR" dirty="0"/>
              <a:t>11.0.1</a:t>
            </a:r>
          </a:p>
          <a:p>
            <a:pPr algn="ctr"/>
            <a:r>
              <a:rPr lang="en-US" altLang="ko-KR" dirty="0"/>
              <a:t>Apache 2.4.2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763D3C-7372-4F0C-B9BF-5C4626CDB5E9}"/>
              </a:ext>
            </a:extLst>
          </p:cNvPr>
          <p:cNvSpPr txBox="1"/>
          <p:nvPr/>
        </p:nvSpPr>
        <p:spPr>
          <a:xfrm>
            <a:off x="6161244" y="3284711"/>
            <a:ext cx="2195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Server3</a:t>
            </a:r>
          </a:p>
          <a:p>
            <a:pPr algn="ctr"/>
            <a:r>
              <a:rPr lang="en-US" altLang="ko-KR" dirty="0" err="1"/>
              <a:t>Jdk</a:t>
            </a:r>
            <a:r>
              <a:rPr lang="ko-KR" altLang="en-US" dirty="0"/>
              <a:t> </a:t>
            </a:r>
            <a:r>
              <a:rPr lang="en-US" altLang="ko-KR" dirty="0"/>
              <a:t>11.0.2</a:t>
            </a:r>
          </a:p>
          <a:p>
            <a:pPr algn="ctr"/>
            <a:r>
              <a:rPr lang="en-US" altLang="ko-KR" dirty="0"/>
              <a:t>Apache 2.4.3</a:t>
            </a:r>
          </a:p>
        </p:txBody>
      </p:sp>
      <p:pic>
        <p:nvPicPr>
          <p:cNvPr id="12" name="Picture 2" descr="Server - PNG All">
            <a:extLst>
              <a:ext uri="{FF2B5EF4-FFF2-40B4-BE49-F238E27FC236}">
                <a16:creationId xmlns:a16="http://schemas.microsoft.com/office/drawing/2014/main" id="{AA1E17A7-59EF-419D-B051-D8367780D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294" y="1882092"/>
            <a:ext cx="884541" cy="136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6036C5-B263-435E-B465-9B0B7F57CE5E}"/>
              </a:ext>
            </a:extLst>
          </p:cNvPr>
          <p:cNvSpPr txBox="1"/>
          <p:nvPr/>
        </p:nvSpPr>
        <p:spPr>
          <a:xfrm>
            <a:off x="8510878" y="3284711"/>
            <a:ext cx="219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New!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12847-0320-4834-8759-43F49C892B79}"/>
              </a:ext>
            </a:extLst>
          </p:cNvPr>
          <p:cNvSpPr txBox="1"/>
          <p:nvPr/>
        </p:nvSpPr>
        <p:spPr>
          <a:xfrm>
            <a:off x="2046999" y="4296792"/>
            <a:ext cx="79199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한 사람이 꾸준하게 서버를 관리하지 않는 이상 각 서버마다 애플리케이션 실행환경이 다르게 설정될 수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10</a:t>
            </a:r>
            <a:r>
              <a:rPr lang="ko-KR" altLang="en-US" dirty="0"/>
              <a:t>년 전에 생성한 서버와 새롭게 투입되는 서버는 필연적으로 다를 수 밖에 없음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보안 패치 등의 실행환경이 바뀔 때도 직접 모든 서버에 들어가 변경 설치를 하고 </a:t>
            </a:r>
            <a:r>
              <a:rPr lang="en-US" altLang="ko-KR" dirty="0"/>
              <a:t>conf </a:t>
            </a:r>
            <a:r>
              <a:rPr lang="ko-KR" altLang="en-US" dirty="0"/>
              <a:t>파일을 수정하는 등의 작업을 해야함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도커는</a:t>
            </a:r>
            <a:r>
              <a:rPr lang="ko-KR" altLang="en-US" dirty="0"/>
              <a:t> </a:t>
            </a:r>
            <a:r>
              <a:rPr lang="en-US" altLang="ko-KR" dirty="0" err="1"/>
              <a:t>Dockerfile</a:t>
            </a:r>
            <a:r>
              <a:rPr lang="ko-KR" altLang="en-US" dirty="0"/>
              <a:t>이라는 것을 제공하기에 필요한 실행환경이나 스크립트 실행은 </a:t>
            </a:r>
            <a:r>
              <a:rPr lang="en-US" altLang="ko-KR" dirty="0" err="1"/>
              <a:t>Dockerfile</a:t>
            </a:r>
            <a:r>
              <a:rPr lang="ko-KR" altLang="en-US" dirty="0"/>
              <a:t>에 넣고 각 서버마다 한번씩 빌드 및 배포하면 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C593A2-140F-4064-BBC1-CBF80AEF8709}"/>
              </a:ext>
            </a:extLst>
          </p:cNvPr>
          <p:cNvSpPr txBox="1"/>
          <p:nvPr/>
        </p:nvSpPr>
        <p:spPr>
          <a:xfrm flipH="1">
            <a:off x="764809" y="736820"/>
            <a:ext cx="10341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그래서 쓰면 좋은 점</a:t>
            </a:r>
            <a:r>
              <a:rPr lang="en-US" altLang="ko-KR" sz="2400" b="1" dirty="0"/>
              <a:t>?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C6E2B-AAEE-48B3-87F4-49D58E063BDB}"/>
              </a:ext>
            </a:extLst>
          </p:cNvPr>
          <p:cNvSpPr txBox="1"/>
          <p:nvPr/>
        </p:nvSpPr>
        <p:spPr>
          <a:xfrm>
            <a:off x="4467026" y="785096"/>
            <a:ext cx="521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배포가 간단함</a:t>
            </a:r>
          </a:p>
        </p:txBody>
      </p:sp>
    </p:spTree>
    <p:extLst>
      <p:ext uri="{BB962C8B-B14F-4D97-AF65-F5344CB8AC3E}">
        <p14:creationId xmlns:p14="http://schemas.microsoft.com/office/powerpoint/2010/main" val="337233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D7A43D-7FFB-4BAF-BA2F-DF4FA503A7C1}"/>
              </a:ext>
            </a:extLst>
          </p:cNvPr>
          <p:cNvSpPr/>
          <p:nvPr/>
        </p:nvSpPr>
        <p:spPr>
          <a:xfrm>
            <a:off x="0" y="0"/>
            <a:ext cx="12192000" cy="639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Docker </a:t>
            </a:r>
            <a:r>
              <a:rPr lang="ko-KR" altLang="en-US" sz="2400" b="1" dirty="0">
                <a:solidFill>
                  <a:srgbClr val="0070C0"/>
                </a:solidFill>
              </a:rPr>
              <a:t>개념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5" name="Picture 4" descr="Docker - 콥 노트">
            <a:extLst>
              <a:ext uri="{FF2B5EF4-FFF2-40B4-BE49-F238E27FC236}">
                <a16:creationId xmlns:a16="http://schemas.microsoft.com/office/drawing/2014/main" id="{1A43FEB0-36A0-43E5-8EE7-203701F34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358" y="0"/>
            <a:ext cx="2055303" cy="52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41BA02-0820-4267-9B0F-B36F11F3C926}"/>
              </a:ext>
            </a:extLst>
          </p:cNvPr>
          <p:cNvSpPr txBox="1"/>
          <p:nvPr/>
        </p:nvSpPr>
        <p:spPr>
          <a:xfrm flipH="1">
            <a:off x="764809" y="736820"/>
            <a:ext cx="10341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그래서 쓰면 좋은 점</a:t>
            </a:r>
            <a:r>
              <a:rPr lang="en-US" altLang="ko-KR" sz="2400" b="1" dirty="0"/>
              <a:t>?</a:t>
            </a:r>
            <a:endParaRPr lang="en-US" altLang="ko-KR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7A7A7C-B72C-44FA-8FD2-C23C5593D0A6}"/>
              </a:ext>
            </a:extLst>
          </p:cNvPr>
          <p:cNvGrpSpPr/>
          <p:nvPr/>
        </p:nvGrpSpPr>
        <p:grpSpPr>
          <a:xfrm>
            <a:off x="896645" y="2547892"/>
            <a:ext cx="1970842" cy="1917576"/>
            <a:chOff x="896645" y="1757779"/>
            <a:chExt cx="1970842" cy="191757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FBA2947-198E-4E50-8051-78B27C60C97B}"/>
                </a:ext>
              </a:extLst>
            </p:cNvPr>
            <p:cNvSpPr/>
            <p:nvPr/>
          </p:nvSpPr>
          <p:spPr>
            <a:xfrm>
              <a:off x="896645" y="1757779"/>
              <a:ext cx="1970842" cy="191757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Picture 2" descr="Server - PNG All">
              <a:extLst>
                <a:ext uri="{FF2B5EF4-FFF2-40B4-BE49-F238E27FC236}">
                  <a16:creationId xmlns:a16="http://schemas.microsoft.com/office/drawing/2014/main" id="{68A1A3EF-26A0-4934-95A8-2C15AAF5A3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0871" y="2715838"/>
              <a:ext cx="461409" cy="713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Server - PNG All">
              <a:extLst>
                <a:ext uri="{FF2B5EF4-FFF2-40B4-BE49-F238E27FC236}">
                  <a16:creationId xmlns:a16="http://schemas.microsoft.com/office/drawing/2014/main" id="{570158CF-C266-4794-A08D-3A6C5D27E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328" y="2715838"/>
              <a:ext cx="461409" cy="713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Server - PNG All">
              <a:extLst>
                <a:ext uri="{FF2B5EF4-FFF2-40B4-BE49-F238E27FC236}">
                  <a16:creationId xmlns:a16="http://schemas.microsoft.com/office/drawing/2014/main" id="{2D2C411E-01C9-4B8A-B379-9C30C6F7E9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599" y="2002676"/>
              <a:ext cx="461409" cy="713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4F0CD73-4BF3-48DA-A882-7AB51223507A}"/>
              </a:ext>
            </a:extLst>
          </p:cNvPr>
          <p:cNvGrpSpPr/>
          <p:nvPr/>
        </p:nvGrpSpPr>
        <p:grpSpPr>
          <a:xfrm>
            <a:off x="4949965" y="2547892"/>
            <a:ext cx="1970842" cy="1917576"/>
            <a:chOff x="896645" y="1757779"/>
            <a:chExt cx="1970842" cy="1917576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1AC76133-061F-4199-8D84-0BD34C3CC380}"/>
                </a:ext>
              </a:extLst>
            </p:cNvPr>
            <p:cNvSpPr/>
            <p:nvPr/>
          </p:nvSpPr>
          <p:spPr>
            <a:xfrm>
              <a:off x="896645" y="1757779"/>
              <a:ext cx="1970842" cy="191757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Picture 2" descr="Server - PNG All">
              <a:extLst>
                <a:ext uri="{FF2B5EF4-FFF2-40B4-BE49-F238E27FC236}">
                  <a16:creationId xmlns:a16="http://schemas.microsoft.com/office/drawing/2014/main" id="{482C4461-675F-433F-A0E1-9EE643D406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0871" y="2715838"/>
              <a:ext cx="461409" cy="713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Server - PNG All">
              <a:extLst>
                <a:ext uri="{FF2B5EF4-FFF2-40B4-BE49-F238E27FC236}">
                  <a16:creationId xmlns:a16="http://schemas.microsoft.com/office/drawing/2014/main" id="{AD4A9E0A-3357-43F2-AF2E-1BA625CDCE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328" y="2715838"/>
              <a:ext cx="461409" cy="713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Server - PNG All">
              <a:extLst>
                <a:ext uri="{FF2B5EF4-FFF2-40B4-BE49-F238E27FC236}">
                  <a16:creationId xmlns:a16="http://schemas.microsoft.com/office/drawing/2014/main" id="{5B265953-5732-40BB-9BE4-1B7F1DE55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599" y="2002676"/>
              <a:ext cx="461409" cy="713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E10CBBB-14B7-40DF-BE74-C42F2964741A}"/>
              </a:ext>
            </a:extLst>
          </p:cNvPr>
          <p:cNvGrpSpPr/>
          <p:nvPr/>
        </p:nvGrpSpPr>
        <p:grpSpPr>
          <a:xfrm>
            <a:off x="8973937" y="2547892"/>
            <a:ext cx="1970842" cy="1917576"/>
            <a:chOff x="896645" y="1757779"/>
            <a:chExt cx="1970842" cy="1917576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5623A93A-2422-4C4B-ACC7-DA769C970BAA}"/>
                </a:ext>
              </a:extLst>
            </p:cNvPr>
            <p:cNvSpPr/>
            <p:nvPr/>
          </p:nvSpPr>
          <p:spPr>
            <a:xfrm>
              <a:off x="896645" y="1757779"/>
              <a:ext cx="1970842" cy="191757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Picture 2" descr="Server - PNG All">
              <a:extLst>
                <a:ext uri="{FF2B5EF4-FFF2-40B4-BE49-F238E27FC236}">
                  <a16:creationId xmlns:a16="http://schemas.microsoft.com/office/drawing/2014/main" id="{7562D2E0-43EA-4231-A93E-8BDECA9492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0871" y="2715838"/>
              <a:ext cx="461409" cy="713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Server - PNG All">
              <a:extLst>
                <a:ext uri="{FF2B5EF4-FFF2-40B4-BE49-F238E27FC236}">
                  <a16:creationId xmlns:a16="http://schemas.microsoft.com/office/drawing/2014/main" id="{50DC2F98-EA46-48EA-9B9F-8612327BE6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328" y="2715838"/>
              <a:ext cx="461409" cy="713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Server - PNG All">
              <a:extLst>
                <a:ext uri="{FF2B5EF4-FFF2-40B4-BE49-F238E27FC236}">
                  <a16:creationId xmlns:a16="http://schemas.microsoft.com/office/drawing/2014/main" id="{995A7676-C575-4E46-877F-A13C572229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599" y="2002676"/>
              <a:ext cx="461409" cy="713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007C13E-B913-4FC1-BC1C-16E30987EF65}"/>
              </a:ext>
            </a:extLst>
          </p:cNvPr>
          <p:cNvSpPr/>
          <p:nvPr/>
        </p:nvSpPr>
        <p:spPr>
          <a:xfrm>
            <a:off x="3160450" y="3231472"/>
            <a:ext cx="1532064" cy="461665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364614DE-5DC3-4B9A-924E-E19BDFFE5F5D}"/>
              </a:ext>
            </a:extLst>
          </p:cNvPr>
          <p:cNvSpPr/>
          <p:nvPr/>
        </p:nvSpPr>
        <p:spPr>
          <a:xfrm>
            <a:off x="7164228" y="3231472"/>
            <a:ext cx="1532064" cy="461665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FAAB12-1D04-4330-BAC5-6D0DCAF1DFFF}"/>
              </a:ext>
            </a:extLst>
          </p:cNvPr>
          <p:cNvSpPr txBox="1"/>
          <p:nvPr/>
        </p:nvSpPr>
        <p:spPr>
          <a:xfrm>
            <a:off x="3107414" y="3666530"/>
            <a:ext cx="1532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아파치</a:t>
            </a:r>
            <a:endParaRPr lang="en-US" altLang="ko-KR" dirty="0"/>
          </a:p>
          <a:p>
            <a:r>
              <a:rPr lang="ko-KR" altLang="en-US" dirty="0"/>
              <a:t>업데이트</a:t>
            </a:r>
            <a:endParaRPr lang="en-US" altLang="ko-KR" dirty="0"/>
          </a:p>
          <a:p>
            <a:r>
              <a:rPr lang="ko-KR" altLang="en-US" dirty="0" err="1"/>
              <a:t>도커</a:t>
            </a:r>
            <a:r>
              <a:rPr lang="ko-KR" altLang="en-US" dirty="0"/>
              <a:t> 이미지</a:t>
            </a:r>
            <a:endParaRPr lang="en-US" altLang="ko-KR" dirty="0"/>
          </a:p>
          <a:p>
            <a:r>
              <a:rPr lang="ko-KR" altLang="en-US" dirty="0"/>
              <a:t>배포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BDAB0A-42C3-433B-8AA1-4162A3C75572}"/>
              </a:ext>
            </a:extLst>
          </p:cNvPr>
          <p:cNvSpPr txBox="1"/>
          <p:nvPr/>
        </p:nvSpPr>
        <p:spPr>
          <a:xfrm>
            <a:off x="7231294" y="3666530"/>
            <a:ext cx="153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롤백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50DDAC-4FB2-409E-88CC-D396ED5D0C47}"/>
              </a:ext>
            </a:extLst>
          </p:cNvPr>
          <p:cNvSpPr txBox="1"/>
          <p:nvPr/>
        </p:nvSpPr>
        <p:spPr>
          <a:xfrm>
            <a:off x="5051394" y="4527612"/>
            <a:ext cx="178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문제 발생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EDF7F1-758D-4082-BC01-9A23AD920FD1}"/>
              </a:ext>
            </a:extLst>
          </p:cNvPr>
          <p:cNvSpPr txBox="1"/>
          <p:nvPr/>
        </p:nvSpPr>
        <p:spPr>
          <a:xfrm>
            <a:off x="4467026" y="785096"/>
            <a:ext cx="521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이력 관리 및 롤백이 용이함</a:t>
            </a:r>
          </a:p>
        </p:txBody>
      </p:sp>
    </p:spTree>
    <p:extLst>
      <p:ext uri="{BB962C8B-B14F-4D97-AF65-F5344CB8AC3E}">
        <p14:creationId xmlns:p14="http://schemas.microsoft.com/office/powerpoint/2010/main" val="3491989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D7A43D-7FFB-4BAF-BA2F-DF4FA503A7C1}"/>
              </a:ext>
            </a:extLst>
          </p:cNvPr>
          <p:cNvSpPr/>
          <p:nvPr/>
        </p:nvSpPr>
        <p:spPr>
          <a:xfrm>
            <a:off x="0" y="0"/>
            <a:ext cx="12192000" cy="639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Docker </a:t>
            </a:r>
            <a:r>
              <a:rPr lang="ko-KR" altLang="en-US" sz="2400" b="1" dirty="0">
                <a:solidFill>
                  <a:srgbClr val="0070C0"/>
                </a:solidFill>
              </a:rPr>
              <a:t>구성요소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5" name="Picture 4" descr="Docker - 콥 노트">
            <a:extLst>
              <a:ext uri="{FF2B5EF4-FFF2-40B4-BE49-F238E27FC236}">
                <a16:creationId xmlns:a16="http://schemas.microsoft.com/office/drawing/2014/main" id="{1A43FEB0-36A0-43E5-8EE7-203701F34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358" y="0"/>
            <a:ext cx="2055303" cy="52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architecture">
            <a:extLst>
              <a:ext uri="{FF2B5EF4-FFF2-40B4-BE49-F238E27FC236}">
                <a16:creationId xmlns:a16="http://schemas.microsoft.com/office/drawing/2014/main" id="{C4B19544-CB44-4A45-A79D-212E6E8A4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695" y="994299"/>
            <a:ext cx="7430610" cy="388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216191-AA3D-4C11-8A6F-D6C053F8D43E}"/>
              </a:ext>
            </a:extLst>
          </p:cNvPr>
          <p:cNvSpPr txBox="1"/>
          <p:nvPr/>
        </p:nvSpPr>
        <p:spPr>
          <a:xfrm>
            <a:off x="2148396" y="5069150"/>
            <a:ext cx="7810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도커는</a:t>
            </a:r>
            <a:r>
              <a:rPr lang="ko-KR" altLang="en-US" dirty="0"/>
              <a:t> 클라이언트</a:t>
            </a:r>
            <a:r>
              <a:rPr lang="en-US" altLang="ko-KR" dirty="0"/>
              <a:t>-</a:t>
            </a:r>
            <a:r>
              <a:rPr lang="ko-KR" altLang="en-US" dirty="0"/>
              <a:t>서버 </a:t>
            </a:r>
            <a:r>
              <a:rPr lang="ko-KR" altLang="en-US" dirty="0" err="1"/>
              <a:t>아키텍쳐를</a:t>
            </a:r>
            <a:r>
              <a:rPr lang="ko-KR" altLang="en-US" dirty="0"/>
              <a:t> 가짐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도커</a:t>
            </a:r>
            <a:r>
              <a:rPr lang="ko-KR" altLang="en-US" dirty="0"/>
              <a:t> 클라이언트는 </a:t>
            </a:r>
            <a:r>
              <a:rPr lang="ko-KR" altLang="en-US" dirty="0" err="1"/>
              <a:t>도커</a:t>
            </a:r>
            <a:r>
              <a:rPr lang="ko-KR" altLang="en-US" dirty="0"/>
              <a:t> </a:t>
            </a:r>
            <a:r>
              <a:rPr lang="ko-KR" altLang="en-US" dirty="0" err="1"/>
              <a:t>데몬을</a:t>
            </a:r>
            <a:r>
              <a:rPr lang="ko-KR" altLang="en-US" dirty="0"/>
              <a:t> 통해서 </a:t>
            </a:r>
            <a:r>
              <a:rPr lang="en-US" altLang="ko-KR" dirty="0"/>
              <a:t>build, run, distributing </a:t>
            </a:r>
            <a:r>
              <a:rPr lang="ko-KR" altLang="en-US" dirty="0"/>
              <a:t>등의 작업을 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도커</a:t>
            </a:r>
            <a:r>
              <a:rPr lang="ko-KR" altLang="en-US" dirty="0"/>
              <a:t> 클라이언트는 </a:t>
            </a:r>
            <a:r>
              <a:rPr lang="en-US" altLang="ko-KR" dirty="0"/>
              <a:t>REST API</a:t>
            </a:r>
            <a:r>
              <a:rPr lang="ko-KR" altLang="en-US" dirty="0"/>
              <a:t>를 통해서 </a:t>
            </a:r>
            <a:r>
              <a:rPr lang="en-US" altLang="ko-KR" dirty="0"/>
              <a:t>docker daemon</a:t>
            </a:r>
            <a:r>
              <a:rPr lang="ko-KR" altLang="en-US" dirty="0"/>
              <a:t>과 통신</a:t>
            </a:r>
          </a:p>
        </p:txBody>
      </p:sp>
    </p:spTree>
    <p:extLst>
      <p:ext uri="{BB962C8B-B14F-4D97-AF65-F5344CB8AC3E}">
        <p14:creationId xmlns:p14="http://schemas.microsoft.com/office/powerpoint/2010/main" val="2609356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D7A43D-7FFB-4BAF-BA2F-DF4FA503A7C1}"/>
              </a:ext>
            </a:extLst>
          </p:cNvPr>
          <p:cNvSpPr/>
          <p:nvPr/>
        </p:nvSpPr>
        <p:spPr>
          <a:xfrm>
            <a:off x="0" y="0"/>
            <a:ext cx="12192000" cy="639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Docker </a:t>
            </a:r>
            <a:r>
              <a:rPr lang="ko-KR" altLang="en-US" sz="2400" b="1" dirty="0">
                <a:solidFill>
                  <a:srgbClr val="0070C0"/>
                </a:solidFill>
              </a:rPr>
              <a:t>구성요소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5" name="Picture 4" descr="Docker - 콥 노트">
            <a:extLst>
              <a:ext uri="{FF2B5EF4-FFF2-40B4-BE49-F238E27FC236}">
                <a16:creationId xmlns:a16="http://schemas.microsoft.com/office/drawing/2014/main" id="{1A43FEB0-36A0-43E5-8EE7-203701F34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358" y="0"/>
            <a:ext cx="2055303" cy="52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ADCFBD-59C9-4AF5-BCC5-C0A84CC35714}"/>
              </a:ext>
            </a:extLst>
          </p:cNvPr>
          <p:cNvSpPr txBox="1"/>
          <p:nvPr/>
        </p:nvSpPr>
        <p:spPr>
          <a:xfrm>
            <a:off x="763480" y="1669002"/>
            <a:ext cx="62054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데몬</a:t>
            </a:r>
            <a:r>
              <a:rPr lang="en-US" altLang="ko-KR" dirty="0"/>
              <a:t>(Docker daemon)</a:t>
            </a:r>
          </a:p>
          <a:p>
            <a:endParaRPr lang="en-US" altLang="ko-KR" dirty="0"/>
          </a:p>
          <a:p>
            <a:r>
              <a:rPr lang="ko-KR" altLang="en-US" dirty="0" err="1"/>
              <a:t>도커</a:t>
            </a:r>
            <a:r>
              <a:rPr lang="ko-KR" altLang="en-US" dirty="0"/>
              <a:t> 클라이언트</a:t>
            </a:r>
            <a:r>
              <a:rPr lang="en-US" altLang="ko-KR" dirty="0"/>
              <a:t>(Docker client)</a:t>
            </a:r>
          </a:p>
          <a:p>
            <a:endParaRPr lang="en-US" altLang="ko-KR" dirty="0"/>
          </a:p>
          <a:p>
            <a:r>
              <a:rPr lang="ko-KR" altLang="en-US" dirty="0" err="1"/>
              <a:t>도커</a:t>
            </a:r>
            <a:r>
              <a:rPr lang="ko-KR" altLang="en-US" dirty="0"/>
              <a:t> 레지스트리</a:t>
            </a:r>
            <a:r>
              <a:rPr lang="en-US" altLang="ko-KR" dirty="0"/>
              <a:t>(Docker registries)</a:t>
            </a:r>
          </a:p>
          <a:p>
            <a:endParaRPr lang="en-US" altLang="ko-KR" dirty="0"/>
          </a:p>
          <a:p>
            <a:r>
              <a:rPr lang="ko-KR" altLang="en-US" dirty="0" err="1"/>
              <a:t>도커</a:t>
            </a:r>
            <a:r>
              <a:rPr lang="ko-KR" altLang="en-US" dirty="0"/>
              <a:t> 오브젝트</a:t>
            </a:r>
            <a:r>
              <a:rPr lang="en-US" altLang="ko-KR" dirty="0"/>
              <a:t>(Docker objects)</a:t>
            </a:r>
          </a:p>
          <a:p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이미지</a:t>
            </a:r>
            <a:r>
              <a:rPr lang="en-US" altLang="ko-KR" dirty="0"/>
              <a:t>(images)</a:t>
            </a:r>
          </a:p>
          <a:p>
            <a:r>
              <a:rPr lang="en-US" altLang="ko-KR" dirty="0"/>
              <a:t>   - </a:t>
            </a:r>
            <a:r>
              <a:rPr lang="ko-KR" altLang="en-US" dirty="0"/>
              <a:t>컨테이너</a:t>
            </a:r>
            <a:r>
              <a:rPr lang="en-US" altLang="ko-KR" dirty="0"/>
              <a:t>(containers)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5295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527</Words>
  <Application>Microsoft Office PowerPoint</Application>
  <PresentationFormat>와이드스크린</PresentationFormat>
  <Paragraphs>88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MINCHEOL KONG</dc:creator>
  <cp:lastModifiedBy>MINCHEOL KONG</cp:lastModifiedBy>
  <cp:revision>39</cp:revision>
  <dcterms:created xsi:type="dcterms:W3CDTF">2023-02-05T06:28:25Z</dcterms:created>
  <dcterms:modified xsi:type="dcterms:W3CDTF">2023-02-19T12:38:16Z</dcterms:modified>
</cp:coreProperties>
</file>