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rvo"/>
      <p:regular r:id="rId29"/>
      <p:bold r:id="rId30"/>
      <p:italic r:id="rId31"/>
      <p:boldItalic r:id="rId32"/>
    </p:embeddedFont>
    <p:embeddedFont>
      <p:font typeface="Roboto Condensed"/>
      <p:regular r:id="rId33"/>
      <p:bold r:id="rId34"/>
      <p:italic r:id="rId35"/>
      <p:boldItalic r:id="rId36"/>
    </p:embeddedFont>
    <p:embeddedFont>
      <p:font typeface="Roboto Condensed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Ligh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v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vo-italic.fntdata"/><Relationship Id="rId30" Type="http://schemas.openxmlformats.org/officeDocument/2006/relationships/font" Target="fonts/Arvo-bold.fntdata"/><Relationship Id="rId11" Type="http://schemas.openxmlformats.org/officeDocument/2006/relationships/slide" Target="slides/slide7.xml"/><Relationship Id="rId33" Type="http://schemas.openxmlformats.org/officeDocument/2006/relationships/font" Target="fonts/RobotoCondensed-regular.fntdata"/><Relationship Id="rId10" Type="http://schemas.openxmlformats.org/officeDocument/2006/relationships/slide" Target="slides/slide6.xml"/><Relationship Id="rId32" Type="http://schemas.openxmlformats.org/officeDocument/2006/relationships/font" Target="fonts/Arvo-boldItalic.fntdata"/><Relationship Id="rId13" Type="http://schemas.openxmlformats.org/officeDocument/2006/relationships/slide" Target="slides/slide9.xml"/><Relationship Id="rId35" Type="http://schemas.openxmlformats.org/officeDocument/2006/relationships/font" Target="fonts/RobotoCondensed-italic.fntdata"/><Relationship Id="rId12" Type="http://schemas.openxmlformats.org/officeDocument/2006/relationships/slide" Target="slides/slide8.xml"/><Relationship Id="rId34" Type="http://schemas.openxmlformats.org/officeDocument/2006/relationships/font" Target="fonts/RobotoCondensed-bold.fntdata"/><Relationship Id="rId15" Type="http://schemas.openxmlformats.org/officeDocument/2006/relationships/slide" Target="slides/slide11.xml"/><Relationship Id="rId37" Type="http://schemas.openxmlformats.org/officeDocument/2006/relationships/font" Target="fonts/RobotoCondensedLight-regular.fntdata"/><Relationship Id="rId14" Type="http://schemas.openxmlformats.org/officeDocument/2006/relationships/slide" Target="slides/slide10.xml"/><Relationship Id="rId36" Type="http://schemas.openxmlformats.org/officeDocument/2006/relationships/font" Target="fonts/RobotoCondensed-boldItalic.fntdata"/><Relationship Id="rId17" Type="http://schemas.openxmlformats.org/officeDocument/2006/relationships/slide" Target="slides/slide13.xml"/><Relationship Id="rId39" Type="http://schemas.openxmlformats.org/officeDocument/2006/relationships/font" Target="fonts/RobotoCondensedLight-italic.fntdata"/><Relationship Id="rId16" Type="http://schemas.openxmlformats.org/officeDocument/2006/relationships/slide" Target="slides/slide12.xml"/><Relationship Id="rId38" Type="http://schemas.openxmlformats.org/officeDocument/2006/relationships/font" Target="fonts/RobotoCondensed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cb7a9b945_1_6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cb7a9b945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cb7a9b945_1_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cb7a9b945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cb7a9b945_1_6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cb7a9b945_1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cb7a9b945_1_6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cb7a9b945_1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becaf7cd3_2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becaf7cd3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cb7a9b945_1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fcb7a9b945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b5a2397f5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0b5a2397f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b5a2397f5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b5a2397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b5a2397f5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b5a2397f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becaf7cd3_2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becaf7cd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b5a2397f5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b5a2397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b5a2397f5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b5a2397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becaf7cd3_2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0becaf7cd3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fcb7a9b945_1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fcb7a9b94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b7a9b945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b7a9b94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cb7a9b945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cb7a9b94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cba34636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cba3463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cb7a9b945_1_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cb7a9b945_1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becaf7cd3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becaf7cd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becaf7cd3_2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becaf7cd3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rtl="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1000"/>
              </a:spcBef>
              <a:spcAft>
                <a:spcPts val="0"/>
              </a:spcAft>
              <a:buSzPts val="2400"/>
              <a:buChar char="▻"/>
              <a:defRPr/>
            </a:lvl2pPr>
            <a:lvl3pPr indent="-381000" lvl="2" marL="1371600" rtl="0">
              <a:spcBef>
                <a:spcPts val="1000"/>
              </a:spcBef>
              <a:spcAft>
                <a:spcPts val="0"/>
              </a:spcAft>
              <a:buSzPts val="2400"/>
              <a:buChar char="▻"/>
              <a:defRPr/>
            </a:lvl3pPr>
            <a:lvl4pPr indent="-381000" lvl="3" marL="1828800" rtl="0">
              <a:spcBef>
                <a:spcPts val="1000"/>
              </a:spcBef>
              <a:spcAft>
                <a:spcPts val="0"/>
              </a:spcAft>
              <a:buSzPts val="2400"/>
              <a:buChar char="▻"/>
              <a:defRPr/>
            </a:lvl4pPr>
            <a:lvl5pPr indent="-381000" lvl="4" marL="2286000" rtl="0">
              <a:spcBef>
                <a:spcPts val="1000"/>
              </a:spcBef>
              <a:spcAft>
                <a:spcPts val="0"/>
              </a:spcAft>
              <a:buSzPts val="2400"/>
              <a:buChar char="▻"/>
              <a:defRPr/>
            </a:lvl5pPr>
            <a:lvl6pPr indent="-381000" lvl="5" marL="2743200" rtl="0">
              <a:spcBef>
                <a:spcPts val="1000"/>
              </a:spcBef>
              <a:spcAft>
                <a:spcPts val="0"/>
              </a:spcAft>
              <a:buSzPts val="2400"/>
              <a:buChar char="▻"/>
              <a:defRPr/>
            </a:lvl6pPr>
            <a:lvl7pPr indent="-381000" lvl="6" marL="3200400" rtl="0">
              <a:spcBef>
                <a:spcPts val="1000"/>
              </a:spcBef>
              <a:spcAft>
                <a:spcPts val="0"/>
              </a:spcAft>
              <a:buSzPts val="2400"/>
              <a:buChar char="▻"/>
              <a:defRPr/>
            </a:lvl7pPr>
            <a:lvl8pPr indent="-381000" lvl="7" marL="3657600" rtl="0">
              <a:spcBef>
                <a:spcPts val="1000"/>
              </a:spcBef>
              <a:spcAft>
                <a:spcPts val="0"/>
              </a:spcAft>
              <a:buSzPts val="2400"/>
              <a:buChar char="▻"/>
              <a:defRPr/>
            </a:lvl8pPr>
            <a:lvl9pPr indent="-381000" lvl="8" marL="4114800" rtl="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rtl="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BF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rtl="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rtl="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rtl="0" algn="r">
              <a:buNone/>
              <a:defRPr b="1" sz="1200">
                <a:solidFill>
                  <a:schemeClr val="lt1"/>
                </a:solidFill>
                <a:latin typeface="Roboto Condensed"/>
                <a:ea typeface="Roboto Condensed"/>
                <a:cs typeface="Roboto Condensed"/>
                <a:sym typeface="Roboto Condensed"/>
              </a:defRPr>
            </a:lvl1pPr>
            <a:lvl2pPr lvl="1" rtl="0" algn="r">
              <a:buNone/>
              <a:defRPr b="1" sz="1200">
                <a:solidFill>
                  <a:schemeClr val="lt1"/>
                </a:solidFill>
                <a:latin typeface="Roboto Condensed"/>
                <a:ea typeface="Roboto Condensed"/>
                <a:cs typeface="Roboto Condensed"/>
                <a:sym typeface="Roboto Condensed"/>
              </a:defRPr>
            </a:lvl2pPr>
            <a:lvl3pPr lvl="2" rtl="0" algn="r">
              <a:buNone/>
              <a:defRPr b="1" sz="1200">
                <a:solidFill>
                  <a:schemeClr val="lt1"/>
                </a:solidFill>
                <a:latin typeface="Roboto Condensed"/>
                <a:ea typeface="Roboto Condensed"/>
                <a:cs typeface="Roboto Condensed"/>
                <a:sym typeface="Roboto Condensed"/>
              </a:defRPr>
            </a:lvl3pPr>
            <a:lvl4pPr lvl="3" rtl="0" algn="r">
              <a:buNone/>
              <a:defRPr b="1" sz="1200">
                <a:solidFill>
                  <a:schemeClr val="lt1"/>
                </a:solidFill>
                <a:latin typeface="Roboto Condensed"/>
                <a:ea typeface="Roboto Condensed"/>
                <a:cs typeface="Roboto Condensed"/>
                <a:sym typeface="Roboto Condensed"/>
              </a:defRPr>
            </a:lvl4pPr>
            <a:lvl5pPr lvl="4" rtl="0" algn="r">
              <a:buNone/>
              <a:defRPr b="1" sz="1200">
                <a:solidFill>
                  <a:schemeClr val="lt1"/>
                </a:solidFill>
                <a:latin typeface="Roboto Condensed"/>
                <a:ea typeface="Roboto Condensed"/>
                <a:cs typeface="Roboto Condensed"/>
                <a:sym typeface="Roboto Condensed"/>
              </a:defRPr>
            </a:lvl5pPr>
            <a:lvl6pPr lvl="5" rtl="0" algn="r">
              <a:buNone/>
              <a:defRPr b="1" sz="1200">
                <a:solidFill>
                  <a:schemeClr val="lt1"/>
                </a:solidFill>
                <a:latin typeface="Roboto Condensed"/>
                <a:ea typeface="Roboto Condensed"/>
                <a:cs typeface="Roboto Condensed"/>
                <a:sym typeface="Roboto Condensed"/>
              </a:defRPr>
            </a:lvl6pPr>
            <a:lvl7pPr lvl="6" rtl="0" algn="r">
              <a:buNone/>
              <a:defRPr b="1" sz="1200">
                <a:solidFill>
                  <a:schemeClr val="lt1"/>
                </a:solidFill>
                <a:latin typeface="Roboto Condensed"/>
                <a:ea typeface="Roboto Condensed"/>
                <a:cs typeface="Roboto Condensed"/>
                <a:sym typeface="Roboto Condensed"/>
              </a:defRPr>
            </a:lvl7pPr>
            <a:lvl8pPr lvl="7" rtl="0" algn="r">
              <a:buNone/>
              <a:defRPr b="1" sz="1200">
                <a:solidFill>
                  <a:schemeClr val="lt1"/>
                </a:solidFill>
                <a:latin typeface="Roboto Condensed"/>
                <a:ea typeface="Roboto Condensed"/>
                <a:cs typeface="Roboto Condensed"/>
                <a:sym typeface="Roboto Condensed"/>
              </a:defRPr>
            </a:lvl8pPr>
            <a:lvl9pPr lvl="8" rtl="0"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flask.palletsprojects.com/en/2.0.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Voice Based Email</a:t>
            </a:r>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Under the guidance of </a:t>
            </a:r>
            <a:endParaRPr sz="1500"/>
          </a:p>
          <a:p>
            <a:pPr indent="0" lvl="0" marL="0" rtl="0" algn="l">
              <a:spcBef>
                <a:spcPts val="0"/>
              </a:spcBef>
              <a:spcAft>
                <a:spcPts val="0"/>
              </a:spcAft>
              <a:buNone/>
            </a:pPr>
            <a:r>
              <a:rPr lang="en" sz="1500"/>
              <a:t>Mr. APPIREDDY V NAGIREDDY </a:t>
            </a:r>
            <a:endParaRPr sz="1500"/>
          </a:p>
          <a:p>
            <a:pPr indent="0" lvl="0" marL="0" rtl="0" algn="l">
              <a:spcBef>
                <a:spcPts val="0"/>
              </a:spcBef>
              <a:spcAft>
                <a:spcPts val="0"/>
              </a:spcAft>
              <a:buNone/>
            </a:pPr>
            <a:r>
              <a:rPr lang="en" sz="1500"/>
              <a:t>(Assistant Professor, Department of CSE)</a:t>
            </a:r>
            <a:endParaRPr sz="1500"/>
          </a:p>
        </p:txBody>
      </p:sp>
      <p:sp>
        <p:nvSpPr>
          <p:cNvPr id="185" name="Google Shape;185;p11"/>
          <p:cNvSpPr txBox="1"/>
          <p:nvPr/>
        </p:nvSpPr>
        <p:spPr>
          <a:xfrm>
            <a:off x="7045200" y="3113700"/>
            <a:ext cx="209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Team Number : 13</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18BD1A058D</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18BD1A058R</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18BD1AO58V</a:t>
            </a:r>
            <a:endParaRPr b="1">
              <a:latin typeface="Roboto Condensed"/>
              <a:ea typeface="Roboto Condensed"/>
              <a:cs typeface="Roboto Condensed"/>
              <a:sym typeface="Roboto Condensed"/>
            </a:endParaRPr>
          </a:p>
          <a:p>
            <a:pPr indent="0" lvl="0" marL="0" rtl="0" algn="l">
              <a:spcBef>
                <a:spcPts val="0"/>
              </a:spcBef>
              <a:spcAft>
                <a:spcPts val="0"/>
              </a:spcAft>
              <a:buNone/>
            </a:pPr>
            <a:r>
              <a:rPr b="1" lang="en">
                <a:latin typeface="Roboto Condensed"/>
                <a:ea typeface="Roboto Condensed"/>
                <a:cs typeface="Roboto Condensed"/>
                <a:sym typeface="Roboto Condensed"/>
              </a:rPr>
              <a:t>18BD1A059H</a:t>
            </a:r>
            <a:endParaRPr b="1">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357" name="Google Shape;35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8" name="Google Shape;358;p20"/>
          <p:cNvGrpSpPr/>
          <p:nvPr/>
        </p:nvGrpSpPr>
        <p:grpSpPr>
          <a:xfrm>
            <a:off x="352808" y="574104"/>
            <a:ext cx="309041" cy="403123"/>
            <a:chOff x="590250" y="244200"/>
            <a:chExt cx="407975" cy="532175"/>
          </a:xfrm>
        </p:grpSpPr>
        <p:sp>
          <p:nvSpPr>
            <p:cNvPr id="359" name="Google Shape;359;p2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0"/>
          <p:cNvSpPr txBox="1"/>
          <p:nvPr/>
        </p:nvSpPr>
        <p:spPr>
          <a:xfrm>
            <a:off x="670025" y="1517425"/>
            <a:ext cx="66609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SURVEY PAPER-1: “</a:t>
            </a:r>
            <a:r>
              <a:rPr b="1" lang="en" sz="1600">
                <a:latin typeface="Roboto Condensed"/>
                <a:ea typeface="Roboto Condensed"/>
                <a:cs typeface="Roboto Condensed"/>
                <a:sym typeface="Roboto Condensed"/>
              </a:rPr>
              <a:t>Voice Based Email for Blind People</a:t>
            </a:r>
            <a:r>
              <a:rPr lang="en" sz="1600">
                <a:latin typeface="Roboto Condensed Light"/>
                <a:ea typeface="Roboto Condensed Light"/>
                <a:cs typeface="Roboto Condensed Light"/>
                <a:sym typeface="Roboto Condensed Light"/>
              </a:rPr>
              <a:t>”, K. Jayachandran, P. Anbumani</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600">
                <a:latin typeface="Roboto Condensed Light"/>
                <a:ea typeface="Roboto Condensed Light"/>
                <a:cs typeface="Roboto Condensed Light"/>
                <a:sym typeface="Roboto Condensed Light"/>
              </a:rPr>
              <a:t>DESCRIPTION: This paper contributes in such a way that enables people to send and receive voice-based email messages. It also consists of two main modules these are: (a) Speech-to-text converter (b) Text-to-speech converter</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SURVEY PAPER-2: “</a:t>
            </a:r>
            <a:r>
              <a:rPr b="1" lang="en" sz="1600">
                <a:latin typeface="Roboto Condensed"/>
                <a:ea typeface="Roboto Condensed"/>
                <a:cs typeface="Roboto Condensed"/>
                <a:sym typeface="Roboto Condensed"/>
              </a:rPr>
              <a:t>Voice based e-mail System for Blinds</a:t>
            </a:r>
            <a:r>
              <a:rPr lang="en" sz="1600">
                <a:latin typeface="Roboto Condensed Light"/>
                <a:ea typeface="Roboto Condensed Light"/>
                <a:cs typeface="Roboto Condensed Light"/>
                <a:sym typeface="Roboto Condensed Light"/>
              </a:rPr>
              <a:t>”, Pranjal Ingle, Harshada Kanade, Arti Lanke</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600">
                <a:latin typeface="Roboto Condensed Light"/>
                <a:ea typeface="Roboto Condensed Light"/>
                <a:cs typeface="Roboto Condensed Light"/>
                <a:sym typeface="Roboto Condensed Light"/>
              </a:rPr>
              <a:t>DESCRIPTION: In this paper, the proposed email system provides registration module firstly that helps in logging in by entering username and password.</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379" name="Google Shape;379;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0" name="Google Shape;380;p21"/>
          <p:cNvGrpSpPr/>
          <p:nvPr/>
        </p:nvGrpSpPr>
        <p:grpSpPr>
          <a:xfrm>
            <a:off x="352808" y="574104"/>
            <a:ext cx="309041" cy="403123"/>
            <a:chOff x="590250" y="244200"/>
            <a:chExt cx="407975" cy="532175"/>
          </a:xfrm>
        </p:grpSpPr>
        <p:sp>
          <p:nvSpPr>
            <p:cNvPr id="381" name="Google Shape;381;p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1"/>
          <p:cNvSpPr txBox="1"/>
          <p:nvPr/>
        </p:nvSpPr>
        <p:spPr>
          <a:xfrm>
            <a:off x="670025" y="1517425"/>
            <a:ext cx="6660900" cy="338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latin typeface="Roboto Condensed Light"/>
                <a:ea typeface="Roboto Condensed Light"/>
                <a:cs typeface="Roboto Condensed Light"/>
                <a:sym typeface="Roboto Condensed Light"/>
              </a:rPr>
              <a:t>Also, user’s voice gets recorded and stored in database. After this, the main app page shows the options of inbox and compose which is guided through IVR technology. There is contact us page where the user can suggest any suggestion.</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SURVEY PAPER-3: “</a:t>
            </a:r>
            <a:r>
              <a:rPr b="1" lang="en" sz="1600">
                <a:latin typeface="Roboto Condensed"/>
                <a:ea typeface="Roboto Condensed"/>
                <a:cs typeface="Roboto Condensed"/>
                <a:sym typeface="Roboto Condensed"/>
              </a:rPr>
              <a:t>Speech Based E-mail System for Blind and Illiterate People</a:t>
            </a:r>
            <a:r>
              <a:rPr lang="en" sz="1600">
                <a:latin typeface="Roboto Condensed Light"/>
                <a:ea typeface="Roboto Condensed Light"/>
                <a:cs typeface="Roboto Condensed Light"/>
                <a:sym typeface="Roboto Condensed Light"/>
              </a:rPr>
              <a:t>”, Saurabh Sawant, Amankumar Wani, Sangharsh Sagar, Rucha Vanjari, M R Dhage</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600">
                <a:latin typeface="Roboto Condensed Light"/>
                <a:ea typeface="Roboto Condensed Light"/>
                <a:cs typeface="Roboto Condensed Light"/>
                <a:sym typeface="Roboto Condensed Light"/>
              </a:rPr>
              <a:t>DESCRIPTION: In this paper, a</a:t>
            </a:r>
            <a:r>
              <a:rPr lang="en" sz="1600">
                <a:latin typeface="Roboto Condensed Light"/>
                <a:ea typeface="Roboto Condensed Light"/>
                <a:cs typeface="Roboto Condensed Light"/>
                <a:sym typeface="Roboto Condensed Light"/>
              </a:rPr>
              <a:t>long with STT and TTS API, PHP Mailer is used for sending and fetching mails. </a:t>
            </a:r>
            <a:r>
              <a:rPr lang="en" sz="1600">
                <a:latin typeface="Roboto Condensed Light"/>
                <a:ea typeface="Roboto Condensed Light"/>
                <a:cs typeface="Roboto Condensed Light"/>
                <a:sym typeface="Roboto Condensed Light"/>
              </a:rPr>
              <a:t>For searching mails in inboxes, pattern matching algorithm is used. So, in this system Knuth Morris-Pratt algorithm is implemented.</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2"/>
          <p:cNvSpPr txBox="1"/>
          <p:nvPr>
            <p:ph type="title"/>
          </p:nvPr>
        </p:nvSpPr>
        <p:spPr>
          <a:xfrm>
            <a:off x="726725" y="392550"/>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Software Technologies</a:t>
            </a:r>
            <a:endParaRPr/>
          </a:p>
        </p:txBody>
      </p:sp>
      <p:sp>
        <p:nvSpPr>
          <p:cNvPr id="401" name="Google Shape;401;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02" name="Google Shape;402;p22"/>
          <p:cNvGrpSpPr/>
          <p:nvPr/>
        </p:nvGrpSpPr>
        <p:grpSpPr>
          <a:xfrm>
            <a:off x="352808" y="574104"/>
            <a:ext cx="309041" cy="403123"/>
            <a:chOff x="590250" y="244200"/>
            <a:chExt cx="407975" cy="532175"/>
          </a:xfrm>
        </p:grpSpPr>
        <p:sp>
          <p:nvSpPr>
            <p:cNvPr id="403" name="Google Shape;403;p2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2"/>
          <p:cNvSpPr txBox="1"/>
          <p:nvPr/>
        </p:nvSpPr>
        <p:spPr>
          <a:xfrm>
            <a:off x="670025" y="1517425"/>
            <a:ext cx="6660900" cy="3330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Flask:</a:t>
            </a:r>
            <a:endParaRPr sz="1600">
              <a:latin typeface="Roboto Condensed Light"/>
              <a:ea typeface="Roboto Condensed Light"/>
              <a:cs typeface="Roboto Condensed Light"/>
              <a:sym typeface="Roboto Condensed Light"/>
            </a:endParaRPr>
          </a:p>
          <a:p>
            <a:pPr indent="-330200" lvl="0" marL="4572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Flask is a micro web framework written in Python.</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It is classified as a microframework because it does not require particular tools or libraries.</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It has no database abstraction layer, form validation, or any other components where pre-existing third-party libraries provide common functions.</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However, Flask supports extensions that can add application features as if they were implemented in Flask itself.</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3"/>
          <p:cNvSpPr txBox="1"/>
          <p:nvPr>
            <p:ph type="title"/>
          </p:nvPr>
        </p:nvSpPr>
        <p:spPr>
          <a:xfrm>
            <a:off x="722425" y="392563"/>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Software Technologies</a:t>
            </a:r>
            <a:endParaRPr/>
          </a:p>
        </p:txBody>
      </p:sp>
      <p:sp>
        <p:nvSpPr>
          <p:cNvPr id="423" name="Google Shape;423;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24" name="Google Shape;424;p23"/>
          <p:cNvGrpSpPr/>
          <p:nvPr/>
        </p:nvGrpSpPr>
        <p:grpSpPr>
          <a:xfrm>
            <a:off x="352808" y="574104"/>
            <a:ext cx="309041" cy="403123"/>
            <a:chOff x="590250" y="244200"/>
            <a:chExt cx="407975" cy="532175"/>
          </a:xfrm>
        </p:grpSpPr>
        <p:sp>
          <p:nvSpPr>
            <p:cNvPr id="425" name="Google Shape;425;p2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3"/>
          <p:cNvSpPr txBox="1"/>
          <p:nvPr/>
        </p:nvSpPr>
        <p:spPr>
          <a:xfrm>
            <a:off x="670025" y="1517425"/>
            <a:ext cx="6660900" cy="3330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MySQL</a:t>
            </a:r>
            <a:r>
              <a:rPr b="1" lang="en" sz="2000">
                <a:latin typeface="Roboto Condensed"/>
                <a:ea typeface="Roboto Condensed"/>
                <a:cs typeface="Roboto Condensed"/>
                <a:sym typeface="Roboto Condensed"/>
              </a:rPr>
              <a:t>:</a:t>
            </a:r>
            <a:endParaRPr sz="1600">
              <a:latin typeface="Roboto Condensed Light"/>
              <a:ea typeface="Roboto Condensed Light"/>
              <a:cs typeface="Roboto Condensed Light"/>
              <a:sym typeface="Roboto Condensed Light"/>
            </a:endParaRPr>
          </a:p>
          <a:p>
            <a:pPr indent="-330200" lvl="0" marL="4572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MySQL is an open-source relational database management system.</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A relational database organizes data into one or more data tables in which data types may be related to each other; these relations help structure the data.</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SQL is a language programmers use to create, modify and extract data from the relational database, as well as control user access to the database.</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MySQL is used with other programs to implement applications that need relational database capability.</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4"/>
          <p:cNvSpPr txBox="1"/>
          <p:nvPr>
            <p:ph type="title"/>
          </p:nvPr>
        </p:nvSpPr>
        <p:spPr>
          <a:xfrm>
            <a:off x="773450" y="392563"/>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Design</a:t>
            </a:r>
            <a:endParaRPr/>
          </a:p>
        </p:txBody>
      </p:sp>
      <p:sp>
        <p:nvSpPr>
          <p:cNvPr id="445" name="Google Shape;445;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46" name="Google Shape;446;p24"/>
          <p:cNvGrpSpPr/>
          <p:nvPr/>
        </p:nvGrpSpPr>
        <p:grpSpPr>
          <a:xfrm>
            <a:off x="352808" y="574104"/>
            <a:ext cx="309041" cy="403123"/>
            <a:chOff x="590250" y="244200"/>
            <a:chExt cx="407975" cy="532175"/>
          </a:xfrm>
        </p:grpSpPr>
        <p:sp>
          <p:nvSpPr>
            <p:cNvPr id="447" name="Google Shape;447;p2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1" name="Google Shape;461;p24"/>
          <p:cNvPicPr preferRelativeResize="0"/>
          <p:nvPr/>
        </p:nvPicPr>
        <p:blipFill>
          <a:blip r:embed="rId3">
            <a:alphaModFix/>
          </a:blip>
          <a:stretch>
            <a:fillRect/>
          </a:stretch>
        </p:blipFill>
        <p:spPr>
          <a:xfrm>
            <a:off x="977800" y="1427600"/>
            <a:ext cx="7012953" cy="2821113"/>
          </a:xfrm>
          <a:prstGeom prst="rect">
            <a:avLst/>
          </a:prstGeom>
          <a:noFill/>
          <a:ln>
            <a:noFill/>
          </a:ln>
        </p:spPr>
      </p:pic>
      <p:sp>
        <p:nvSpPr>
          <p:cNvPr id="462" name="Google Shape;462;p24"/>
          <p:cNvSpPr txBox="1"/>
          <p:nvPr/>
        </p:nvSpPr>
        <p:spPr>
          <a:xfrm>
            <a:off x="3555175" y="4248725"/>
            <a:ext cx="185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Condensed"/>
                <a:ea typeface="Roboto Condensed"/>
                <a:cs typeface="Roboto Condensed"/>
                <a:sym typeface="Roboto Condensed"/>
              </a:rPr>
              <a:t>Architecture Design</a:t>
            </a:r>
            <a:endParaRPr b="1" sz="1500">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8" name="Google Shape;468;p25"/>
          <p:cNvPicPr preferRelativeResize="0"/>
          <p:nvPr/>
        </p:nvPicPr>
        <p:blipFill rotWithShape="1">
          <a:blip r:embed="rId3">
            <a:alphaModFix/>
          </a:blip>
          <a:srcRect b="5006" l="0" r="0" t="0"/>
          <a:stretch/>
        </p:blipFill>
        <p:spPr>
          <a:xfrm>
            <a:off x="2621425" y="371675"/>
            <a:ext cx="3901150" cy="4179925"/>
          </a:xfrm>
          <a:prstGeom prst="rect">
            <a:avLst/>
          </a:prstGeom>
          <a:noFill/>
          <a:ln>
            <a:noFill/>
          </a:ln>
        </p:spPr>
      </p:pic>
      <p:sp>
        <p:nvSpPr>
          <p:cNvPr id="469" name="Google Shape;469;p25"/>
          <p:cNvSpPr txBox="1"/>
          <p:nvPr/>
        </p:nvSpPr>
        <p:spPr>
          <a:xfrm>
            <a:off x="4066500" y="4586550"/>
            <a:ext cx="1011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Condensed"/>
                <a:ea typeface="Roboto Condensed"/>
                <a:cs typeface="Roboto Condensed"/>
                <a:sym typeface="Roboto Condensed"/>
              </a:rPr>
              <a:t>Flow Chart</a:t>
            </a:r>
            <a:endParaRPr>
              <a:latin typeface="Roboto Condensed Light"/>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5" name="Google Shape;475;p26"/>
          <p:cNvPicPr preferRelativeResize="0"/>
          <p:nvPr/>
        </p:nvPicPr>
        <p:blipFill>
          <a:blip r:embed="rId3">
            <a:alphaModFix/>
          </a:blip>
          <a:stretch>
            <a:fillRect/>
          </a:stretch>
        </p:blipFill>
        <p:spPr>
          <a:xfrm>
            <a:off x="2607475" y="151825"/>
            <a:ext cx="3929050" cy="4347749"/>
          </a:xfrm>
          <a:prstGeom prst="rect">
            <a:avLst/>
          </a:prstGeom>
          <a:noFill/>
          <a:ln>
            <a:noFill/>
          </a:ln>
        </p:spPr>
      </p:pic>
      <p:sp>
        <p:nvSpPr>
          <p:cNvPr id="476" name="Google Shape;476;p26"/>
          <p:cNvSpPr txBox="1"/>
          <p:nvPr/>
        </p:nvSpPr>
        <p:spPr>
          <a:xfrm>
            <a:off x="3754500" y="4499575"/>
            <a:ext cx="16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Use Case Diagram</a:t>
            </a:r>
            <a:endParaRPr b="1">
              <a:latin typeface="Roboto Condensed"/>
              <a:ea typeface="Roboto Condensed"/>
              <a:cs typeface="Roboto Condensed"/>
              <a:sym typeface="Roboto Condensed"/>
            </a:endParaRPr>
          </a:p>
        </p:txBody>
      </p:sp>
      <p:pic>
        <p:nvPicPr>
          <p:cNvPr id="477" name="Google Shape;477;p26"/>
          <p:cNvPicPr preferRelativeResize="0"/>
          <p:nvPr/>
        </p:nvPicPr>
        <p:blipFill>
          <a:blip r:embed="rId4">
            <a:alphaModFix/>
          </a:blip>
          <a:stretch>
            <a:fillRect/>
          </a:stretch>
        </p:blipFill>
        <p:spPr>
          <a:xfrm>
            <a:off x="4131100" y="1063450"/>
            <a:ext cx="428625" cy="11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3" name="Google Shape;483;p27"/>
          <p:cNvPicPr preferRelativeResize="0"/>
          <p:nvPr/>
        </p:nvPicPr>
        <p:blipFill>
          <a:blip r:embed="rId3">
            <a:alphaModFix/>
          </a:blip>
          <a:stretch>
            <a:fillRect/>
          </a:stretch>
        </p:blipFill>
        <p:spPr>
          <a:xfrm>
            <a:off x="2450800" y="180850"/>
            <a:ext cx="4242401" cy="4278899"/>
          </a:xfrm>
          <a:prstGeom prst="rect">
            <a:avLst/>
          </a:prstGeom>
          <a:noFill/>
          <a:ln>
            <a:noFill/>
          </a:ln>
        </p:spPr>
      </p:pic>
      <p:sp>
        <p:nvSpPr>
          <p:cNvPr id="484" name="Google Shape;484;p27"/>
          <p:cNvSpPr txBox="1"/>
          <p:nvPr/>
        </p:nvSpPr>
        <p:spPr>
          <a:xfrm>
            <a:off x="3820450" y="4459750"/>
            <a:ext cx="20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Sequence Diagram</a:t>
            </a:r>
            <a:endParaRPr b="1">
              <a:latin typeface="Roboto Condensed"/>
              <a:ea typeface="Roboto Condensed"/>
              <a:cs typeface="Roboto Condensed"/>
              <a:sym typeface="Roboto Condensed"/>
            </a:endParaRPr>
          </a:p>
        </p:txBody>
      </p:sp>
      <p:pic>
        <p:nvPicPr>
          <p:cNvPr id="485" name="Google Shape;485;p27"/>
          <p:cNvPicPr preferRelativeResize="0"/>
          <p:nvPr/>
        </p:nvPicPr>
        <p:blipFill>
          <a:blip r:embed="rId4">
            <a:alphaModFix/>
          </a:blip>
          <a:stretch>
            <a:fillRect/>
          </a:stretch>
        </p:blipFill>
        <p:spPr>
          <a:xfrm>
            <a:off x="2908650" y="567575"/>
            <a:ext cx="481900" cy="13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1" name="Google Shape;491;p28"/>
          <p:cNvPicPr preferRelativeResize="0"/>
          <p:nvPr/>
        </p:nvPicPr>
        <p:blipFill>
          <a:blip r:embed="rId3">
            <a:alphaModFix/>
          </a:blip>
          <a:stretch>
            <a:fillRect/>
          </a:stretch>
        </p:blipFill>
        <p:spPr>
          <a:xfrm>
            <a:off x="2512300" y="146650"/>
            <a:ext cx="3909650" cy="4315050"/>
          </a:xfrm>
          <a:prstGeom prst="rect">
            <a:avLst/>
          </a:prstGeom>
          <a:noFill/>
          <a:ln>
            <a:noFill/>
          </a:ln>
        </p:spPr>
      </p:pic>
      <p:sp>
        <p:nvSpPr>
          <p:cNvPr id="492" name="Google Shape;492;p28"/>
          <p:cNvSpPr txBox="1"/>
          <p:nvPr/>
        </p:nvSpPr>
        <p:spPr>
          <a:xfrm>
            <a:off x="3924525" y="4594200"/>
            <a:ext cx="1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Class Diagram</a:t>
            </a:r>
            <a:endParaRPr b="1">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498" name="Google Shape;498;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99" name="Google Shape;499;p29"/>
          <p:cNvGrpSpPr/>
          <p:nvPr/>
        </p:nvGrpSpPr>
        <p:grpSpPr>
          <a:xfrm>
            <a:off x="352808" y="574104"/>
            <a:ext cx="309041" cy="403123"/>
            <a:chOff x="590250" y="244200"/>
            <a:chExt cx="407975" cy="532175"/>
          </a:xfrm>
        </p:grpSpPr>
        <p:sp>
          <p:nvSpPr>
            <p:cNvPr id="500" name="Google Shape;500;p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 name="Google Shape;514;p29"/>
          <p:cNvPicPr preferRelativeResize="0"/>
          <p:nvPr/>
        </p:nvPicPr>
        <p:blipFill>
          <a:blip r:embed="rId3">
            <a:alphaModFix/>
          </a:blip>
          <a:stretch>
            <a:fillRect/>
          </a:stretch>
        </p:blipFill>
        <p:spPr>
          <a:xfrm>
            <a:off x="1181100" y="1584775"/>
            <a:ext cx="6592066" cy="1453588"/>
          </a:xfrm>
          <a:prstGeom prst="rect">
            <a:avLst/>
          </a:prstGeom>
          <a:noFill/>
          <a:ln>
            <a:noFill/>
          </a:ln>
        </p:spPr>
      </p:pic>
      <p:pic>
        <p:nvPicPr>
          <p:cNvPr id="515" name="Google Shape;515;p29"/>
          <p:cNvPicPr preferRelativeResize="0"/>
          <p:nvPr/>
        </p:nvPicPr>
        <p:blipFill>
          <a:blip r:embed="rId4">
            <a:alphaModFix/>
          </a:blip>
          <a:stretch>
            <a:fillRect/>
          </a:stretch>
        </p:blipFill>
        <p:spPr>
          <a:xfrm>
            <a:off x="152400" y="3449150"/>
            <a:ext cx="8839201" cy="920446"/>
          </a:xfrm>
          <a:prstGeom prst="rect">
            <a:avLst/>
          </a:prstGeom>
          <a:noFill/>
          <a:ln>
            <a:noFill/>
          </a:ln>
        </p:spPr>
      </p:pic>
      <p:sp>
        <p:nvSpPr>
          <p:cNvPr id="516" name="Google Shape;516;p29"/>
          <p:cNvSpPr txBox="1"/>
          <p:nvPr/>
        </p:nvSpPr>
        <p:spPr>
          <a:xfrm>
            <a:off x="3932638" y="4369600"/>
            <a:ext cx="10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Send Email</a:t>
            </a:r>
            <a:endParaRPr b="1">
              <a:latin typeface="Roboto Condensed"/>
              <a:ea typeface="Roboto Condensed"/>
              <a:cs typeface="Roboto Condensed"/>
              <a:sym typeface="Roboto Condensed"/>
            </a:endParaRPr>
          </a:p>
        </p:txBody>
      </p:sp>
      <p:sp>
        <p:nvSpPr>
          <p:cNvPr id="517" name="Google Shape;517;p29"/>
          <p:cNvSpPr txBox="1"/>
          <p:nvPr/>
        </p:nvSpPr>
        <p:spPr>
          <a:xfrm>
            <a:off x="3799888" y="3038375"/>
            <a:ext cx="13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Python Modules</a:t>
            </a:r>
            <a:endParaRPr b="1">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0682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91" name="Google Shape;191;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12"/>
          <p:cNvSpPr txBox="1"/>
          <p:nvPr>
            <p:ph idx="1" type="body"/>
          </p:nvPr>
        </p:nvSpPr>
        <p:spPr>
          <a:xfrm>
            <a:off x="814275" y="1386925"/>
            <a:ext cx="7167000" cy="2808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rgbClr val="000000"/>
              </a:buClr>
              <a:buSzPts val="2000"/>
              <a:buChar char="●"/>
            </a:pPr>
            <a:r>
              <a:rPr b="1" lang="en">
                <a:solidFill>
                  <a:srgbClr val="000000"/>
                </a:solidFill>
              </a:rPr>
              <a:t>ABSTRACT</a:t>
            </a:r>
            <a:endParaRPr b="1">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a:solidFill>
                  <a:srgbClr val="000000"/>
                </a:solidFill>
              </a:rPr>
              <a:t>INTRODUCTION</a:t>
            </a:r>
            <a:endParaRPr b="1">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a:solidFill>
                  <a:srgbClr val="000000"/>
                </a:solidFill>
              </a:rPr>
              <a:t>SOFTWARE REQUIREMENTS SPECIFICATION</a:t>
            </a:r>
            <a:endParaRPr b="1">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a:solidFill>
                  <a:srgbClr val="000000"/>
                </a:solidFill>
              </a:rPr>
              <a:t>LITERATURE SURVEY</a:t>
            </a:r>
            <a:endParaRPr b="1">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a:solidFill>
                  <a:srgbClr val="000000"/>
                </a:solidFill>
              </a:rPr>
              <a:t>SYSTEM DESIGN</a:t>
            </a:r>
            <a:endParaRPr b="1">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a:solidFill>
                  <a:srgbClr val="000000"/>
                </a:solidFill>
              </a:rPr>
              <a:t>IMPLEMENTATION</a:t>
            </a:r>
            <a:endParaRPr b="1">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a:solidFill>
                  <a:srgbClr val="000000"/>
                </a:solidFill>
              </a:rPr>
              <a:t>REFERENCES</a:t>
            </a:r>
            <a:endParaRPr b="1">
              <a:solidFill>
                <a:srgbClr val="000000"/>
              </a:solidFill>
            </a:endParaRPr>
          </a:p>
          <a:p>
            <a:pPr indent="0" lvl="0" marL="0" rtl="0" algn="l">
              <a:lnSpc>
                <a:spcPct val="150000"/>
              </a:lnSpc>
              <a:spcBef>
                <a:spcPts val="600"/>
              </a:spcBef>
              <a:spcAft>
                <a:spcPts val="1000"/>
              </a:spcAft>
              <a:buNone/>
            </a:pPr>
            <a:r>
              <a:t/>
            </a:r>
            <a:endParaRPr sz="2100"/>
          </a:p>
        </p:txBody>
      </p:sp>
      <p:grpSp>
        <p:nvGrpSpPr>
          <p:cNvPr id="193" name="Google Shape;193;p12"/>
          <p:cNvGrpSpPr/>
          <p:nvPr/>
        </p:nvGrpSpPr>
        <p:grpSpPr>
          <a:xfrm>
            <a:off x="282216" y="590918"/>
            <a:ext cx="369505" cy="369505"/>
            <a:chOff x="2594050" y="1631825"/>
            <a:chExt cx="439625" cy="439625"/>
          </a:xfrm>
        </p:grpSpPr>
        <p:sp>
          <p:nvSpPr>
            <p:cNvPr id="194" name="Google Shape;194;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3" name="Google Shape;523;p30"/>
          <p:cNvPicPr preferRelativeResize="0"/>
          <p:nvPr/>
        </p:nvPicPr>
        <p:blipFill>
          <a:blip r:embed="rId3">
            <a:alphaModFix/>
          </a:blip>
          <a:stretch>
            <a:fillRect/>
          </a:stretch>
        </p:blipFill>
        <p:spPr>
          <a:xfrm>
            <a:off x="858838" y="847050"/>
            <a:ext cx="7426325" cy="1326675"/>
          </a:xfrm>
          <a:prstGeom prst="rect">
            <a:avLst/>
          </a:prstGeom>
          <a:noFill/>
          <a:ln>
            <a:noFill/>
          </a:ln>
        </p:spPr>
      </p:pic>
      <p:pic>
        <p:nvPicPr>
          <p:cNvPr id="524" name="Google Shape;524;p30"/>
          <p:cNvPicPr preferRelativeResize="0"/>
          <p:nvPr/>
        </p:nvPicPr>
        <p:blipFill>
          <a:blip r:embed="rId4">
            <a:alphaModFix/>
          </a:blip>
          <a:stretch>
            <a:fillRect/>
          </a:stretch>
        </p:blipFill>
        <p:spPr>
          <a:xfrm>
            <a:off x="831950" y="2606225"/>
            <a:ext cx="7480088" cy="1597787"/>
          </a:xfrm>
          <a:prstGeom prst="rect">
            <a:avLst/>
          </a:prstGeom>
          <a:noFill/>
          <a:ln>
            <a:noFill/>
          </a:ln>
        </p:spPr>
      </p:pic>
      <p:sp>
        <p:nvSpPr>
          <p:cNvPr id="525" name="Google Shape;525;p30"/>
          <p:cNvSpPr txBox="1"/>
          <p:nvPr/>
        </p:nvSpPr>
        <p:spPr>
          <a:xfrm>
            <a:off x="3894750" y="2173725"/>
            <a:ext cx="13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Text-to-speech</a:t>
            </a:r>
            <a:endParaRPr b="1">
              <a:latin typeface="Roboto Condensed"/>
              <a:ea typeface="Roboto Condensed"/>
              <a:cs typeface="Roboto Condensed"/>
              <a:sym typeface="Roboto Condensed"/>
            </a:endParaRPr>
          </a:p>
        </p:txBody>
      </p:sp>
      <p:sp>
        <p:nvSpPr>
          <p:cNvPr id="526" name="Google Shape;526;p30"/>
          <p:cNvSpPr txBox="1"/>
          <p:nvPr/>
        </p:nvSpPr>
        <p:spPr>
          <a:xfrm>
            <a:off x="3894763" y="4236300"/>
            <a:ext cx="13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Speech-to-text</a:t>
            </a:r>
            <a:endParaRPr b="1">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2" name="Google Shape;532;p31"/>
          <p:cNvPicPr preferRelativeResize="0"/>
          <p:nvPr/>
        </p:nvPicPr>
        <p:blipFill>
          <a:blip r:embed="rId3">
            <a:alphaModFix/>
          </a:blip>
          <a:stretch>
            <a:fillRect/>
          </a:stretch>
        </p:blipFill>
        <p:spPr>
          <a:xfrm>
            <a:off x="326575" y="772225"/>
            <a:ext cx="5783050" cy="3029274"/>
          </a:xfrm>
          <a:prstGeom prst="rect">
            <a:avLst/>
          </a:prstGeom>
          <a:noFill/>
          <a:ln>
            <a:noFill/>
          </a:ln>
        </p:spPr>
      </p:pic>
      <p:pic>
        <p:nvPicPr>
          <p:cNvPr id="533" name="Google Shape;533;p31"/>
          <p:cNvPicPr preferRelativeResize="0"/>
          <p:nvPr/>
        </p:nvPicPr>
        <p:blipFill>
          <a:blip r:embed="rId4">
            <a:alphaModFix/>
          </a:blip>
          <a:stretch>
            <a:fillRect/>
          </a:stretch>
        </p:blipFill>
        <p:spPr>
          <a:xfrm>
            <a:off x="6215925" y="1479775"/>
            <a:ext cx="2815793" cy="528787"/>
          </a:xfrm>
          <a:prstGeom prst="rect">
            <a:avLst/>
          </a:prstGeom>
          <a:noFill/>
          <a:ln>
            <a:noFill/>
          </a:ln>
        </p:spPr>
      </p:pic>
      <p:sp>
        <p:nvSpPr>
          <p:cNvPr id="534" name="Google Shape;534;p31"/>
          <p:cNvSpPr txBox="1"/>
          <p:nvPr/>
        </p:nvSpPr>
        <p:spPr>
          <a:xfrm>
            <a:off x="2691750" y="3801500"/>
            <a:ext cx="10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Log In Page</a:t>
            </a:r>
            <a:endParaRPr b="1">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0" name="Google Shape;540;p32"/>
          <p:cNvPicPr preferRelativeResize="0"/>
          <p:nvPr/>
        </p:nvPicPr>
        <p:blipFill>
          <a:blip r:embed="rId3">
            <a:alphaModFix/>
          </a:blip>
          <a:stretch>
            <a:fillRect/>
          </a:stretch>
        </p:blipFill>
        <p:spPr>
          <a:xfrm>
            <a:off x="449025" y="873325"/>
            <a:ext cx="4031126" cy="2539624"/>
          </a:xfrm>
          <a:prstGeom prst="rect">
            <a:avLst/>
          </a:prstGeom>
          <a:noFill/>
          <a:ln>
            <a:noFill/>
          </a:ln>
        </p:spPr>
      </p:pic>
      <p:sp>
        <p:nvSpPr>
          <p:cNvPr id="541" name="Google Shape;541;p32"/>
          <p:cNvSpPr txBox="1"/>
          <p:nvPr/>
        </p:nvSpPr>
        <p:spPr>
          <a:xfrm>
            <a:off x="1655638" y="3412950"/>
            <a:ext cx="16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Log In page (Cont.)</a:t>
            </a:r>
            <a:endParaRPr b="1">
              <a:latin typeface="Roboto Condensed"/>
              <a:ea typeface="Roboto Condensed"/>
              <a:cs typeface="Roboto Condensed"/>
              <a:sym typeface="Roboto Condensed"/>
            </a:endParaRPr>
          </a:p>
        </p:txBody>
      </p:sp>
      <p:pic>
        <p:nvPicPr>
          <p:cNvPr id="542" name="Google Shape;542;p32"/>
          <p:cNvPicPr preferRelativeResize="0"/>
          <p:nvPr/>
        </p:nvPicPr>
        <p:blipFill>
          <a:blip r:embed="rId4">
            <a:alphaModFix/>
          </a:blip>
          <a:stretch>
            <a:fillRect/>
          </a:stretch>
        </p:blipFill>
        <p:spPr>
          <a:xfrm>
            <a:off x="4667700" y="873325"/>
            <a:ext cx="4139525" cy="2539624"/>
          </a:xfrm>
          <a:prstGeom prst="rect">
            <a:avLst/>
          </a:prstGeom>
          <a:noFill/>
          <a:ln>
            <a:noFill/>
          </a:ln>
        </p:spPr>
      </p:pic>
      <p:sp>
        <p:nvSpPr>
          <p:cNvPr id="543" name="Google Shape;543;p32"/>
          <p:cNvSpPr txBox="1"/>
          <p:nvPr/>
        </p:nvSpPr>
        <p:spPr>
          <a:xfrm>
            <a:off x="5934350" y="3412950"/>
            <a:ext cx="16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Condensed"/>
                <a:ea typeface="Roboto Condensed"/>
                <a:cs typeface="Roboto Condensed"/>
                <a:sym typeface="Roboto Condensed"/>
              </a:rPr>
              <a:t>Compose Mail Page</a:t>
            </a:r>
            <a:endParaRPr b="1">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49" name="Google Shape;549;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50" name="Google Shape;550;p33"/>
          <p:cNvGrpSpPr/>
          <p:nvPr/>
        </p:nvGrpSpPr>
        <p:grpSpPr>
          <a:xfrm>
            <a:off x="352808" y="574104"/>
            <a:ext cx="309041" cy="403123"/>
            <a:chOff x="590250" y="244200"/>
            <a:chExt cx="407975" cy="532175"/>
          </a:xfrm>
        </p:grpSpPr>
        <p:sp>
          <p:nvSpPr>
            <p:cNvPr id="551" name="Google Shape;551;p3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33"/>
          <p:cNvSpPr txBox="1"/>
          <p:nvPr/>
        </p:nvSpPr>
        <p:spPr>
          <a:xfrm>
            <a:off x="661850" y="1394975"/>
            <a:ext cx="6660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00"/>
              </a:buClr>
              <a:buSzPts val="1600"/>
              <a:buFont typeface="Roboto Condensed Light"/>
              <a:buChar char="●"/>
            </a:pPr>
            <a:r>
              <a:rPr lang="en" sz="1600" u="sng">
                <a:latin typeface="Roboto Condensed Light"/>
                <a:ea typeface="Roboto Condensed Light"/>
                <a:cs typeface="Roboto Condensed Light"/>
                <a:sym typeface="Roboto Condensed Light"/>
                <a:hlinkClick r:id="rId3"/>
              </a:rPr>
              <a:t>https://flask.palletsprojects.com/en/2.0.x/</a:t>
            </a:r>
            <a:r>
              <a:rPr lang="en" sz="1600">
                <a:latin typeface="Roboto Condensed Light"/>
                <a:ea typeface="Roboto Condensed Light"/>
                <a:cs typeface="Roboto Condensed Light"/>
                <a:sym typeface="Roboto Condensed Light"/>
              </a:rPr>
              <a:t> </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K. Jayachandran, P. Anbumani, “</a:t>
            </a:r>
            <a:r>
              <a:rPr b="1" lang="en" sz="1600">
                <a:latin typeface="Roboto Condensed"/>
                <a:ea typeface="Roboto Condensed"/>
                <a:cs typeface="Roboto Condensed"/>
                <a:sym typeface="Roboto Condensed"/>
              </a:rPr>
              <a:t>Voice Based Email for Blind People</a:t>
            </a:r>
            <a:r>
              <a:rPr lang="en" sz="1600">
                <a:latin typeface="Roboto Condensed Light"/>
                <a:ea typeface="Roboto Condensed Light"/>
                <a:cs typeface="Roboto Condensed Light"/>
                <a:sym typeface="Roboto Condensed Light"/>
              </a:rPr>
              <a:t>”, International Journal of Advance Research, Ideas and Innovations in Technology, ISSN: 2454-132X, Volume 3, Issue 3, 06 June, 2017</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Pranjal Ingle, Harshada Kanade, Arti Lanke, “</a:t>
            </a:r>
            <a:r>
              <a:rPr b="1" lang="en" sz="1600">
                <a:latin typeface="Roboto Condensed"/>
                <a:ea typeface="Roboto Condensed"/>
                <a:cs typeface="Roboto Condensed"/>
                <a:sym typeface="Roboto Condensed"/>
              </a:rPr>
              <a:t>Voice based e-mail System for Blinds</a:t>
            </a:r>
            <a:r>
              <a:rPr lang="en" sz="1600">
                <a:latin typeface="Roboto Condensed Light"/>
                <a:ea typeface="Roboto Condensed Light"/>
                <a:cs typeface="Roboto Condensed Light"/>
                <a:sym typeface="Roboto Condensed Light"/>
              </a:rPr>
              <a:t>”, International Journal of Research Studies in Computer Science and Engineering (IJRSCSE) Volume 3, Issue 1, 2016, PP 25-30 ISSN 2349-4859</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Saurabh Sawant, Amankumar Wani, Sangharsh Sagar, Rucha Vanjari, MR Dhage, “</a:t>
            </a:r>
            <a:r>
              <a:rPr b="1" lang="en" sz="1600">
                <a:latin typeface="Roboto Condensed"/>
                <a:ea typeface="Roboto Condensed"/>
                <a:cs typeface="Roboto Condensed"/>
                <a:sym typeface="Roboto Condensed"/>
              </a:rPr>
              <a:t>Speech Based E-mail System for Blind and Illiterate People</a:t>
            </a:r>
            <a:r>
              <a:rPr lang="en" sz="1600">
                <a:latin typeface="Roboto Condensed Light"/>
                <a:ea typeface="Roboto Condensed Light"/>
                <a:cs typeface="Roboto Condensed Light"/>
                <a:sym typeface="Roboto Condensed Light"/>
              </a:rPr>
              <a:t>”, International Research Journal of Engineering and Technology (IRJET), e- ISSN: 2395-0056, Volume: 05 Issue: 04, Apr-2018</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34"/>
          <p:cNvSpPr txBox="1"/>
          <p:nvPr>
            <p:ph idx="4294967295" type="ctrTitle"/>
          </p:nvPr>
        </p:nvSpPr>
        <p:spPr>
          <a:xfrm>
            <a:off x="1275150" y="2884425"/>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 YOU</a:t>
            </a:r>
            <a:endParaRPr sz="6000">
              <a:solidFill>
                <a:schemeClr val="accent5"/>
              </a:solidFill>
            </a:endParaRPr>
          </a:p>
        </p:txBody>
      </p:sp>
      <p:pic>
        <p:nvPicPr>
          <p:cNvPr id="572" name="Google Shape;572;p34"/>
          <p:cNvPicPr preferRelativeResize="0"/>
          <p:nvPr/>
        </p:nvPicPr>
        <p:blipFill>
          <a:blip r:embed="rId3">
            <a:alphaModFix/>
          </a:blip>
          <a:stretch>
            <a:fillRect/>
          </a:stretch>
        </p:blipFill>
        <p:spPr>
          <a:xfrm>
            <a:off x="2447925" y="844350"/>
            <a:ext cx="4248150" cy="144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03" name="Google Shape;203;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4" name="Google Shape;204;p13"/>
          <p:cNvGrpSpPr/>
          <p:nvPr/>
        </p:nvGrpSpPr>
        <p:grpSpPr>
          <a:xfrm>
            <a:off x="352808" y="574104"/>
            <a:ext cx="309041" cy="403123"/>
            <a:chOff x="590250" y="244200"/>
            <a:chExt cx="407975" cy="532175"/>
          </a:xfrm>
        </p:grpSpPr>
        <p:sp>
          <p:nvSpPr>
            <p:cNvPr id="205" name="Google Shape;205;p1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3"/>
          <p:cNvSpPr txBox="1"/>
          <p:nvPr/>
        </p:nvSpPr>
        <p:spPr>
          <a:xfrm>
            <a:off x="670025" y="1517425"/>
            <a:ext cx="6660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As the technology is enhancing, people are coming more closer to digital life and digital communication. There are many ways to communicate with others through internet in this new advanced era.</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E-mail is the technology that enables user to contact with others by sending mails and also helps in business world communication.</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The proposed idea is to create a web-based application using speech recognition, thus enabling everyone to control their mail accounts using their voice only and to be able to read, send, and perform all the other useful tasks like attachment of files.</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The technology stack used is Python, HTML, CSS, JavaScript, MySQL database.</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25" name="Google Shape;225;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6" name="Google Shape;226;p14"/>
          <p:cNvGrpSpPr/>
          <p:nvPr/>
        </p:nvGrpSpPr>
        <p:grpSpPr>
          <a:xfrm>
            <a:off x="352808" y="574104"/>
            <a:ext cx="309041" cy="403123"/>
            <a:chOff x="590250" y="244200"/>
            <a:chExt cx="407975" cy="532175"/>
          </a:xfrm>
        </p:grpSpPr>
        <p:sp>
          <p:nvSpPr>
            <p:cNvPr id="227" name="Google Shape;227;p1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4"/>
          <p:cNvSpPr txBox="1"/>
          <p:nvPr/>
        </p:nvSpPr>
        <p:spPr>
          <a:xfrm>
            <a:off x="670025" y="1517425"/>
            <a:ext cx="66609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Condensed Light"/>
              <a:buChar char="●"/>
            </a:pPr>
            <a:r>
              <a:rPr lang="en" sz="1600">
                <a:latin typeface="Roboto Condensed Light"/>
                <a:ea typeface="Roboto Condensed Light"/>
                <a:cs typeface="Roboto Condensed Light"/>
                <a:sym typeface="Roboto Condensed Light"/>
              </a:rPr>
              <a:t>Electronic mail (email) is a method of exchanging messages ("mail") between people using electronic devices.</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This project aims to develop a voice based email system that would help people to access email in a hassle-free manner.</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In the busy world sometimes, there would no proper time to clearly read emails. So, our project voice-based email uses text to speech.</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To send long written emails faster a lot of typing is needed and keyboard practice, but the voice based system does it faster and makes it reliable.</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7" name="Google Shape;247;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8" name="Google Shape;248;p15"/>
          <p:cNvGrpSpPr/>
          <p:nvPr/>
        </p:nvGrpSpPr>
        <p:grpSpPr>
          <a:xfrm>
            <a:off x="352808" y="574104"/>
            <a:ext cx="309041" cy="403123"/>
            <a:chOff x="590250" y="244200"/>
            <a:chExt cx="407975" cy="532175"/>
          </a:xfrm>
        </p:grpSpPr>
        <p:sp>
          <p:nvSpPr>
            <p:cNvPr id="249" name="Google Shape;249;p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5"/>
          <p:cNvSpPr txBox="1"/>
          <p:nvPr/>
        </p:nvSpPr>
        <p:spPr>
          <a:xfrm>
            <a:off x="670025" y="1517425"/>
            <a:ext cx="6660900" cy="2837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Existing System</a:t>
            </a:r>
            <a:r>
              <a:rPr b="1" lang="en" sz="2000">
                <a:latin typeface="Roboto Condensed"/>
                <a:ea typeface="Roboto Condensed"/>
                <a:cs typeface="Roboto Condensed"/>
                <a:sym typeface="Roboto Condensed"/>
              </a:rPr>
              <a:t>:</a:t>
            </a:r>
            <a:endParaRPr sz="1600">
              <a:latin typeface="Roboto Condensed Light"/>
              <a:ea typeface="Roboto Condensed Light"/>
              <a:cs typeface="Roboto Condensed Light"/>
              <a:sym typeface="Roboto Condensed Light"/>
            </a:endParaRPr>
          </a:p>
          <a:p>
            <a:pPr indent="-330200" lvl="0" marL="4572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To send long written emails a lot of typing and keyboard practice </a:t>
            </a:r>
            <a:r>
              <a:rPr lang="en" sz="1600">
                <a:latin typeface="Roboto Condensed Light"/>
                <a:ea typeface="Roboto Condensed Light"/>
                <a:cs typeface="Roboto Condensed Light"/>
                <a:sym typeface="Roboto Condensed Light"/>
              </a:rPr>
              <a:t>is needed</a:t>
            </a:r>
            <a:r>
              <a:rPr lang="en" sz="1600">
                <a:latin typeface="Roboto Condensed Light"/>
                <a:ea typeface="Roboto Condensed Light"/>
                <a:cs typeface="Roboto Condensed Light"/>
                <a:sym typeface="Roboto Condensed Light"/>
              </a:rPr>
              <a:t>.</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People often send emails of a regular format to many people and our system uses default templates to reduce the effort of the sender.</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It’s time taking to read long emails, </a:t>
            </a:r>
            <a:r>
              <a:rPr lang="en" sz="1600">
                <a:latin typeface="Roboto Condensed Light"/>
                <a:ea typeface="Roboto Condensed Light"/>
                <a:cs typeface="Roboto Condensed Light"/>
                <a:sym typeface="Roboto Condensed Light"/>
              </a:rPr>
              <a:t>text to speech is not available.</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69" name="Google Shape;269;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0" name="Google Shape;270;p16"/>
          <p:cNvGrpSpPr/>
          <p:nvPr/>
        </p:nvGrpSpPr>
        <p:grpSpPr>
          <a:xfrm>
            <a:off x="352808" y="574104"/>
            <a:ext cx="309041" cy="403123"/>
            <a:chOff x="590250" y="244200"/>
            <a:chExt cx="407975" cy="532175"/>
          </a:xfrm>
        </p:grpSpPr>
        <p:sp>
          <p:nvSpPr>
            <p:cNvPr id="271" name="Google Shape;271;p1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6"/>
          <p:cNvSpPr txBox="1"/>
          <p:nvPr/>
        </p:nvSpPr>
        <p:spPr>
          <a:xfrm>
            <a:off x="670025" y="1517425"/>
            <a:ext cx="6660900" cy="3330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Proposed System</a:t>
            </a:r>
            <a:r>
              <a:rPr b="1" lang="en" sz="2000">
                <a:latin typeface="Roboto Condensed"/>
                <a:ea typeface="Roboto Condensed"/>
                <a:cs typeface="Roboto Condensed"/>
                <a:sym typeface="Roboto Condensed"/>
              </a:rPr>
              <a:t>:</a:t>
            </a:r>
            <a:endParaRPr b="1" sz="2000">
              <a:latin typeface="Roboto Condensed"/>
              <a:ea typeface="Roboto Condensed"/>
              <a:cs typeface="Roboto Condensed"/>
              <a:sym typeface="Roboto Condensed"/>
            </a:endParaRPr>
          </a:p>
          <a:p>
            <a:pPr indent="-330200" lvl="0" marL="4572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The proposed system uses speech recognition, interactive voice response, and a click of the mouse.</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The main benefit of this system is that the use of keyboard is completely eliminated, the user will have to respond through voice and mouse click only.</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The three primary components of our system are: User validation, Speech recognition, Email services.</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4572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This system will be prompting the user to perform specific operations to avail e</a:t>
            </a:r>
            <a:r>
              <a:rPr lang="en" sz="1600">
                <a:latin typeface="Roboto Condensed Light"/>
                <a:ea typeface="Roboto Condensed Light"/>
                <a:cs typeface="Roboto Condensed Light"/>
                <a:sym typeface="Roboto Condensed Light"/>
              </a:rPr>
              <a:t>mail services like read, send emails.</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REQUIREMENTS SPECIFICATION</a:t>
            </a:r>
            <a:endParaRPr/>
          </a:p>
        </p:txBody>
      </p:sp>
      <p:sp>
        <p:nvSpPr>
          <p:cNvPr id="291" name="Google Shape;291;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2" name="Google Shape;292;p17"/>
          <p:cNvGrpSpPr/>
          <p:nvPr/>
        </p:nvGrpSpPr>
        <p:grpSpPr>
          <a:xfrm>
            <a:off x="352808" y="574104"/>
            <a:ext cx="309041" cy="403123"/>
            <a:chOff x="590250" y="244200"/>
            <a:chExt cx="407975" cy="532175"/>
          </a:xfrm>
        </p:grpSpPr>
        <p:sp>
          <p:nvSpPr>
            <p:cNvPr id="293" name="Google Shape;293;p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7"/>
          <p:cNvSpPr txBox="1"/>
          <p:nvPr/>
        </p:nvSpPr>
        <p:spPr>
          <a:xfrm>
            <a:off x="670025" y="1517425"/>
            <a:ext cx="6902400" cy="3083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Functional Requirements</a:t>
            </a:r>
            <a:r>
              <a:rPr b="1" lang="en" sz="2000">
                <a:latin typeface="Roboto Condensed"/>
                <a:ea typeface="Roboto Condensed"/>
                <a:cs typeface="Roboto Condensed"/>
                <a:sym typeface="Roboto Condensed"/>
              </a:rPr>
              <a:t>:</a:t>
            </a:r>
            <a:endParaRPr sz="1600">
              <a:latin typeface="Roboto Condensed Light"/>
              <a:ea typeface="Roboto Condensed Light"/>
              <a:cs typeface="Roboto Condensed Light"/>
              <a:sym typeface="Roboto Condensed Light"/>
            </a:endParaRPr>
          </a:p>
          <a:p>
            <a:pPr indent="-330200" lvl="0" marL="9144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New users must register in order to proceed further.</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Users must log in to access the voice email system.</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Users must enter the Gmail password.</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The text-to-speech voice command should be realistic.</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A microphone Button is available at each text input to change the text whenever needed.</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REQUIREMENTS SPECIFICATION</a:t>
            </a:r>
            <a:endParaRPr/>
          </a:p>
        </p:txBody>
      </p:sp>
      <p:sp>
        <p:nvSpPr>
          <p:cNvPr id="313" name="Google Shape;313;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4" name="Google Shape;314;p18"/>
          <p:cNvGrpSpPr/>
          <p:nvPr/>
        </p:nvGrpSpPr>
        <p:grpSpPr>
          <a:xfrm>
            <a:off x="352808" y="574104"/>
            <a:ext cx="309041" cy="403123"/>
            <a:chOff x="590250" y="244200"/>
            <a:chExt cx="407975" cy="532175"/>
          </a:xfrm>
        </p:grpSpPr>
        <p:sp>
          <p:nvSpPr>
            <p:cNvPr id="315" name="Google Shape;315;p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8"/>
          <p:cNvSpPr txBox="1"/>
          <p:nvPr/>
        </p:nvSpPr>
        <p:spPr>
          <a:xfrm>
            <a:off x="670025" y="1517425"/>
            <a:ext cx="6902400" cy="23448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Non-Functional Requirements</a:t>
            </a:r>
            <a:r>
              <a:rPr b="1" lang="en" sz="2000">
                <a:latin typeface="Roboto Condensed"/>
                <a:ea typeface="Roboto Condensed"/>
                <a:cs typeface="Roboto Condensed"/>
                <a:sym typeface="Roboto Condensed"/>
              </a:rPr>
              <a:t>:</a:t>
            </a:r>
            <a:endParaRPr sz="1600">
              <a:latin typeface="Roboto Condensed Light"/>
              <a:ea typeface="Roboto Condensed Light"/>
              <a:cs typeface="Roboto Condensed Light"/>
              <a:sym typeface="Roboto Condensed Light"/>
            </a:endParaRPr>
          </a:p>
          <a:p>
            <a:pPr indent="-330200" lvl="0" marL="9144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System use shall not cause any harm to human users.</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System will use a secured database.</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Every user is provided with a unique ID with their password.</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Every user is authenticated before accessing their account.</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REQUIREMENTS SPECIFICATION</a:t>
            </a:r>
            <a:endParaRPr/>
          </a:p>
        </p:txBody>
      </p:sp>
      <p:sp>
        <p:nvSpPr>
          <p:cNvPr id="335" name="Google Shape;335;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6" name="Google Shape;336;p19"/>
          <p:cNvGrpSpPr/>
          <p:nvPr/>
        </p:nvGrpSpPr>
        <p:grpSpPr>
          <a:xfrm>
            <a:off x="352808" y="574104"/>
            <a:ext cx="309041" cy="403123"/>
            <a:chOff x="590250" y="244200"/>
            <a:chExt cx="407975" cy="532175"/>
          </a:xfrm>
        </p:grpSpPr>
        <p:sp>
          <p:nvSpPr>
            <p:cNvPr id="337" name="Google Shape;337;p1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9"/>
          <p:cNvSpPr txBox="1"/>
          <p:nvPr/>
        </p:nvSpPr>
        <p:spPr>
          <a:xfrm>
            <a:off x="670025" y="1517425"/>
            <a:ext cx="6902400" cy="3104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2000">
                <a:latin typeface="Roboto Condensed"/>
                <a:ea typeface="Roboto Condensed"/>
                <a:cs typeface="Roboto Condensed"/>
                <a:sym typeface="Roboto Condensed"/>
              </a:rPr>
              <a:t>Software Requirements</a:t>
            </a:r>
            <a:r>
              <a:rPr b="1" lang="en" sz="2000">
                <a:latin typeface="Roboto Condensed"/>
                <a:ea typeface="Roboto Condensed"/>
                <a:cs typeface="Roboto Condensed"/>
                <a:sym typeface="Roboto Condensed"/>
              </a:rPr>
              <a:t>:</a:t>
            </a:r>
            <a:endParaRPr sz="1600">
              <a:latin typeface="Roboto Condensed Light"/>
              <a:ea typeface="Roboto Condensed Light"/>
              <a:cs typeface="Roboto Condensed Light"/>
              <a:sym typeface="Roboto Condensed Light"/>
            </a:endParaRPr>
          </a:p>
          <a:p>
            <a:pPr indent="-330200" lvl="0" marL="9144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Operating System : Windows 10, Linux or MAC OS.</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Programming Language : Python, JavaScript.</a:t>
            </a:r>
            <a:endParaRPr sz="16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IDE : Visual Studio Code, Python.</a:t>
            </a:r>
            <a:endParaRPr sz="1600">
              <a:latin typeface="Roboto Condensed Light"/>
              <a:ea typeface="Roboto Condensed Light"/>
              <a:cs typeface="Roboto Condensed Light"/>
              <a:sym typeface="Roboto Condensed Light"/>
            </a:endParaRPr>
          </a:p>
          <a:p>
            <a:pPr indent="0" lvl="0" marL="0" rtl="0" algn="l">
              <a:spcBef>
                <a:spcPts val="600"/>
              </a:spcBef>
              <a:spcAft>
                <a:spcPts val="0"/>
              </a:spcAft>
              <a:buNone/>
            </a:pPr>
            <a:r>
              <a:rPr b="1" lang="en" sz="2000">
                <a:latin typeface="Roboto Condensed"/>
                <a:ea typeface="Roboto Condensed"/>
                <a:cs typeface="Roboto Condensed"/>
                <a:sym typeface="Roboto Condensed"/>
              </a:rPr>
              <a:t>Hardware Requirements:</a:t>
            </a:r>
            <a:endParaRPr sz="1600">
              <a:latin typeface="Roboto Condensed Light"/>
              <a:ea typeface="Roboto Condensed Light"/>
              <a:cs typeface="Roboto Condensed Light"/>
              <a:sym typeface="Roboto Condensed Light"/>
            </a:endParaRPr>
          </a:p>
          <a:p>
            <a:pPr indent="-330200" lvl="0" marL="914400" rtl="0" algn="l">
              <a:spcBef>
                <a:spcPts val="100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Microphone : High-Definition audio device.</a:t>
            </a:r>
            <a:endParaRPr sz="16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600">
              <a:latin typeface="Roboto Condensed Light"/>
              <a:ea typeface="Roboto Condensed Light"/>
              <a:cs typeface="Roboto Condensed Light"/>
              <a:sym typeface="Roboto Condensed Light"/>
            </a:endParaRPr>
          </a:p>
          <a:p>
            <a:pPr indent="-330200" lvl="0" marL="914400" rtl="0" algn="l">
              <a:spcBef>
                <a:spcPts val="0"/>
              </a:spcBef>
              <a:spcAft>
                <a:spcPts val="0"/>
              </a:spcAft>
              <a:buClr>
                <a:srgbClr val="000000"/>
              </a:buClr>
              <a:buSzPts val="1600"/>
              <a:buFont typeface="Roboto Condensed Light"/>
              <a:buChar char="●"/>
            </a:pPr>
            <a:r>
              <a:rPr lang="en" sz="1600">
                <a:latin typeface="Roboto Condensed Light"/>
                <a:ea typeface="Roboto Condensed Light"/>
                <a:cs typeface="Roboto Condensed Light"/>
                <a:sym typeface="Roboto Condensed Light"/>
              </a:rPr>
              <a:t>Internet : 1 Mbps or above.</a:t>
            </a:r>
            <a:endParaRPr sz="1600">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