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8" r:id="rId6"/>
    <p:sldId id="260" r:id="rId7"/>
    <p:sldId id="262" r:id="rId8"/>
    <p:sldId id="261" r:id="rId9"/>
    <p:sldId id="269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D15-5CF7-4EBE-AAAE-060041649D82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2D2-21D7-4BE5-910D-196E1C39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6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D15-5CF7-4EBE-AAAE-060041649D82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2D2-21D7-4BE5-910D-196E1C39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8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D15-5CF7-4EBE-AAAE-060041649D82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2D2-21D7-4BE5-910D-196E1C39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D15-5CF7-4EBE-AAAE-060041649D82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2D2-21D7-4BE5-910D-196E1C39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8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D15-5CF7-4EBE-AAAE-060041649D82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2D2-21D7-4BE5-910D-196E1C39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5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D15-5CF7-4EBE-AAAE-060041649D82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2D2-21D7-4BE5-910D-196E1C39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4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D15-5CF7-4EBE-AAAE-060041649D82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2D2-21D7-4BE5-910D-196E1C39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2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D15-5CF7-4EBE-AAAE-060041649D82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2D2-21D7-4BE5-910D-196E1C39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D15-5CF7-4EBE-AAAE-060041649D82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2D2-21D7-4BE5-910D-196E1C39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6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D15-5CF7-4EBE-AAAE-060041649D82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2D2-21D7-4BE5-910D-196E1C39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0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D15-5CF7-4EBE-AAAE-060041649D82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2D2-21D7-4BE5-910D-196E1C39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9D15-5CF7-4EBE-AAAE-060041649D82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FE2D2-21D7-4BE5-910D-196E1C39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9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gbuhaja/DL_PA2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이해 및 활용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en-US" altLang="ko-KR" dirty="0" smtClean="0"/>
              <a:t>PA2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37598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컴퓨터소프트웨어학과 석사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en-US" altLang="ko-KR" dirty="0" smtClean="0"/>
              <a:t>2023106745 </a:t>
            </a:r>
            <a:r>
              <a:rPr lang="ko-KR" altLang="en-US" dirty="0" err="1" smtClean="0"/>
              <a:t>안현석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GitHub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0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[TODO] </a:t>
            </a:r>
            <a:r>
              <a:rPr lang="en-US" altLang="ko-KR" sz="4000" dirty="0" smtClean="0"/>
              <a:t>Best Model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YOLOv5n based</a:t>
            </a:r>
          </a:p>
          <a:p>
            <a:r>
              <a:rPr lang="en-US" altLang="ko-KR" sz="2400" dirty="0" err="1" smtClean="0"/>
              <a:t>Ransac</a:t>
            </a:r>
            <a:r>
              <a:rPr lang="en-US" altLang="ko-KR" sz="2400" dirty="0" smtClean="0"/>
              <a:t>(0.5) + </a:t>
            </a:r>
            <a:r>
              <a:rPr lang="en-US" altLang="ko-KR" sz="2400" dirty="0" err="1" smtClean="0"/>
              <a:t>kmeans</a:t>
            </a:r>
            <a:endParaRPr lang="en-US" altLang="ko-KR" sz="2400" dirty="0" smtClean="0"/>
          </a:p>
          <a:p>
            <a:r>
              <a:rPr lang="en-US" altLang="ko-KR" sz="2400" dirty="0" smtClean="0"/>
              <a:t>Augmentation high</a:t>
            </a:r>
          </a:p>
          <a:p>
            <a:r>
              <a:rPr lang="en-US" altLang="ko-KR" sz="2400" dirty="0" smtClean="0"/>
              <a:t>Change architecture(C3)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pPr lvl="1"/>
            <a:endParaRPr lang="ko-KR" altLang="en-US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45539"/>
              </p:ext>
            </p:extLst>
          </p:nvPr>
        </p:nvGraphicFramePr>
        <p:xfrm>
          <a:off x="6455791" y="2366134"/>
          <a:ext cx="36277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247">
                  <a:extLst>
                    <a:ext uri="{9D8B030D-6E8A-4147-A177-3AD203B41FA5}">
                      <a16:colId xmlns:a16="http://schemas.microsoft.com/office/drawing/2014/main" val="3190336065"/>
                    </a:ext>
                  </a:extLst>
                </a:gridCol>
                <a:gridCol w="1015264">
                  <a:extLst>
                    <a:ext uri="{9D8B030D-6E8A-4147-A177-3AD203B41FA5}">
                      <a16:colId xmlns:a16="http://schemas.microsoft.com/office/drawing/2014/main" val="847525005"/>
                    </a:ext>
                  </a:extLst>
                </a:gridCol>
                <a:gridCol w="1015264">
                  <a:extLst>
                    <a:ext uri="{9D8B030D-6E8A-4147-A177-3AD203B41FA5}">
                      <a16:colId xmlns:a16="http://schemas.microsoft.com/office/drawing/2014/main" val="1033794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6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0.3247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7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0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4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[Environment] </a:t>
            </a:r>
            <a:r>
              <a:rPr lang="ko-KR" altLang="en-US" sz="4000" dirty="0" smtClean="0"/>
              <a:t>환경설정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Docker build file</a:t>
            </a:r>
            <a:r>
              <a:rPr lang="ko-KR" altLang="en-US" sz="2400" dirty="0" smtClean="0"/>
              <a:t>을 통해 환경설정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576" y="2332881"/>
            <a:ext cx="5508847" cy="33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[TODO</a:t>
            </a:r>
            <a:r>
              <a:rPr lang="en-US" altLang="ko-KR" sz="4000" dirty="0" smtClean="0"/>
              <a:t>] Data augmentation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Do you think that the augmentation is effective?</a:t>
            </a:r>
          </a:p>
          <a:p>
            <a:pPr lvl="1"/>
            <a:r>
              <a:rPr lang="ko-KR" altLang="en-US" sz="1600" dirty="0" smtClean="0"/>
              <a:t>적당한 </a:t>
            </a:r>
            <a:r>
              <a:rPr lang="en-US" altLang="ko-KR" sz="2000" dirty="0" smtClean="0"/>
              <a:t>augmentation</a:t>
            </a:r>
            <a:r>
              <a:rPr lang="ko-KR" altLang="en-US" sz="1600" dirty="0" smtClean="0"/>
              <a:t>은 </a:t>
            </a:r>
            <a:r>
              <a:rPr lang="ko-KR" altLang="en-US" sz="1600" dirty="0" smtClean="0"/>
              <a:t>다양한 데이터를 만들어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학습에 도움을 준다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06" y="2820029"/>
            <a:ext cx="4896533" cy="236253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30664"/>
              </p:ext>
            </p:extLst>
          </p:nvPr>
        </p:nvGraphicFramePr>
        <p:xfrm>
          <a:off x="6694646" y="3286697"/>
          <a:ext cx="46591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65">
                  <a:extLst>
                    <a:ext uri="{9D8B030D-6E8A-4147-A177-3AD203B41FA5}">
                      <a16:colId xmlns:a16="http://schemas.microsoft.com/office/drawing/2014/main" val="3190336065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847525005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2729357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augmentation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high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6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0.3247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0.3312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7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0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1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[TODO] </a:t>
            </a:r>
            <a:r>
              <a:rPr lang="en-US" altLang="ko-KR" sz="4000" dirty="0" smtClean="0"/>
              <a:t>Draw anchors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Original anchors</a:t>
            </a:r>
          </a:p>
          <a:p>
            <a:pPr lvl="1"/>
            <a:r>
              <a:rPr lang="en-US" altLang="ko-KR" sz="2000" dirty="0" smtClean="0"/>
              <a:t>[[16, 30], [62, 45], [156, 198]]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New anchors</a:t>
            </a:r>
          </a:p>
          <a:p>
            <a:pPr lvl="1"/>
            <a:r>
              <a:rPr lang="en-US" altLang="ko-KR" sz="2000" dirty="0" smtClean="0"/>
              <a:t>[[</a:t>
            </a:r>
            <a:r>
              <a:rPr lang="en-US" altLang="ko-KR" sz="2000" dirty="0"/>
              <a:t>22, </a:t>
            </a:r>
            <a:r>
              <a:rPr lang="en-US" altLang="ko-KR" sz="2000" dirty="0" smtClean="0"/>
              <a:t>40], [62, 73], [126, 162]]</a:t>
            </a:r>
          </a:p>
          <a:p>
            <a:pPr lvl="1"/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176" y="2245074"/>
            <a:ext cx="2781868" cy="27360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932" y="2245074"/>
            <a:ext cx="2781868" cy="273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[TODO] </a:t>
            </a:r>
            <a:r>
              <a:rPr lang="en-US" altLang="ko-KR" sz="4000" dirty="0" smtClean="0"/>
              <a:t>Draw anchors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Generate new anchor</a:t>
            </a:r>
          </a:p>
          <a:p>
            <a:pPr lvl="1"/>
            <a:r>
              <a:rPr lang="en-US" altLang="ko-KR" sz="2000" dirty="0" smtClean="0"/>
              <a:t>Original</a:t>
            </a:r>
          </a:p>
          <a:p>
            <a:pPr lvl="1"/>
            <a:r>
              <a:rPr lang="en-US" altLang="ko-KR" sz="2000" dirty="0" err="1" smtClean="0"/>
              <a:t>Kmeans</a:t>
            </a:r>
            <a:r>
              <a:rPr lang="en-US" altLang="ko-KR" sz="2000" dirty="0" smtClean="0"/>
              <a:t> with </a:t>
            </a:r>
            <a:r>
              <a:rPr lang="en-US" altLang="ko-KR" sz="2000" dirty="0" err="1" smtClean="0"/>
              <a:t>IoU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Kmeans</a:t>
            </a:r>
            <a:r>
              <a:rPr lang="en-US" altLang="ko-KR" sz="2000" dirty="0" smtClean="0"/>
              <a:t> + </a:t>
            </a:r>
            <a:r>
              <a:rPr lang="en-US" altLang="ko-KR" sz="2000" dirty="0" err="1" smtClean="0"/>
              <a:t>Ransac</a:t>
            </a:r>
            <a:r>
              <a:rPr lang="en-US" altLang="ko-KR" sz="2000" dirty="0" smtClean="0"/>
              <a:t> with </a:t>
            </a:r>
            <a:r>
              <a:rPr lang="en-US" altLang="ko-KR" sz="2000" dirty="0" err="1" smtClean="0"/>
              <a:t>IoU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41210"/>
              </p:ext>
            </p:extLst>
          </p:nvPr>
        </p:nvGraphicFramePr>
        <p:xfrm>
          <a:off x="1406088" y="3890705"/>
          <a:ext cx="9379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04">
                  <a:extLst>
                    <a:ext uri="{9D8B030D-6E8A-4147-A177-3AD203B41FA5}">
                      <a16:colId xmlns:a16="http://schemas.microsoft.com/office/drawing/2014/main" val="3190336065"/>
                    </a:ext>
                  </a:extLst>
                </a:gridCol>
                <a:gridCol w="1563304">
                  <a:extLst>
                    <a:ext uri="{9D8B030D-6E8A-4147-A177-3AD203B41FA5}">
                      <a16:colId xmlns:a16="http://schemas.microsoft.com/office/drawing/2014/main" val="847525005"/>
                    </a:ext>
                  </a:extLst>
                </a:gridCol>
                <a:gridCol w="1563304">
                  <a:extLst>
                    <a:ext uri="{9D8B030D-6E8A-4147-A177-3AD203B41FA5}">
                      <a16:colId xmlns:a16="http://schemas.microsoft.com/office/drawing/2014/main" val="2729357230"/>
                    </a:ext>
                  </a:extLst>
                </a:gridCol>
                <a:gridCol w="1563304">
                  <a:extLst>
                    <a:ext uri="{9D8B030D-6E8A-4147-A177-3AD203B41FA5}">
                      <a16:colId xmlns:a16="http://schemas.microsoft.com/office/drawing/2014/main" val="868000145"/>
                    </a:ext>
                  </a:extLst>
                </a:gridCol>
                <a:gridCol w="1563304">
                  <a:extLst>
                    <a:ext uri="{9D8B030D-6E8A-4147-A177-3AD203B41FA5}">
                      <a16:colId xmlns:a16="http://schemas.microsoft.com/office/drawing/2014/main" val="1829456761"/>
                    </a:ext>
                  </a:extLst>
                </a:gridCol>
                <a:gridCol w="1563304">
                  <a:extLst>
                    <a:ext uri="{9D8B030D-6E8A-4147-A177-3AD203B41FA5}">
                      <a16:colId xmlns:a16="http://schemas.microsoft.com/office/drawing/2014/main" val="34589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Original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Kmeans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Ransac</a:t>
                      </a:r>
                      <a:r>
                        <a:rPr lang="en-US" altLang="ko-KR" dirty="0" smtClean="0"/>
                        <a:t>(0.3)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Ransac</a:t>
                      </a:r>
                      <a:r>
                        <a:rPr lang="en-US" altLang="ko-KR" dirty="0" smtClean="0"/>
                        <a:t>(0.5)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Ransac</a:t>
                      </a:r>
                      <a:r>
                        <a:rPr lang="en-US" altLang="ko-KR" dirty="0" smtClean="0"/>
                        <a:t>(0.7)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6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0.3247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0.3194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0.3107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0.3216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0.3192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7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0.1457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0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[TODO] </a:t>
            </a:r>
            <a:r>
              <a:rPr lang="en-US" altLang="ko-KR" sz="4000" dirty="0" smtClean="0"/>
              <a:t>Draw architecture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YOLOv5n architecture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" y="2513946"/>
            <a:ext cx="3775447" cy="26872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27" y="2428656"/>
            <a:ext cx="1527273" cy="16232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62" y="4491979"/>
            <a:ext cx="2330811" cy="1418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767" y="2432710"/>
            <a:ext cx="1468731" cy="15225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265" y="2432607"/>
            <a:ext cx="1515124" cy="30453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156" y="2428656"/>
            <a:ext cx="989182" cy="191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[TODO] Training targets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One-to-many label assignment method.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X, Y</a:t>
            </a:r>
            <a:r>
              <a:rPr lang="ko-KR" altLang="en-US" sz="1600" dirty="0" smtClean="0"/>
              <a:t>좌표가 </a:t>
            </a:r>
            <a:r>
              <a:rPr lang="en-US" altLang="ko-KR" sz="1600" dirty="0" smtClean="0"/>
              <a:t>0.5</a:t>
            </a:r>
            <a:r>
              <a:rPr lang="ko-KR" altLang="en-US" sz="1600" dirty="0" smtClean="0"/>
              <a:t>보다 작으면 </a:t>
            </a:r>
            <a:r>
              <a:rPr lang="en-US" altLang="ko-KR" sz="1600" dirty="0" smtClean="0"/>
              <a:t>-0.5, </a:t>
            </a:r>
            <a:r>
              <a:rPr lang="ko-KR" altLang="en-US" sz="1600" dirty="0" smtClean="0"/>
              <a:t>크면 </a:t>
            </a:r>
            <a:r>
              <a:rPr lang="en-US" altLang="ko-KR" sz="1600" dirty="0" smtClean="0"/>
              <a:t>+0.5 </a:t>
            </a:r>
            <a:r>
              <a:rPr lang="ko-KR" altLang="en-US" sz="1600" dirty="0" smtClean="0"/>
              <a:t>위치에 </a:t>
            </a:r>
            <a:r>
              <a:rPr lang="en-US" altLang="ko-KR" sz="1600" dirty="0" smtClean="0"/>
              <a:t>positive sample</a:t>
            </a:r>
            <a:r>
              <a:rPr lang="ko-KR" altLang="en-US" sz="1600" dirty="0" smtClean="0"/>
              <a:t>을 할당한다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728913"/>
            <a:ext cx="76390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[TODO] </a:t>
            </a:r>
            <a:r>
              <a:rPr lang="en-US" altLang="ko-KR" sz="4000" dirty="0" smtClean="0"/>
              <a:t>Qualitative </a:t>
            </a:r>
            <a:r>
              <a:rPr lang="en-US" altLang="ko-KR" sz="4000" dirty="0" err="1" smtClean="0"/>
              <a:t>evalutation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Run inference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lvl="1"/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37" y="2520702"/>
            <a:ext cx="5264325" cy="29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[TODO] </a:t>
            </a:r>
            <a:r>
              <a:rPr lang="en-US" altLang="ko-KR" sz="4000" dirty="0" smtClean="0"/>
              <a:t>Improve performance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Change block architecture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pPr lvl="1"/>
            <a:endParaRPr lang="ko-KR" altLang="en-US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0297"/>
              </p:ext>
            </p:extLst>
          </p:nvPr>
        </p:nvGraphicFramePr>
        <p:xfrm>
          <a:off x="2169018" y="2793973"/>
          <a:ext cx="78539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800">
                  <a:extLst>
                    <a:ext uri="{9D8B030D-6E8A-4147-A177-3AD203B41FA5}">
                      <a16:colId xmlns:a16="http://schemas.microsoft.com/office/drawing/2014/main" val="3190336065"/>
                    </a:ext>
                  </a:extLst>
                </a:gridCol>
                <a:gridCol w="1519736">
                  <a:extLst>
                    <a:ext uri="{9D8B030D-6E8A-4147-A177-3AD203B41FA5}">
                      <a16:colId xmlns:a16="http://schemas.microsoft.com/office/drawing/2014/main" val="847525005"/>
                    </a:ext>
                  </a:extLst>
                </a:gridCol>
                <a:gridCol w="1429809">
                  <a:extLst>
                    <a:ext uri="{9D8B030D-6E8A-4147-A177-3AD203B41FA5}">
                      <a16:colId xmlns:a16="http://schemas.microsoft.com/office/drawing/2014/main" val="2729357230"/>
                    </a:ext>
                  </a:extLst>
                </a:gridCol>
                <a:gridCol w="1429809">
                  <a:extLst>
                    <a:ext uri="{9D8B030D-6E8A-4147-A177-3AD203B41FA5}">
                      <a16:colId xmlns:a16="http://schemas.microsoft.com/office/drawing/2014/main" val="286022545"/>
                    </a:ext>
                  </a:extLst>
                </a:gridCol>
                <a:gridCol w="1429809">
                  <a:extLst>
                    <a:ext uri="{9D8B030D-6E8A-4147-A177-3AD203B41FA5}">
                      <a16:colId xmlns:a16="http://schemas.microsoft.com/office/drawing/2014/main" val="2657679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C2f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C2fC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C3x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6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0.3312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0.3164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7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0.1491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0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9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219</Words>
  <Application>Microsoft Office PowerPoint</Application>
  <PresentationFormat>와이드스크린</PresentationFormat>
  <Paragraphs>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딥러닝 이해 및 활용 #PA2</vt:lpstr>
      <vt:lpstr>[Environment] 환경설정</vt:lpstr>
      <vt:lpstr>[TODO] Data augmentation</vt:lpstr>
      <vt:lpstr>[TODO] Draw anchors</vt:lpstr>
      <vt:lpstr>[TODO] Draw anchors</vt:lpstr>
      <vt:lpstr>[TODO] Draw architecture</vt:lpstr>
      <vt:lpstr>[TODO] Training targets</vt:lpstr>
      <vt:lpstr>[TODO] Qualitative evalutation</vt:lpstr>
      <vt:lpstr>[TODO] Improve performance</vt:lpstr>
      <vt:lpstr>[TODO] Best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이해 및 활용 #PA1</dc:title>
  <dc:creator>pc</dc:creator>
  <cp:lastModifiedBy>pc</cp:lastModifiedBy>
  <cp:revision>28</cp:revision>
  <dcterms:created xsi:type="dcterms:W3CDTF">2024-05-09T04:39:26Z</dcterms:created>
  <dcterms:modified xsi:type="dcterms:W3CDTF">2024-06-14T03:15:39Z</dcterms:modified>
</cp:coreProperties>
</file>