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2" r:id="rId5"/>
    <p:sldId id="280" r:id="rId6"/>
    <p:sldId id="275" r:id="rId7"/>
    <p:sldId id="286" r:id="rId8"/>
    <p:sldId id="296" r:id="rId9"/>
    <p:sldId id="297" r:id="rId10"/>
    <p:sldId id="291" r:id="rId11"/>
    <p:sldId id="271" r:id="rId12"/>
    <p:sldId id="272" r:id="rId13"/>
    <p:sldId id="273" r:id="rId14"/>
    <p:sldId id="295" r:id="rId15"/>
    <p:sldId id="277" r:id="rId16"/>
    <p:sldId id="288" r:id="rId17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8" autoAdjust="0"/>
    <p:restoredTop sz="94660"/>
  </p:normalViewPr>
  <p:slideViewPr>
    <p:cSldViewPr snapToGrid="0" showGuides="1">
      <p:cViewPr>
        <p:scale>
          <a:sx n="79" d="100"/>
          <a:sy n="79" d="100"/>
        </p:scale>
        <p:origin x="2136" y="560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13/06/17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13/06/17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400800" y="688489"/>
            <a:ext cx="258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南京邮电大学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XMPP</a:t>
            </a: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</a:t>
            </a:r>
            <a:r>
              <a:rPr lang="en-US" altLang="zh-CN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即时通讯软件的设计与实现</a:t>
            </a:r>
            <a:endParaRPr lang="en-US" altLang="zh-CN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徐阳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李养群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44" y="372681"/>
            <a:ext cx="1295756" cy="13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57812" y="8445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../Downloads/Screenshot_20170514-19105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08" y="1657984"/>
            <a:ext cx="2792662" cy="441420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650383" y="922903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23056" y="922903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../Downloads/Screenshot_20170514-19110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61" y="1657984"/>
            <a:ext cx="2733361" cy="4414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4796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5781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393330" y="6410446"/>
            <a:ext cx="1652701" cy="338554"/>
            <a:chOff x="7317130" y="6308846"/>
            <a:chExt cx="1652701" cy="338554"/>
          </a:xfrm>
        </p:grpSpPr>
        <p:sp>
          <p:nvSpPr>
            <p:cNvPr id="32" name="文本框 31"/>
            <p:cNvSpPr txBox="1"/>
            <p:nvPr/>
          </p:nvSpPr>
          <p:spPr>
            <a:xfrm>
              <a:off x="7317130" y="6308846"/>
              <a:ext cx="16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HK" altLang="en-US" sz="16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882743" y="6369719"/>
              <a:ext cx="0" cy="216809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 descr="../Downloads/Screenshot_20170514-19254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4" y="1829117"/>
            <a:ext cx="2330024" cy="3599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641263" y="1059675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00316" y="1059675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通信录页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59369" y="1059675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03" y="1829117"/>
            <a:ext cx="2326047" cy="35998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45" y="1829117"/>
            <a:ext cx="2387600" cy="360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 2"/>
          <p:cNvSpPr/>
          <p:nvPr/>
        </p:nvSpPr>
        <p:spPr>
          <a:xfrm>
            <a:off x="4022326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8506" y="5791475"/>
            <a:ext cx="76469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HK" altLang="zh-HK" sz="11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57812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0316" y="1059675"/>
            <a:ext cx="146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聊天界面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8" y="1628775"/>
            <a:ext cx="2796778" cy="4972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3" y="1628775"/>
            <a:ext cx="3025939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08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论文总结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矩形 3"/>
          <p:cNvSpPr/>
          <p:nvPr/>
        </p:nvSpPr>
        <p:spPr>
          <a:xfrm>
            <a:off x="5405504" y="9091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rgbClr val="666666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95509" y="50112"/>
            <a:ext cx="134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 cstate="print"/>
          <a:srcRect l="47675"/>
          <a:stretch/>
        </p:blipFill>
        <p:spPr>
          <a:xfrm>
            <a:off x="0" y="2332057"/>
            <a:ext cx="1428902" cy="27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组合 47"/>
          <p:cNvGrpSpPr/>
          <p:nvPr/>
        </p:nvGrpSpPr>
        <p:grpSpPr>
          <a:xfrm>
            <a:off x="1807803" y="1418762"/>
            <a:ext cx="5335118" cy="3646602"/>
            <a:chOff x="3265542" y="1135507"/>
            <a:chExt cx="5335118" cy="3646602"/>
          </a:xfrm>
        </p:grpSpPr>
        <p:sp>
          <p:nvSpPr>
            <p:cNvPr id="42" name="矩形 41"/>
            <p:cNvSpPr/>
            <p:nvPr/>
          </p:nvSpPr>
          <p:spPr>
            <a:xfrm>
              <a:off x="3502827" y="2027509"/>
              <a:ext cx="5097833" cy="2754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9548" indent="-189548">
                <a:lnSpc>
                  <a:spcPct val="180000"/>
                </a:lnSpc>
                <a:buFont typeface="Wingdings" pitchFamily="2" charset="2"/>
                <a:buChar char="n"/>
              </a:pPr>
              <a:r>
                <a:rPr lang="zh-CN" altLang="en-US" dirty="0">
                  <a:latin typeface="Times New Roman" charset="0"/>
                  <a:ea typeface="Microsoft YaHei" charset="-122"/>
                  <a:cs typeface="Microsoft YaHei" charset="-122"/>
                </a:rPr>
                <a:t>本文按照预先的设计</a:t>
              </a:r>
              <a:r>
                <a:rPr lang="zh-CN" altLang="en-US" dirty="0" smtClean="0">
                  <a:latin typeface="Times New Roman" charset="0"/>
                  <a:ea typeface="Microsoft YaHei" charset="-122"/>
                  <a:cs typeface="Microsoft YaHei" charset="-122"/>
                </a:rPr>
                <a:t>，大致完成</a:t>
              </a:r>
              <a:r>
                <a:rPr lang="zh-CN" altLang="en-US" dirty="0">
                  <a:latin typeface="Times New Roman" charset="0"/>
                  <a:ea typeface="Microsoft YaHei" charset="-122"/>
                  <a:cs typeface="Microsoft YaHei" charset="-122"/>
                </a:rPr>
                <a:t>了一个</a:t>
              </a:r>
              <a:r>
                <a:rPr lang="zh-CN" altLang="en-US" dirty="0" smtClean="0">
                  <a:latin typeface="Times New Roman" charset="0"/>
                  <a:ea typeface="Microsoft YaHei" charset="-122"/>
                  <a:cs typeface="Microsoft YaHei" charset="-122"/>
                </a:rPr>
                <a:t>基于</a:t>
              </a:r>
              <a:r>
                <a:rPr lang="en-US" altLang="zh-CN" dirty="0" smtClean="0">
                  <a:latin typeface="Times New Roman" charset="0"/>
                  <a:ea typeface="Microsoft YaHei" charset="-122"/>
                  <a:cs typeface="Microsoft YaHei" charset="-122"/>
                </a:rPr>
                <a:t>XMPP</a:t>
              </a:r>
              <a:r>
                <a:rPr lang="zh-CN" altLang="en-US" dirty="0" smtClean="0">
                  <a:latin typeface="Times New Roman" charset="0"/>
                  <a:ea typeface="Microsoft YaHei" charset="-122"/>
                  <a:cs typeface="Microsoft YaHei" charset="-122"/>
                </a:rPr>
                <a:t>的</a:t>
              </a:r>
              <a:r>
                <a:rPr lang="en-US" altLang="zh-CN" dirty="0" smtClean="0">
                  <a:latin typeface="Times New Roman" charset="0"/>
                  <a:ea typeface="Microsoft YaHei" charset="-122"/>
                  <a:cs typeface="Microsoft YaHei" charset="-122"/>
                </a:rPr>
                <a:t>Android</a:t>
              </a:r>
              <a:r>
                <a:rPr lang="zh-CN" altLang="en-US" dirty="0" smtClean="0">
                  <a:latin typeface="Times New Roman" charset="0"/>
                  <a:ea typeface="Microsoft YaHei" charset="-122"/>
                  <a:cs typeface="Microsoft YaHei" charset="-122"/>
                </a:rPr>
                <a:t>即</a:t>
              </a:r>
              <a:r>
                <a:rPr lang="zh-CN" altLang="en-US" dirty="0">
                  <a:latin typeface="Times New Roman" charset="0"/>
                  <a:ea typeface="Microsoft YaHei" charset="-122"/>
                  <a:cs typeface="Microsoft YaHei" charset="-122"/>
                </a:rPr>
                <a:t>时通信系统。但是由于时间的关系，整个即时通离一个真正的成熟的通信系统来说，功能还是有一些欠缺，同时代码写的也不是很规范，没有做到模块化和高扩展。</a:t>
              </a:r>
              <a:endParaRPr lang="zh-CN" altLang="en-US" sz="1500" dirty="0">
                <a:latin typeface="宋体" pitchFamily="2" charset="-122"/>
                <a:ea typeface="宋体" pitchFamily="2" charset="-122"/>
              </a:endParaRPr>
            </a:p>
            <a:p>
              <a:pPr lvl="0" algn="just"/>
              <a:endParaRPr lang="zh-HK" altLang="zh-HK" sz="11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65542" y="1135507"/>
              <a:ext cx="2171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  <a:endParaRPr lang="zh-HK" altLang="en-US" sz="2800" b="1" dirty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4458209" y="3299634"/>
            <a:ext cx="4292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70604" y="5030981"/>
            <a:ext cx="4292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zh-HK" altLang="zh-HK" sz="11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18810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0174AB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59414" y="202295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14144" y="3019447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1" spc="300" dirty="0" smtClean="0">
                <a:solidFill>
                  <a:srgbClr val="92D1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z="2800" b="1" spc="300" dirty="0">
              <a:solidFill>
                <a:srgbClr val="92D1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59413" y="410347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28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solidFill>
              <a:srgbClr val="0174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7"/>
            <a:ext cx="265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300" smtClean="0">
                <a:solidFill>
                  <a:srgbClr val="0174A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CONTANTS</a:t>
            </a:r>
            <a:endParaRPr lang="zh-HK" altLang="en-US" sz="2800" b="1" spc="300" dirty="0">
              <a:solidFill>
                <a:srgbClr val="0174A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研究方法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8321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240978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53391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D50AF23F-7C56-4940-AF10-0D7884AC411A}"/>
              </a:ext>
            </a:extLst>
          </p:cNvPr>
          <p:cNvSpPr/>
          <p:nvPr/>
        </p:nvSpPr>
        <p:spPr>
          <a:xfrm>
            <a:off x="1954201" y="2234154"/>
            <a:ext cx="393065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本系统由两部分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C3A7549D-9AF1-4E53-9D8E-7E3F2004789E}"/>
              </a:ext>
            </a:extLst>
          </p:cNvPr>
          <p:cNvSpPr/>
          <p:nvPr/>
        </p:nvSpPr>
        <p:spPr>
          <a:xfrm>
            <a:off x="2224435" y="2546957"/>
            <a:ext cx="246697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AC94CFD-AF80-42A4-8DC4-874677809D18}"/>
              </a:ext>
            </a:extLst>
          </p:cNvPr>
          <p:cNvSpPr/>
          <p:nvPr/>
        </p:nvSpPr>
        <p:spPr>
          <a:xfrm>
            <a:off x="2224435" y="3748487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5362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40331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116" y="651065"/>
            <a:ext cx="835776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服务端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服务端采用的是开源的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Openfire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服务器，它是基于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XMPP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协议实现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的即时通信服务器端。负责管理客户端的通信连接，以及提供客户端一些通信信息和连接信息。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此外，也有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端页面，可对用户进行管理，而且可直观的显示用户的在线情况。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6" y="2282281"/>
            <a:ext cx="7819643" cy="441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6981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40978" y="100212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3391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451" y="724009"/>
            <a:ext cx="650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</a:p>
        </p:txBody>
      </p:sp>
      <p:pic>
        <p:nvPicPr>
          <p:cNvPr id="17" name="图片 16" descr="../../../tmp/VMwareDnD/45eb91e1/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3" y="2294351"/>
            <a:ext cx="7275555" cy="33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470451" y="1247229"/>
            <a:ext cx="4962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客户端采用基于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XMPP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的库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Asmack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来实现与服务端的通信过程。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5515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403316" y="6855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946" y="1280600"/>
            <a:ext cx="6500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登录注册逻辑处理图：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715948"/>
              </p:ext>
            </p:extLst>
          </p:nvPr>
        </p:nvGraphicFramePr>
        <p:xfrm>
          <a:off x="2101510" y="753946"/>
          <a:ext cx="5956813" cy="585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3" imgW="5800552" imgH="5953215" progId="Visio.Drawing.15">
                  <p:embed/>
                </p:oleObj>
              </mc:Choice>
              <mc:Fallback>
                <p:oleObj name="Visio" r:id="rId3" imgW="5800552" imgH="595321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510" y="753946"/>
                        <a:ext cx="5956813" cy="5851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538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0174AB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0" name="矩形 69"/>
          <p:cNvSpPr/>
          <p:nvPr/>
        </p:nvSpPr>
        <p:spPr>
          <a:xfrm>
            <a:off x="26821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403316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502886"/>
            <a:ext cx="8386762" cy="535511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15371" y="799187"/>
            <a:ext cx="6500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客户端和客户端的聊天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3089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9719" y="2568507"/>
            <a:ext cx="6024563" cy="1720986"/>
            <a:chOff x="2408238" y="2568507"/>
            <a:chExt cx="6024563" cy="1720986"/>
          </a:xfrm>
        </p:grpSpPr>
        <p:grpSp>
          <p:nvGrpSpPr>
            <p:cNvPr id="14" name="组合 13"/>
            <p:cNvGrpSpPr/>
            <p:nvPr/>
          </p:nvGrpSpPr>
          <p:grpSpPr>
            <a:xfrm>
              <a:off x="2408238" y="2568507"/>
              <a:ext cx="6024563" cy="1720986"/>
              <a:chOff x="1184275" y="2717410"/>
              <a:chExt cx="6024563" cy="1720986"/>
            </a:xfrm>
          </p:grpSpPr>
          <p:grpSp>
            <p:nvGrpSpPr>
              <p:cNvPr id="10" name="Group 4"/>
              <p:cNvGrpSpPr>
                <a:grpSpLocks noChangeAspect="1"/>
              </p:cNvGrpSpPr>
              <p:nvPr/>
            </p:nvGrpSpPr>
            <p:grpSpPr bwMode="auto">
              <a:xfrm>
                <a:off x="1184275" y="2717410"/>
                <a:ext cx="1847850" cy="1720986"/>
                <a:chOff x="1164" y="687"/>
                <a:chExt cx="3219" cy="2998"/>
              </a:xfr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164" y="687"/>
                  <a:ext cx="3219" cy="2998"/>
                </a:xfrm>
                <a:custGeom>
                  <a:avLst/>
                  <a:gdLst>
                    <a:gd name="T0" fmla="*/ 96 w 1360"/>
                    <a:gd name="T1" fmla="*/ 404 h 1266"/>
                    <a:gd name="T2" fmla="*/ 96 w 1360"/>
                    <a:gd name="T3" fmla="*/ 527 h 1266"/>
                    <a:gd name="T4" fmla="*/ 105 w 1360"/>
                    <a:gd name="T5" fmla="*/ 537 h 1266"/>
                    <a:gd name="T6" fmla="*/ 123 w 1360"/>
                    <a:gd name="T7" fmla="*/ 616 h 1266"/>
                    <a:gd name="T8" fmla="*/ 119 w 1360"/>
                    <a:gd name="T9" fmla="*/ 629 h 1266"/>
                    <a:gd name="T10" fmla="*/ 147 w 1360"/>
                    <a:gd name="T11" fmla="*/ 940 h 1266"/>
                    <a:gd name="T12" fmla="*/ 169 w 1360"/>
                    <a:gd name="T13" fmla="*/ 1194 h 1266"/>
                    <a:gd name="T14" fmla="*/ 175 w 1360"/>
                    <a:gd name="T15" fmla="*/ 1266 h 1266"/>
                    <a:gd name="T16" fmla="*/ 0 w 1360"/>
                    <a:gd name="T17" fmla="*/ 1266 h 1266"/>
                    <a:gd name="T18" fmla="*/ 6 w 1360"/>
                    <a:gd name="T19" fmla="*/ 1197 h 1266"/>
                    <a:gd name="T20" fmla="*/ 38 w 1360"/>
                    <a:gd name="T21" fmla="*/ 811 h 1266"/>
                    <a:gd name="T22" fmla="*/ 54 w 1360"/>
                    <a:gd name="T23" fmla="*/ 629 h 1266"/>
                    <a:gd name="T24" fmla="*/ 50 w 1360"/>
                    <a:gd name="T25" fmla="*/ 613 h 1266"/>
                    <a:gd name="T26" fmla="*/ 71 w 1360"/>
                    <a:gd name="T27" fmla="*/ 537 h 1266"/>
                    <a:gd name="T28" fmla="*/ 79 w 1360"/>
                    <a:gd name="T29" fmla="*/ 525 h 1266"/>
                    <a:gd name="T30" fmla="*/ 79 w 1360"/>
                    <a:gd name="T31" fmla="*/ 407 h 1266"/>
                    <a:gd name="T32" fmla="*/ 70 w 1360"/>
                    <a:gd name="T33" fmla="*/ 392 h 1266"/>
                    <a:gd name="T34" fmla="*/ 31 w 1360"/>
                    <a:gd name="T35" fmla="*/ 374 h 1266"/>
                    <a:gd name="T36" fmla="*/ 44 w 1360"/>
                    <a:gd name="T37" fmla="*/ 366 h 1266"/>
                    <a:gd name="T38" fmla="*/ 624 w 1360"/>
                    <a:gd name="T39" fmla="*/ 44 h 1266"/>
                    <a:gd name="T40" fmla="*/ 692 w 1360"/>
                    <a:gd name="T41" fmla="*/ 5 h 1266"/>
                    <a:gd name="T42" fmla="*/ 718 w 1360"/>
                    <a:gd name="T43" fmla="*/ 5 h 1266"/>
                    <a:gd name="T44" fmla="*/ 1255 w 1360"/>
                    <a:gd name="T45" fmla="*/ 275 h 1266"/>
                    <a:gd name="T46" fmla="*/ 1360 w 1360"/>
                    <a:gd name="T47" fmla="*/ 328 h 1266"/>
                    <a:gd name="T48" fmla="*/ 1302 w 1360"/>
                    <a:gd name="T49" fmla="*/ 360 h 1266"/>
                    <a:gd name="T50" fmla="*/ 723 w 1360"/>
                    <a:gd name="T51" fmla="*/ 666 h 1266"/>
                    <a:gd name="T52" fmla="*/ 688 w 1360"/>
                    <a:gd name="T53" fmla="*/ 668 h 1266"/>
                    <a:gd name="T54" fmla="*/ 112 w 1360"/>
                    <a:gd name="T55" fmla="*/ 411 h 1266"/>
                    <a:gd name="T56" fmla="*/ 96 w 1360"/>
                    <a:gd name="T57" fmla="*/ 404 h 1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360" h="1266">
                      <a:moveTo>
                        <a:pt x="96" y="404"/>
                      </a:moveTo>
                      <a:cubicBezTo>
                        <a:pt x="96" y="447"/>
                        <a:pt x="96" y="487"/>
                        <a:pt x="96" y="527"/>
                      </a:cubicBezTo>
                      <a:cubicBezTo>
                        <a:pt x="96" y="531"/>
                        <a:pt x="101" y="535"/>
                        <a:pt x="105" y="537"/>
                      </a:cubicBezTo>
                      <a:cubicBezTo>
                        <a:pt x="136" y="555"/>
                        <a:pt x="144" y="585"/>
                        <a:pt x="123" y="616"/>
                      </a:cubicBezTo>
                      <a:cubicBezTo>
                        <a:pt x="121" y="620"/>
                        <a:pt x="119" y="625"/>
                        <a:pt x="119" y="629"/>
                      </a:cubicBezTo>
                      <a:cubicBezTo>
                        <a:pt x="128" y="733"/>
                        <a:pt x="138" y="836"/>
                        <a:pt x="147" y="940"/>
                      </a:cubicBezTo>
                      <a:cubicBezTo>
                        <a:pt x="154" y="1024"/>
                        <a:pt x="162" y="1109"/>
                        <a:pt x="169" y="1194"/>
                      </a:cubicBezTo>
                      <a:cubicBezTo>
                        <a:pt x="171" y="1217"/>
                        <a:pt x="173" y="1239"/>
                        <a:pt x="175" y="1266"/>
                      </a:cubicBezTo>
                      <a:cubicBezTo>
                        <a:pt x="117" y="1266"/>
                        <a:pt x="60" y="1266"/>
                        <a:pt x="0" y="1266"/>
                      </a:cubicBezTo>
                      <a:cubicBezTo>
                        <a:pt x="2" y="1244"/>
                        <a:pt x="4" y="1220"/>
                        <a:pt x="6" y="1197"/>
                      </a:cubicBezTo>
                      <a:cubicBezTo>
                        <a:pt x="16" y="1068"/>
                        <a:pt x="27" y="940"/>
                        <a:pt x="38" y="811"/>
                      </a:cubicBezTo>
                      <a:cubicBezTo>
                        <a:pt x="43" y="750"/>
                        <a:pt x="49" y="690"/>
                        <a:pt x="54" y="629"/>
                      </a:cubicBezTo>
                      <a:cubicBezTo>
                        <a:pt x="54" y="624"/>
                        <a:pt x="52" y="617"/>
                        <a:pt x="50" y="613"/>
                      </a:cubicBezTo>
                      <a:cubicBezTo>
                        <a:pt x="32" y="583"/>
                        <a:pt x="40" y="553"/>
                        <a:pt x="71" y="537"/>
                      </a:cubicBezTo>
                      <a:cubicBezTo>
                        <a:pt x="75" y="535"/>
                        <a:pt x="79" y="529"/>
                        <a:pt x="79" y="525"/>
                      </a:cubicBezTo>
                      <a:cubicBezTo>
                        <a:pt x="79" y="486"/>
                        <a:pt x="80" y="446"/>
                        <a:pt x="79" y="407"/>
                      </a:cubicBezTo>
                      <a:cubicBezTo>
                        <a:pt x="79" y="402"/>
                        <a:pt x="74" y="395"/>
                        <a:pt x="70" y="392"/>
                      </a:cubicBezTo>
                      <a:cubicBezTo>
                        <a:pt x="58" y="386"/>
                        <a:pt x="45" y="381"/>
                        <a:pt x="31" y="374"/>
                      </a:cubicBezTo>
                      <a:cubicBezTo>
                        <a:pt x="36" y="371"/>
                        <a:pt x="40" y="368"/>
                        <a:pt x="44" y="366"/>
                      </a:cubicBezTo>
                      <a:cubicBezTo>
                        <a:pt x="237" y="259"/>
                        <a:pt x="431" y="151"/>
                        <a:pt x="624" y="44"/>
                      </a:cubicBezTo>
                      <a:cubicBezTo>
                        <a:pt x="647" y="31"/>
                        <a:pt x="670" y="19"/>
                        <a:pt x="692" y="5"/>
                      </a:cubicBezTo>
                      <a:cubicBezTo>
                        <a:pt x="702" y="0"/>
                        <a:pt x="709" y="1"/>
                        <a:pt x="718" y="5"/>
                      </a:cubicBezTo>
                      <a:cubicBezTo>
                        <a:pt x="897" y="96"/>
                        <a:pt x="1076" y="185"/>
                        <a:pt x="1255" y="275"/>
                      </a:cubicBezTo>
                      <a:cubicBezTo>
                        <a:pt x="1289" y="293"/>
                        <a:pt x="1324" y="310"/>
                        <a:pt x="1360" y="328"/>
                      </a:cubicBezTo>
                      <a:cubicBezTo>
                        <a:pt x="1339" y="340"/>
                        <a:pt x="1320" y="350"/>
                        <a:pt x="1302" y="360"/>
                      </a:cubicBezTo>
                      <a:cubicBezTo>
                        <a:pt x="1109" y="462"/>
                        <a:pt x="916" y="564"/>
                        <a:pt x="723" y="666"/>
                      </a:cubicBezTo>
                      <a:cubicBezTo>
                        <a:pt x="711" y="672"/>
                        <a:pt x="701" y="674"/>
                        <a:pt x="688" y="668"/>
                      </a:cubicBezTo>
                      <a:cubicBezTo>
                        <a:pt x="496" y="582"/>
                        <a:pt x="304" y="496"/>
                        <a:pt x="112" y="411"/>
                      </a:cubicBezTo>
                      <a:cubicBezTo>
                        <a:pt x="108" y="409"/>
                        <a:pt x="103" y="407"/>
                        <a:pt x="96" y="4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1829" y="1959"/>
                  <a:ext cx="2000" cy="947"/>
                </a:xfrm>
                <a:custGeom>
                  <a:avLst/>
                  <a:gdLst>
                    <a:gd name="T0" fmla="*/ 0 w 845"/>
                    <a:gd name="T1" fmla="*/ 147 h 400"/>
                    <a:gd name="T2" fmla="*/ 78 w 845"/>
                    <a:gd name="T3" fmla="*/ 32 h 400"/>
                    <a:gd name="T4" fmla="*/ 96 w 845"/>
                    <a:gd name="T5" fmla="*/ 28 h 400"/>
                    <a:gd name="T6" fmla="*/ 262 w 845"/>
                    <a:gd name="T7" fmla="*/ 101 h 400"/>
                    <a:gd name="T8" fmla="*/ 417 w 845"/>
                    <a:gd name="T9" fmla="*/ 170 h 400"/>
                    <a:gd name="T10" fmla="*/ 434 w 845"/>
                    <a:gd name="T11" fmla="*/ 167 h 400"/>
                    <a:gd name="T12" fmla="*/ 724 w 845"/>
                    <a:gd name="T13" fmla="*/ 13 h 400"/>
                    <a:gd name="T14" fmla="*/ 749 w 845"/>
                    <a:gd name="T15" fmla="*/ 0 h 400"/>
                    <a:gd name="T16" fmla="*/ 845 w 845"/>
                    <a:gd name="T17" fmla="*/ 143 h 400"/>
                    <a:gd name="T18" fmla="*/ 743 w 845"/>
                    <a:gd name="T19" fmla="*/ 207 h 400"/>
                    <a:gd name="T20" fmla="*/ 448 w 845"/>
                    <a:gd name="T21" fmla="*/ 393 h 400"/>
                    <a:gd name="T22" fmla="*/ 421 w 845"/>
                    <a:gd name="T23" fmla="*/ 394 h 400"/>
                    <a:gd name="T24" fmla="*/ 8 w 845"/>
                    <a:gd name="T25" fmla="*/ 153 h 400"/>
                    <a:gd name="T26" fmla="*/ 0 w 845"/>
                    <a:gd name="T27" fmla="*/ 147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5" h="400">
                      <a:moveTo>
                        <a:pt x="0" y="147"/>
                      </a:moveTo>
                      <a:cubicBezTo>
                        <a:pt x="27" y="108"/>
                        <a:pt x="53" y="70"/>
                        <a:pt x="78" y="32"/>
                      </a:cubicBezTo>
                      <a:cubicBezTo>
                        <a:pt x="84" y="24"/>
                        <a:pt x="89" y="25"/>
                        <a:pt x="96" y="28"/>
                      </a:cubicBezTo>
                      <a:cubicBezTo>
                        <a:pt x="151" y="53"/>
                        <a:pt x="206" y="77"/>
                        <a:pt x="262" y="101"/>
                      </a:cubicBezTo>
                      <a:cubicBezTo>
                        <a:pt x="313" y="124"/>
                        <a:pt x="365" y="147"/>
                        <a:pt x="417" y="170"/>
                      </a:cubicBezTo>
                      <a:cubicBezTo>
                        <a:pt x="421" y="172"/>
                        <a:pt x="429" y="170"/>
                        <a:pt x="434" y="167"/>
                      </a:cubicBezTo>
                      <a:cubicBezTo>
                        <a:pt x="531" y="116"/>
                        <a:pt x="627" y="65"/>
                        <a:pt x="724" y="13"/>
                      </a:cubicBezTo>
                      <a:cubicBezTo>
                        <a:pt x="732" y="9"/>
                        <a:pt x="740" y="5"/>
                        <a:pt x="749" y="0"/>
                      </a:cubicBezTo>
                      <a:cubicBezTo>
                        <a:pt x="781" y="48"/>
                        <a:pt x="813" y="95"/>
                        <a:pt x="845" y="143"/>
                      </a:cubicBezTo>
                      <a:cubicBezTo>
                        <a:pt x="811" y="165"/>
                        <a:pt x="777" y="186"/>
                        <a:pt x="743" y="207"/>
                      </a:cubicBezTo>
                      <a:cubicBezTo>
                        <a:pt x="645" y="269"/>
                        <a:pt x="546" y="331"/>
                        <a:pt x="448" y="393"/>
                      </a:cubicBezTo>
                      <a:cubicBezTo>
                        <a:pt x="438" y="399"/>
                        <a:pt x="431" y="400"/>
                        <a:pt x="421" y="394"/>
                      </a:cubicBezTo>
                      <a:cubicBezTo>
                        <a:pt x="284" y="313"/>
                        <a:pt x="146" y="233"/>
                        <a:pt x="8" y="153"/>
                      </a:cubicBezTo>
                      <a:cubicBezTo>
                        <a:pt x="6" y="151"/>
                        <a:pt x="3" y="149"/>
                        <a:pt x="0" y="1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/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3187700" y="2847430"/>
                <a:ext cx="40211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spc="3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</a:t>
                </a:r>
                <a:endParaRPr lang="zh-HK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75163" y="3816912"/>
              <a:ext cx="38560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 was the best of times, it was the worst of times; it was the age of wisdom, it was the age of foolishness.</a:t>
              </a:r>
              <a:r>
                <a:rPr lang="zh-HK" altLang="zh-HK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HK" altLang="en-US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367</Words>
  <Application>Microsoft Macintosh PowerPoint</Application>
  <PresentationFormat>全屏显示(4:3)</PresentationFormat>
  <Paragraphs>67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Calibri</vt:lpstr>
      <vt:lpstr>Calibri Light</vt:lpstr>
      <vt:lpstr>Microsoft YaHei</vt:lpstr>
      <vt:lpstr>Times New Roman</vt:lpstr>
      <vt:lpstr>Wingdings</vt:lpstr>
      <vt:lpstr>宋体</vt:lpstr>
      <vt:lpstr>微软雅黑</vt:lpstr>
      <vt:lpstr>新細明體</vt:lpstr>
      <vt:lpstr>Arial</vt:lpstr>
      <vt:lpstr>Office 主题</vt:lpstr>
      <vt:lpstr>3_Office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1175642794@qq.com</cp:lastModifiedBy>
  <cp:revision>139</cp:revision>
  <dcterms:created xsi:type="dcterms:W3CDTF">2015-02-19T23:46:49Z</dcterms:created>
  <dcterms:modified xsi:type="dcterms:W3CDTF">2017-06-13T13:38:16Z</dcterms:modified>
</cp:coreProperties>
</file>