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266" r:id="rId4"/>
    <p:sldId id="293" r:id="rId5"/>
    <p:sldId id="279" r:id="rId6"/>
    <p:sldId id="274" r:id="rId7"/>
    <p:sldId id="268" r:id="rId8"/>
    <p:sldId id="292" r:id="rId9"/>
    <p:sldId id="280" r:id="rId10"/>
    <p:sldId id="275" r:id="rId11"/>
    <p:sldId id="286" r:id="rId12"/>
    <p:sldId id="296" r:id="rId13"/>
    <p:sldId id="297" r:id="rId14"/>
    <p:sldId id="291" r:id="rId15"/>
    <p:sldId id="271" r:id="rId16"/>
    <p:sldId id="272" r:id="rId17"/>
    <p:sldId id="273" r:id="rId18"/>
    <p:sldId id="295" r:id="rId19"/>
    <p:sldId id="277" r:id="rId20"/>
    <p:sldId id="288" r:id="rId21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174AB"/>
    <a:srgbClr val="666666"/>
    <a:srgbClr val="BFC0C0"/>
    <a:srgbClr val="9F9D9A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8" autoAdjust="0"/>
    <p:restoredTop sz="94660"/>
  </p:normalViewPr>
  <p:slideViewPr>
    <p:cSldViewPr snapToGrid="0" showGuides="1">
      <p:cViewPr>
        <p:scale>
          <a:sx n="79" d="100"/>
          <a:sy n="79" d="100"/>
        </p:scale>
        <p:origin x="2136" y="560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400800" y="688489"/>
            <a:ext cx="258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南京邮电大学</a:t>
            </a:r>
            <a:endParaRPr lang="zh-HK" alt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XMPP</a:t>
            </a:r>
            <a:r>
              <a:rPr lang="zh-CN" alt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</a:t>
            </a:r>
            <a:r>
              <a:rPr lang="en-US" altLang="zh-CN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即时通讯软件的设计与实现</a:t>
            </a:r>
            <a:endParaRPr lang="en-US" altLang="zh-CN" sz="4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徐阳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22033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李养群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044" y="372681"/>
            <a:ext cx="1295756" cy="13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240978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3391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0451" y="724009"/>
            <a:ext cx="6500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客户端</a:t>
            </a:r>
          </a:p>
        </p:txBody>
      </p:sp>
      <p:pic>
        <p:nvPicPr>
          <p:cNvPr id="17" name="图片 16" descr="../../../tmp/VMwareDnD/45eb91e1/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53" y="2294351"/>
            <a:ext cx="7275555" cy="33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470451" y="1247229"/>
            <a:ext cx="4962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客户端采用基于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XMPP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的库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Asmack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来实现与服务端的通信过程。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8551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403316" y="6855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946" y="1280600"/>
            <a:ext cx="6500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登录注册逻辑处理图：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715948"/>
              </p:ext>
            </p:extLst>
          </p:nvPr>
        </p:nvGraphicFramePr>
        <p:xfrm>
          <a:off x="2101510" y="753946"/>
          <a:ext cx="5956813" cy="5851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Visio" r:id="rId3" imgW="5800552" imgH="5953215" progId="Visio.Drawing.15">
                  <p:embed/>
                </p:oleObj>
              </mc:Choice>
              <mc:Fallback>
                <p:oleObj name="Visio" r:id="rId3" imgW="5800552" imgH="595321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510" y="753946"/>
                        <a:ext cx="5956813" cy="58515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7538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40331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1502886"/>
            <a:ext cx="8386762" cy="535511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15371" y="799187"/>
            <a:ext cx="6500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客户端和客户端的聊天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3089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研究结果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4022326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07818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357812" y="8445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../Downloads/Screenshot_20170514-19105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08" y="1657984"/>
            <a:ext cx="2792662" cy="441420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1307818" y="922903"/>
            <a:ext cx="1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87372" y="922903"/>
            <a:ext cx="1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注册界面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../Downloads/Screenshot_20170514-19110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961" y="1657984"/>
            <a:ext cx="2733361" cy="4414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4796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4022326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07818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357812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393330" y="6410446"/>
            <a:ext cx="1652701" cy="338554"/>
            <a:chOff x="7317130" y="6308846"/>
            <a:chExt cx="1652701" cy="338554"/>
          </a:xfrm>
        </p:grpSpPr>
        <p:sp>
          <p:nvSpPr>
            <p:cNvPr id="32" name="文本框 31"/>
            <p:cNvSpPr txBox="1"/>
            <p:nvPr/>
          </p:nvSpPr>
          <p:spPr>
            <a:xfrm>
              <a:off x="7317130" y="6308846"/>
              <a:ext cx="16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HK" altLang="en-US" sz="16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8882743" y="6369719"/>
              <a:ext cx="0" cy="216809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 descr="../Downloads/Screenshot_20170514-19254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4" y="1829117"/>
            <a:ext cx="2330024" cy="359981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文本框 18"/>
          <p:cNvSpPr txBox="1"/>
          <p:nvPr/>
        </p:nvSpPr>
        <p:spPr>
          <a:xfrm>
            <a:off x="641263" y="1059675"/>
            <a:ext cx="1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00316" y="1059675"/>
            <a:ext cx="1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通信录页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59369" y="1059675"/>
            <a:ext cx="1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803" y="1829117"/>
            <a:ext cx="2326047" cy="35998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45" y="1829117"/>
            <a:ext cx="2387600" cy="360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17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4022326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07818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8506" y="5791475"/>
            <a:ext cx="76469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57812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0316" y="1059675"/>
            <a:ext cx="1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聊天界面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38" y="1628775"/>
            <a:ext cx="2796778" cy="4972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3" y="1628775"/>
            <a:ext cx="3025939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087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论文总结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063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矩形 3"/>
          <p:cNvSpPr/>
          <p:nvPr/>
        </p:nvSpPr>
        <p:spPr>
          <a:xfrm>
            <a:off x="5405504" y="9091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07818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95509" y="50112"/>
            <a:ext cx="134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/>
          <a:srcRect l="47675"/>
          <a:stretch/>
        </p:blipFill>
        <p:spPr>
          <a:xfrm>
            <a:off x="0" y="2332057"/>
            <a:ext cx="1428902" cy="2730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组合 47"/>
          <p:cNvGrpSpPr/>
          <p:nvPr/>
        </p:nvGrpSpPr>
        <p:grpSpPr>
          <a:xfrm>
            <a:off x="1807803" y="1418762"/>
            <a:ext cx="5335118" cy="3646602"/>
            <a:chOff x="3265542" y="1135507"/>
            <a:chExt cx="5335118" cy="3646602"/>
          </a:xfrm>
        </p:grpSpPr>
        <p:sp>
          <p:nvSpPr>
            <p:cNvPr id="42" name="矩形 41"/>
            <p:cNvSpPr/>
            <p:nvPr/>
          </p:nvSpPr>
          <p:spPr>
            <a:xfrm>
              <a:off x="3502827" y="2027509"/>
              <a:ext cx="5097833" cy="2754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9548" indent="-189548">
                <a:lnSpc>
                  <a:spcPct val="180000"/>
                </a:lnSpc>
                <a:buFont typeface="Wingdings" pitchFamily="2" charset="2"/>
                <a:buChar char="n"/>
              </a:pPr>
              <a:r>
                <a:rPr lang="zh-CN" altLang="en-US" dirty="0">
                  <a:latin typeface="Times New Roman" charset="0"/>
                  <a:ea typeface="Microsoft YaHei" charset="-122"/>
                  <a:cs typeface="Microsoft YaHei" charset="-122"/>
                </a:rPr>
                <a:t>本文按照预先的设计</a:t>
              </a:r>
              <a:r>
                <a:rPr lang="zh-CN" altLang="en-US" dirty="0" smtClean="0">
                  <a:latin typeface="Times New Roman" charset="0"/>
                  <a:ea typeface="Microsoft YaHei" charset="-122"/>
                  <a:cs typeface="Microsoft YaHei" charset="-122"/>
                </a:rPr>
                <a:t>，大致完成</a:t>
              </a:r>
              <a:r>
                <a:rPr lang="zh-CN" altLang="en-US" dirty="0">
                  <a:latin typeface="Times New Roman" charset="0"/>
                  <a:ea typeface="Microsoft YaHei" charset="-122"/>
                  <a:cs typeface="Microsoft YaHei" charset="-122"/>
                </a:rPr>
                <a:t>了一个</a:t>
              </a:r>
              <a:r>
                <a:rPr lang="zh-CN" altLang="en-US" dirty="0" smtClean="0">
                  <a:latin typeface="Times New Roman" charset="0"/>
                  <a:ea typeface="Microsoft YaHei" charset="-122"/>
                  <a:cs typeface="Microsoft YaHei" charset="-122"/>
                </a:rPr>
                <a:t>基于</a:t>
              </a:r>
              <a:r>
                <a:rPr lang="en-US" altLang="zh-CN" dirty="0" smtClean="0">
                  <a:latin typeface="Times New Roman" charset="0"/>
                  <a:ea typeface="Microsoft YaHei" charset="-122"/>
                  <a:cs typeface="Microsoft YaHei" charset="-122"/>
                </a:rPr>
                <a:t>XMPP</a:t>
              </a:r>
              <a:r>
                <a:rPr lang="zh-CN" altLang="en-US" dirty="0" smtClean="0">
                  <a:latin typeface="Times New Roman" charset="0"/>
                  <a:ea typeface="Microsoft YaHei" charset="-122"/>
                  <a:cs typeface="Microsoft YaHei" charset="-122"/>
                </a:rPr>
                <a:t>的</a:t>
              </a:r>
              <a:r>
                <a:rPr lang="en-US" altLang="zh-CN" dirty="0" smtClean="0">
                  <a:latin typeface="Times New Roman" charset="0"/>
                  <a:ea typeface="Microsoft YaHei" charset="-122"/>
                  <a:cs typeface="Microsoft YaHei" charset="-122"/>
                </a:rPr>
                <a:t>Android</a:t>
              </a:r>
              <a:r>
                <a:rPr lang="zh-CN" altLang="en-US" dirty="0" smtClean="0">
                  <a:latin typeface="Times New Roman" charset="0"/>
                  <a:ea typeface="Microsoft YaHei" charset="-122"/>
                  <a:cs typeface="Microsoft YaHei" charset="-122"/>
                </a:rPr>
                <a:t>即</a:t>
              </a:r>
              <a:r>
                <a:rPr lang="zh-CN" altLang="en-US" dirty="0">
                  <a:latin typeface="Times New Roman" charset="0"/>
                  <a:ea typeface="Microsoft YaHei" charset="-122"/>
                  <a:cs typeface="Microsoft YaHei" charset="-122"/>
                </a:rPr>
                <a:t>时通信系统。但是由于时间的关系，整个即时通离一个真正的成熟的通信系统来说，功能还是有一些欠缺，同时代码写的也不是很规范，没有做到模块化和高扩展。</a:t>
              </a:r>
              <a:endParaRPr lang="zh-CN" altLang="en-US" sz="1500" dirty="0">
                <a:latin typeface="宋体" pitchFamily="2" charset="-122"/>
                <a:ea typeface="宋体" pitchFamily="2" charset="-122"/>
              </a:endParaRPr>
            </a:p>
            <a:p>
              <a:pPr lvl="0" algn="just"/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265542" y="1135507"/>
              <a:ext cx="2171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论文总结</a:t>
              </a:r>
              <a:endParaRPr lang="zh-HK" altLang="en-US" sz="28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4458209" y="3299634"/>
            <a:ext cx="4292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70604" y="5030981"/>
            <a:ext cx="4292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1881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059415" y="193542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67426" y="2729033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z="2800" b="1" spc="300" dirty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67426" y="3522642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800" b="1" spc="300" dirty="0" smtClean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z="2800" b="1" spc="300" dirty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67426" y="4503533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研究背景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98455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240978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01076" y="979468"/>
            <a:ext cx="6473149" cy="537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9548" indent="-189548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研究背景：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89548" indent="-189548">
              <a:lnSpc>
                <a:spcPct val="130000"/>
              </a:lnSpc>
              <a:buFont typeface="Wingdings" pitchFamily="2" charset="2"/>
              <a:buChar char="n"/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189548" indent="-189548">
              <a:lnSpc>
                <a:spcPct val="180000"/>
              </a:lnSpc>
              <a:buFont typeface="Wingdings" pitchFamily="2" charset="2"/>
              <a:buChar char="n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在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随着互联网数据传输速度的提升，市场上开始出现了一些即时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视频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通信应用，人们通过这些应用可以很方便的进行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视频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沟通。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如今，即时通信软件比如微信，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Skype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都掀起了一股热潮。但这些软件的通信软件都存在着一个缺点，就是使用了自己公司内部的协议，这些协议各不相同，导致不同的软件之间不能相互通信。而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XMPP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协议的出现，有助于在业内产生一个统一的标准。因此，基于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XMPP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的通信软件有很好的前景。</a:t>
            </a:r>
          </a:p>
          <a:p>
            <a:pPr marL="189548" indent="-189548">
              <a:lnSpc>
                <a:spcPct val="180000"/>
              </a:lnSpc>
              <a:buFont typeface="Wingdings" pitchFamily="2" charset="2"/>
              <a:buChar char="n"/>
            </a:pPr>
            <a:endParaRPr lang="zh-CN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0908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6" name="矩形 95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2749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5240978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48068" y="1192354"/>
            <a:ext cx="6062870" cy="528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9548" indent="-189548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+mn-ea"/>
              </a:rPr>
              <a:t>什么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是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XMPP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189548" indent="-189548">
              <a:lnSpc>
                <a:spcPct val="180000"/>
              </a:lnSpc>
              <a:buFont typeface="Wingdings" pitchFamily="2" charset="2"/>
              <a:buChar char="n"/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XMPP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是一种基于标准通用标记语言的子集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XML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的协议，它继承了在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XML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环境中灵活的发展性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89548" indent="-189548">
              <a:lnSpc>
                <a:spcPct val="130000"/>
              </a:lnSpc>
              <a:buFont typeface="Wingdings" pitchFamily="2" charset="2"/>
              <a:buChar char="n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XMPP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消息格式：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189548" indent="-189548">
              <a:lnSpc>
                <a:spcPct val="180000"/>
              </a:lnSpc>
              <a:buFont typeface="Wingdings" pitchFamily="2" charset="2"/>
              <a:buChar char="n"/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XMPP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协议中定义了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三种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XML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元素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: Message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Presence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IQ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(1)</a:t>
            </a:r>
            <a:r>
              <a:rPr lang="en-US" altLang="zh-CN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Message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元素</a:t>
            </a:r>
          </a:p>
          <a:p>
            <a:pPr>
              <a:lnSpc>
                <a:spcPct val="200000"/>
              </a:lnSpc>
            </a:pP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主要是负责用户之间的消息的传输 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(2)</a:t>
            </a:r>
            <a:r>
              <a:rPr lang="en-US" altLang="zh-CN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Presence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元素</a:t>
            </a:r>
          </a:p>
          <a:p>
            <a:pPr>
              <a:lnSpc>
                <a:spcPct val="200000"/>
              </a:lnSpc>
            </a:pP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主要是负责用户的上下线状态。  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(3)</a:t>
            </a:r>
            <a:r>
              <a:rPr lang="en-US" altLang="zh-CN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IQ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元素</a:t>
            </a:r>
          </a:p>
          <a:p>
            <a:pPr>
              <a:lnSpc>
                <a:spcPct val="200000"/>
              </a:lnSpc>
            </a:pP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主要用</a:t>
            </a:r>
            <a:r>
              <a:rPr lang="zh-CN" altLang="zh-CN" sz="1600">
                <a:latin typeface="Microsoft YaHei" charset="-122"/>
                <a:ea typeface="Microsoft YaHei" charset="-122"/>
                <a:cs typeface="Microsoft YaHei" charset="-122"/>
              </a:rPr>
              <a:t>来</a:t>
            </a:r>
            <a:r>
              <a:rPr lang="zh-CN" altLang="zh-CN" sz="1600" smtClean="0">
                <a:latin typeface="Microsoft YaHei" charset="-122"/>
                <a:ea typeface="Microsoft YaHei" charset="-122"/>
                <a:cs typeface="Microsoft YaHei" charset="-122"/>
              </a:rPr>
              <a:t>表示</a:t>
            </a:r>
            <a:r>
              <a:rPr lang="zh-CN" altLang="en-US" sz="1600" smtClean="0">
                <a:latin typeface="Microsoft YaHei" charset="-122"/>
                <a:ea typeface="Microsoft YaHei" charset="-122"/>
                <a:cs typeface="Microsoft YaHei" charset="-122"/>
              </a:rPr>
              <a:t>客户</a:t>
            </a:r>
            <a:r>
              <a:rPr lang="zh-CN" altLang="zh-CN" sz="1600" smtClean="0">
                <a:latin typeface="Microsoft YaHei" charset="-122"/>
                <a:ea typeface="Microsoft YaHei" charset="-122"/>
                <a:cs typeface="Microsoft YaHei" charset="-122"/>
              </a:rPr>
              <a:t>端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与服务端之间的请求和响应信息 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280400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矩形 39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391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227725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126435" y="1337659"/>
            <a:ext cx="5731565" cy="324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9548" indent="-189548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本文所做的研究：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189548" indent="-189548">
              <a:lnSpc>
                <a:spcPct val="130000"/>
              </a:lnSpc>
              <a:buFont typeface="Wingdings" pitchFamily="2" charset="2"/>
              <a:buChar char="n"/>
            </a:pPr>
            <a:endParaRPr lang="zh-CN" altLang="en-US" sz="15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189548" indent="-189548">
              <a:lnSpc>
                <a:spcPct val="180000"/>
              </a:lnSpc>
              <a:buFont typeface="Wingdings" pitchFamily="2" charset="2"/>
              <a:buChar char="n"/>
            </a:pPr>
            <a:r>
              <a:rPr lang="zh-CN" altLang="zh-CN" dirty="0" smtClean="0">
                <a:latin typeface="Times New Roman" charset="0"/>
                <a:ea typeface="Microsoft YaHei" charset="-122"/>
                <a:cs typeface="Microsoft YaHei" charset="-122"/>
              </a:rPr>
              <a:t>基于以上背景，本文研究了</a:t>
            </a:r>
            <a:r>
              <a:rPr lang="en-US" altLang="zh-CN" dirty="0" smtClean="0">
                <a:latin typeface="Times New Roman" charset="0"/>
                <a:ea typeface="Microsoft YaHei" charset="-122"/>
                <a:cs typeface="Microsoft YaHei" charset="-122"/>
              </a:rPr>
              <a:t>XMPP</a:t>
            </a:r>
            <a:r>
              <a:rPr lang="zh-CN" altLang="zh-CN" dirty="0" smtClean="0">
                <a:latin typeface="Times New Roman" charset="0"/>
                <a:ea typeface="Microsoft YaHei" charset="-122"/>
                <a:cs typeface="Microsoft YaHei" charset="-122"/>
              </a:rPr>
              <a:t>和</a:t>
            </a:r>
            <a:r>
              <a:rPr lang="en-US" altLang="zh-CN" dirty="0" smtClean="0">
                <a:latin typeface="Times New Roman" charset="0"/>
                <a:ea typeface="Microsoft YaHei" charset="-122"/>
                <a:cs typeface="Microsoft YaHei" charset="-122"/>
              </a:rPr>
              <a:t>Android</a:t>
            </a:r>
            <a:r>
              <a:rPr lang="zh-CN" altLang="en-US" dirty="0" smtClean="0">
                <a:latin typeface="Times New Roman" charset="0"/>
                <a:ea typeface="Microsoft YaHei" charset="-122"/>
                <a:cs typeface="Microsoft YaHei" charset="-122"/>
              </a:rPr>
              <a:t>的</a:t>
            </a:r>
            <a:r>
              <a:rPr lang="zh-CN" altLang="zh-CN" dirty="0" smtClean="0">
                <a:latin typeface="Times New Roman" charset="0"/>
                <a:ea typeface="Microsoft YaHei" charset="-122"/>
                <a:cs typeface="Microsoft YaHei" charset="-122"/>
              </a:rPr>
              <a:t>相关技术，并在此基础上初步设计了基于</a:t>
            </a:r>
            <a:r>
              <a:rPr lang="en-US" altLang="zh-CN" dirty="0" smtClean="0">
                <a:latin typeface="Times New Roman" charset="0"/>
                <a:ea typeface="Microsoft YaHei" charset="-122"/>
                <a:cs typeface="Microsoft YaHei" charset="-122"/>
              </a:rPr>
              <a:t>XMPP</a:t>
            </a:r>
            <a:r>
              <a:rPr lang="zh-CN" altLang="zh-CN" dirty="0" smtClean="0">
                <a:latin typeface="Times New Roman" charset="0"/>
                <a:ea typeface="Microsoft YaHei" charset="-122"/>
                <a:cs typeface="Microsoft YaHei" charset="-122"/>
              </a:rPr>
              <a:t>的即时通信系统，实现了</a:t>
            </a:r>
            <a:r>
              <a:rPr lang="zh-CN" altLang="en-US" dirty="0" smtClean="0">
                <a:latin typeface="Times New Roman" charset="0"/>
                <a:ea typeface="Microsoft YaHei" charset="-122"/>
                <a:cs typeface="Microsoft YaHei" charset="-122"/>
              </a:rPr>
              <a:t>用户与用户</a:t>
            </a:r>
            <a:r>
              <a:rPr lang="zh-CN" altLang="zh-CN" dirty="0" smtClean="0">
                <a:latin typeface="Times New Roman" charset="0"/>
                <a:ea typeface="Microsoft YaHei" charset="-122"/>
                <a:cs typeface="Microsoft YaHei" charset="-122"/>
              </a:rPr>
              <a:t>间的即时通信功能，并通过了测试验证，各部分功能基本可以满足用户日常生活中即时通信需求。</a:t>
            </a:r>
            <a:endParaRPr lang="en-US" altLang="zh-CN" dirty="0">
              <a:latin typeface="Times New Roman" charset="0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35118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研究方法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240978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53391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D50AF23F-7C56-4940-AF10-0D7884AC411A}"/>
              </a:ext>
            </a:extLst>
          </p:cNvPr>
          <p:cNvSpPr/>
          <p:nvPr/>
        </p:nvSpPr>
        <p:spPr>
          <a:xfrm>
            <a:off x="1954201" y="2234154"/>
            <a:ext cx="393065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本系统由两部分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组成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C3A7549D-9AF1-4E53-9D8E-7E3F2004789E}"/>
              </a:ext>
            </a:extLst>
          </p:cNvPr>
          <p:cNvSpPr/>
          <p:nvPr/>
        </p:nvSpPr>
        <p:spPr>
          <a:xfrm>
            <a:off x="2224435" y="2546957"/>
            <a:ext cx="2466975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0AC94CFD-AF80-42A4-8DC4-874677809D18}"/>
              </a:ext>
            </a:extLst>
          </p:cNvPr>
          <p:cNvSpPr/>
          <p:nvPr/>
        </p:nvSpPr>
        <p:spPr>
          <a:xfrm>
            <a:off x="2224435" y="3748487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5362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540331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3116" y="651065"/>
            <a:ext cx="835776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服务端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服务端采用的是开源的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Openfire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服务器，它是基于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XMPP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协议实现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的即时通信服务器端。负责管理客户端的通信连接，以及提供客户端一些通信信息和连接信息。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此外，也有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端页面，可对用户进行管理，而且可直观的显示用户的在线情况。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6" y="2282281"/>
            <a:ext cx="7819643" cy="441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6981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665</Words>
  <Application>Microsoft Macintosh PowerPoint</Application>
  <PresentationFormat>全屏显示(4:3)</PresentationFormat>
  <Paragraphs>107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Calibri</vt:lpstr>
      <vt:lpstr>Calibri Light</vt:lpstr>
      <vt:lpstr>Microsoft YaHei</vt:lpstr>
      <vt:lpstr>Times New Roman</vt:lpstr>
      <vt:lpstr>Wingdings</vt:lpstr>
      <vt:lpstr>宋体</vt:lpstr>
      <vt:lpstr>微软雅黑</vt:lpstr>
      <vt:lpstr>新細明體</vt:lpstr>
      <vt:lpstr>Arial</vt:lpstr>
      <vt:lpstr>Office 主题</vt:lpstr>
      <vt:lpstr>3_Office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1175642794@qq.com</cp:lastModifiedBy>
  <cp:revision>137</cp:revision>
  <dcterms:created xsi:type="dcterms:W3CDTF">2015-02-19T23:46:49Z</dcterms:created>
  <dcterms:modified xsi:type="dcterms:W3CDTF">2017-06-13T12:29:02Z</dcterms:modified>
</cp:coreProperties>
</file>