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2" r:id="rId2"/>
    <p:sldId id="264" r:id="rId3"/>
    <p:sldId id="313" r:id="rId4"/>
    <p:sldId id="322" r:id="rId5"/>
    <p:sldId id="312" r:id="rId6"/>
    <p:sldId id="268" r:id="rId7"/>
    <p:sldId id="272" r:id="rId8"/>
    <p:sldId id="316" r:id="rId9"/>
    <p:sldId id="319" r:id="rId10"/>
    <p:sldId id="315" r:id="rId11"/>
    <p:sldId id="270" r:id="rId12"/>
    <p:sldId id="317" r:id="rId13"/>
    <p:sldId id="274" r:id="rId14"/>
    <p:sldId id="277" r:id="rId15"/>
    <p:sldId id="318" r:id="rId16"/>
    <p:sldId id="279" r:id="rId17"/>
    <p:sldId id="283" r:id="rId18"/>
    <p:sldId id="320" r:id="rId19"/>
    <p:sldId id="306" r:id="rId20"/>
  </p:sldIdLst>
  <p:sldSz cx="18288000" cy="10288588"/>
  <p:notesSz cx="6858000" cy="9144000"/>
  <p:defaultTextStyle>
    <a:defPPr>
      <a:defRPr lang="zh-CN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6"/>
    <a:srgbClr val="F2F2F2"/>
    <a:srgbClr val="F26522"/>
    <a:srgbClr val="7FAB4C"/>
    <a:srgbClr val="D9D9D9"/>
    <a:srgbClr val="BB00BB"/>
    <a:srgbClr val="181E23"/>
    <a:srgbClr val="355380"/>
    <a:srgbClr val="447ABB"/>
    <a:srgbClr val="4A8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18"/>
  </p:normalViewPr>
  <p:slideViewPr>
    <p:cSldViewPr snapToGrid="0" snapToObjects="1">
      <p:cViewPr>
        <p:scale>
          <a:sx n="75" d="100"/>
          <a:sy n="75" d="100"/>
        </p:scale>
        <p:origin x="456" y="138"/>
      </p:cViewPr>
      <p:guideLst>
        <p:guide orient="horz" pos="3241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5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F3BC8-6ACF-EB4B-8C4E-777EEAA729FC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A4A90-4B26-1846-A994-035787DC64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529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B2A0-C77C-BB41-BB23-C1488B47FC4F}" type="datetimeFigureOut">
              <a:rPr kumimoji="1" lang="zh-CN" altLang="en-US" smtClean="0"/>
              <a:t>2019/1/16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295F0-E0B4-BE4F-A667-CAE656BB1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3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6C2221DE-361C-455C-908A-83483C2F1943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6498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32000" y="6663600"/>
            <a:ext cx="16298274" cy="1906644"/>
          </a:xfrm>
        </p:spPr>
        <p:txBody>
          <a:bodyPr anchor="t" anchorCtr="0">
            <a:normAutofit/>
          </a:bodyPr>
          <a:lstStyle>
            <a:lvl1pPr algn="l">
              <a:defRPr sz="10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  <p:sp>
        <p:nvSpPr>
          <p:cNvPr id="5" name="Shape 16"/>
          <p:cNvSpPr/>
          <p:nvPr userDrawn="1"/>
        </p:nvSpPr>
        <p:spPr>
          <a:xfrm rot="18900000">
            <a:off x="11478375" y="-5524998"/>
            <a:ext cx="10232977" cy="11816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1270000">
            <a:solidFill>
              <a:srgbClr val="146BC3"/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17"/>
          <p:cNvSpPr/>
          <p:nvPr userDrawn="1"/>
        </p:nvSpPr>
        <p:spPr>
          <a:xfrm>
            <a:off x="15129873" y="-770883"/>
            <a:ext cx="6079583" cy="7020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635000">
            <a:solidFill>
              <a:srgbClr val="0854C3">
                <a:alpha val="30334"/>
              </a:srgbClr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logo11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420485" y="5709325"/>
            <a:ext cx="3531345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8"/>
          <p:cNvSpPr/>
          <p:nvPr userDrawn="1"/>
        </p:nvSpPr>
        <p:spPr>
          <a:xfrm>
            <a:off x="5308600" y="5997166"/>
            <a:ext cx="25400" cy="381001"/>
          </a:xfrm>
          <a:prstGeom prst="rect">
            <a:avLst/>
          </a:prstGeom>
          <a:solidFill>
            <a:srgbClr val="FFFFFF">
              <a:alpha val="19832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ext Placeholder 2"/>
          <p:cNvSpPr>
            <a:spLocks noGrp="1"/>
          </p:cNvSpPr>
          <p:nvPr>
            <p:ph type="body" idx="16"/>
          </p:nvPr>
        </p:nvSpPr>
        <p:spPr>
          <a:xfrm>
            <a:off x="5558400" y="5925284"/>
            <a:ext cx="7580211" cy="484967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0683979" cy="177341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3987703" y="7315770"/>
            <a:ext cx="1963918" cy="80393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993362" y="6577770"/>
            <a:ext cx="5952600" cy="591635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37" hasCustomPrompt="1"/>
          </p:nvPr>
        </p:nvSpPr>
        <p:spPr>
          <a:xfrm>
            <a:off x="3758400" y="3708570"/>
            <a:ext cx="2422525" cy="2422525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38"/>
          </p:nvPr>
        </p:nvSpPr>
        <p:spPr>
          <a:xfrm>
            <a:off x="3758396" y="8591874"/>
            <a:ext cx="2422530" cy="803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39"/>
          </p:nvPr>
        </p:nvSpPr>
        <p:spPr>
          <a:xfrm>
            <a:off x="11347365" y="7315770"/>
            <a:ext cx="2047794" cy="80393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9394962" y="6577770"/>
            <a:ext cx="5952600" cy="591635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8" name="图片占位符 4"/>
          <p:cNvSpPr>
            <a:spLocks noGrp="1"/>
          </p:cNvSpPr>
          <p:nvPr>
            <p:ph type="pic" sz="quarter" idx="41" hasCustomPrompt="1"/>
          </p:nvPr>
        </p:nvSpPr>
        <p:spPr>
          <a:xfrm>
            <a:off x="11160000" y="3708570"/>
            <a:ext cx="2422525" cy="2422525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42"/>
          </p:nvPr>
        </p:nvSpPr>
        <p:spPr>
          <a:xfrm>
            <a:off x="11159998" y="8591874"/>
            <a:ext cx="2422528" cy="8039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213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9665685" cy="163042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38000" y="3344021"/>
            <a:ext cx="9328802" cy="59163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65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2039917" cy="651853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38000" y="2365453"/>
            <a:ext cx="9328802" cy="591635"/>
          </a:xfrm>
        </p:spPr>
        <p:txBody>
          <a:bodyPr anchor="t">
            <a:noAutofit/>
          </a:bodyPr>
          <a:lstStyle>
            <a:lvl1pPr marL="0" indent="0"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038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6"/>
          <p:cNvSpPr>
            <a:spLocks noGrp="1"/>
          </p:cNvSpPr>
          <p:nvPr>
            <p:ph type="pic" sz="quarter" idx="24" hasCustomPrompt="1"/>
          </p:nvPr>
        </p:nvSpPr>
        <p:spPr>
          <a:xfrm>
            <a:off x="8021053" y="2518611"/>
            <a:ext cx="10266947" cy="77699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smtClean="0"/>
              <a:t>图片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9441096" cy="139948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7408800" y="8460000"/>
            <a:ext cx="4788606" cy="48043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38000" y="3626425"/>
            <a:ext cx="9441096" cy="1248279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34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933855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3847791" cy="1062157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43854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843854" y="7274149"/>
            <a:ext cx="1981423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2" name="图片占位符 15"/>
          <p:cNvSpPr>
            <a:spLocks noGrp="1"/>
          </p:cNvSpPr>
          <p:nvPr>
            <p:ph type="pic" sz="quarter" idx="18" hasCustomPrompt="1"/>
          </p:nvPr>
        </p:nvSpPr>
        <p:spPr>
          <a:xfrm>
            <a:off x="5201053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111052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0"/>
          </p:nvPr>
        </p:nvSpPr>
        <p:spPr>
          <a:xfrm>
            <a:off x="5111052" y="7274149"/>
            <a:ext cx="206920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7" name="图片占位符 15"/>
          <p:cNvSpPr>
            <a:spLocks noGrp="1"/>
          </p:cNvSpPr>
          <p:nvPr>
            <p:ph type="pic" sz="quarter" idx="21" hasCustomPrompt="1"/>
          </p:nvPr>
        </p:nvSpPr>
        <p:spPr>
          <a:xfrm>
            <a:off x="9436171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9346170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3"/>
          </p:nvPr>
        </p:nvSpPr>
        <p:spPr>
          <a:xfrm>
            <a:off x="9346171" y="7274149"/>
            <a:ext cx="2027684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0" name="图片占位符 15"/>
          <p:cNvSpPr>
            <a:spLocks noGrp="1"/>
          </p:cNvSpPr>
          <p:nvPr>
            <p:ph type="pic" sz="quarter" idx="24" hasCustomPrompt="1"/>
          </p:nvPr>
        </p:nvSpPr>
        <p:spPr>
          <a:xfrm>
            <a:off x="13629769" y="3551749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3539768" y="6611749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6"/>
          </p:nvPr>
        </p:nvSpPr>
        <p:spPr>
          <a:xfrm>
            <a:off x="13539768" y="7274149"/>
            <a:ext cx="202107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7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933856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3847791" cy="76509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43855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843855" y="6760797"/>
            <a:ext cx="1981423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2" name="图片占位符 15"/>
          <p:cNvSpPr>
            <a:spLocks noGrp="1"/>
          </p:cNvSpPr>
          <p:nvPr>
            <p:ph type="pic" sz="quarter" idx="18" hasCustomPrompt="1"/>
          </p:nvPr>
        </p:nvSpPr>
        <p:spPr>
          <a:xfrm>
            <a:off x="5201054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5111053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0"/>
          </p:nvPr>
        </p:nvSpPr>
        <p:spPr>
          <a:xfrm>
            <a:off x="5111053" y="6760797"/>
            <a:ext cx="206920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7" name="图片占位符 15"/>
          <p:cNvSpPr>
            <a:spLocks noGrp="1"/>
          </p:cNvSpPr>
          <p:nvPr>
            <p:ph type="pic" sz="quarter" idx="21" hasCustomPrompt="1"/>
          </p:nvPr>
        </p:nvSpPr>
        <p:spPr>
          <a:xfrm>
            <a:off x="9436172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9346171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23"/>
          </p:nvPr>
        </p:nvSpPr>
        <p:spPr>
          <a:xfrm>
            <a:off x="9346172" y="6760797"/>
            <a:ext cx="2027684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0" name="图片占位符 15"/>
          <p:cNvSpPr>
            <a:spLocks noGrp="1"/>
          </p:cNvSpPr>
          <p:nvPr>
            <p:ph type="pic" sz="quarter" idx="24" hasCustomPrompt="1"/>
          </p:nvPr>
        </p:nvSpPr>
        <p:spPr>
          <a:xfrm>
            <a:off x="13629770" y="3038397"/>
            <a:ext cx="2793600" cy="2793600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3539769" y="6098397"/>
            <a:ext cx="2569621" cy="702000"/>
          </a:xfrm>
        </p:spPr>
        <p:txBody>
          <a:bodyPr anchor="t">
            <a:noAutofit/>
          </a:bodyPr>
          <a:lstStyle>
            <a:lvl1pPr marL="0" indent="0" algn="l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6"/>
          </p:nvPr>
        </p:nvSpPr>
        <p:spPr>
          <a:xfrm>
            <a:off x="13539769" y="6760797"/>
            <a:ext cx="2021075" cy="157601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17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3847791" cy="76509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0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2521180" cy="1639200"/>
          </a:xfrm>
        </p:spPr>
        <p:txBody>
          <a:bodyPr anchor="t">
            <a:noAutofit/>
          </a:bodyPr>
          <a:lstStyle>
            <a:lvl1pPr marL="0" indent="0">
              <a:buNone/>
              <a:defRPr sz="45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73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8624698" y="682246"/>
            <a:ext cx="8896173" cy="8897183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000" y="3430799"/>
            <a:ext cx="7147074" cy="35735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713600"/>
            <a:ext cx="10890900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/>
          </p:nvPr>
        </p:nvSpPr>
        <p:spPr>
          <a:xfrm>
            <a:off x="738000" y="2599200"/>
            <a:ext cx="10890900" cy="8316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86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248"/>
          <p:cNvSpPr>
            <a:spLocks noGrp="1"/>
          </p:cNvSpPr>
          <p:nvPr>
            <p:ph type="body" sz="quarter" idx="28"/>
          </p:nvPr>
        </p:nvSpPr>
        <p:spPr>
          <a:xfrm>
            <a:off x="10127883" y="3032631"/>
            <a:ext cx="862290" cy="862291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7" name="Shape 260"/>
          <p:cNvSpPr>
            <a:spLocks noGrp="1"/>
          </p:cNvSpPr>
          <p:nvPr>
            <p:ph type="body" sz="quarter" idx="29"/>
          </p:nvPr>
        </p:nvSpPr>
        <p:spPr>
          <a:xfrm>
            <a:off x="10127883" y="4429173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 261"/>
          <p:cNvSpPr>
            <a:spLocks noGrp="1"/>
          </p:cNvSpPr>
          <p:nvPr>
            <p:ph type="body" sz="quarter" idx="30"/>
          </p:nvPr>
        </p:nvSpPr>
        <p:spPr>
          <a:xfrm>
            <a:off x="10127883" y="5825715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Shape 262"/>
          <p:cNvSpPr>
            <a:spLocks noGrp="1"/>
          </p:cNvSpPr>
          <p:nvPr>
            <p:ph type="body" sz="quarter" idx="31"/>
          </p:nvPr>
        </p:nvSpPr>
        <p:spPr>
          <a:xfrm>
            <a:off x="10127883" y="7247657"/>
            <a:ext cx="862290" cy="862290"/>
          </a:xfrm>
          <a:prstGeom prst="roundRect">
            <a:avLst>
              <a:gd name="adj" fmla="val 15000"/>
            </a:avLst>
          </a:prstGeom>
          <a:ln w="25400">
            <a:solidFill>
              <a:srgbClr val="FFFFFF">
                <a:alpha val="49851"/>
              </a:srgbClr>
            </a:solidFill>
          </a:ln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1339201" y="3481140"/>
            <a:ext cx="7741105" cy="454801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0890900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6"/>
          </p:nvPr>
        </p:nvSpPr>
        <p:spPr>
          <a:xfrm>
            <a:off x="11368800" y="2894466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7"/>
          </p:nvPr>
        </p:nvSpPr>
        <p:spPr>
          <a:xfrm>
            <a:off x="11368800" y="3434465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8"/>
          </p:nvPr>
        </p:nvSpPr>
        <p:spPr>
          <a:xfrm>
            <a:off x="11368800" y="4304588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9"/>
          </p:nvPr>
        </p:nvSpPr>
        <p:spPr>
          <a:xfrm>
            <a:off x="11368800" y="4844587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/>
          </p:nvPr>
        </p:nvSpPr>
        <p:spPr>
          <a:xfrm>
            <a:off x="11368800" y="5716292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11368800" y="6256291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2"/>
          </p:nvPr>
        </p:nvSpPr>
        <p:spPr>
          <a:xfrm>
            <a:off x="11368800" y="7127995"/>
            <a:ext cx="5334315" cy="5400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3"/>
          </p:nvPr>
        </p:nvSpPr>
        <p:spPr>
          <a:xfrm>
            <a:off x="11368800" y="7667994"/>
            <a:ext cx="5334315" cy="681095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24" hasCustomPrompt="1"/>
          </p:nvPr>
        </p:nvSpPr>
        <p:spPr>
          <a:xfrm>
            <a:off x="10187155" y="3096045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5" name="图片占位符 5"/>
          <p:cNvSpPr>
            <a:spLocks noGrp="1"/>
          </p:cNvSpPr>
          <p:nvPr>
            <p:ph type="pic" sz="quarter" idx="25" hasCustomPrompt="1"/>
          </p:nvPr>
        </p:nvSpPr>
        <p:spPr>
          <a:xfrm>
            <a:off x="10187155" y="4499473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6" name="图片占位符 5"/>
          <p:cNvSpPr>
            <a:spLocks noGrp="1"/>
          </p:cNvSpPr>
          <p:nvPr>
            <p:ph type="pic" sz="quarter" idx="26" hasCustomPrompt="1"/>
          </p:nvPr>
        </p:nvSpPr>
        <p:spPr>
          <a:xfrm>
            <a:off x="10187155" y="5879093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7" name="图片占位符 5"/>
          <p:cNvSpPr>
            <a:spLocks noGrp="1"/>
          </p:cNvSpPr>
          <p:nvPr>
            <p:ph type="pic" sz="quarter" idx="27" hasCustomPrompt="1"/>
          </p:nvPr>
        </p:nvSpPr>
        <p:spPr>
          <a:xfrm>
            <a:off x="10187155" y="7322880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37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18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"/>
          <p:cNvSpPr/>
          <p:nvPr userDrawn="1"/>
        </p:nvSpPr>
        <p:spPr>
          <a:xfrm rot="18900000">
            <a:off x="1283193" y="-12305175"/>
            <a:ext cx="19924454" cy="23006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635000">
            <a:solidFill>
              <a:srgbClr val="0854C3">
                <a:alpha val="30334"/>
              </a:srgbClr>
            </a:solidFill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1200" y="3218400"/>
            <a:ext cx="11527263" cy="1310400"/>
          </a:xfrm>
        </p:spPr>
        <p:txBody>
          <a:bodyPr anchor="t" anchorCtr="0">
            <a:normAutofit/>
          </a:bodyPr>
          <a:lstStyle>
            <a:lvl1pPr>
              <a:defRPr sz="80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zh-CN" altLang="en-US" dirty="0" smtClean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31600" y="4528800"/>
            <a:ext cx="10436400" cy="1310526"/>
          </a:xfrm>
        </p:spPr>
        <p:txBody>
          <a:bodyPr>
            <a:noAutofit/>
          </a:bodyPr>
          <a:lstStyle>
            <a:lvl1pPr marL="0" indent="0">
              <a:buNone/>
              <a:defRPr sz="8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75"/>
          <p:cNvSpPr>
            <a:spLocks noGrp="1"/>
          </p:cNvSpPr>
          <p:nvPr>
            <p:ph type="body" sz="quarter" idx="35"/>
          </p:nvPr>
        </p:nvSpPr>
        <p:spPr>
          <a:xfrm>
            <a:off x="9200783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E4C450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" name="Shape 276"/>
          <p:cNvSpPr>
            <a:spLocks noGrp="1"/>
          </p:cNvSpPr>
          <p:nvPr>
            <p:ph type="body" sz="quarter" idx="36"/>
          </p:nvPr>
        </p:nvSpPr>
        <p:spPr>
          <a:xfrm>
            <a:off x="6441988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6DD0B9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" name="Shape 277"/>
          <p:cNvSpPr>
            <a:spLocks noGrp="1"/>
          </p:cNvSpPr>
          <p:nvPr>
            <p:ph type="body" sz="quarter" idx="37"/>
          </p:nvPr>
        </p:nvSpPr>
        <p:spPr>
          <a:xfrm>
            <a:off x="4020075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5FBFE7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" name="Shape 279"/>
          <p:cNvSpPr>
            <a:spLocks noGrp="1"/>
          </p:cNvSpPr>
          <p:nvPr>
            <p:ph type="body" sz="quarter" idx="38"/>
          </p:nvPr>
        </p:nvSpPr>
        <p:spPr>
          <a:xfrm>
            <a:off x="1469825" y="4490757"/>
            <a:ext cx="862290" cy="862290"/>
          </a:xfrm>
          <a:prstGeom prst="roundRect">
            <a:avLst>
              <a:gd name="adj" fmla="val 15000"/>
            </a:avLst>
          </a:prstGeom>
          <a:solidFill>
            <a:srgbClr val="3C80C7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34" hasCustomPrompt="1"/>
          </p:nvPr>
        </p:nvSpPr>
        <p:spPr>
          <a:xfrm>
            <a:off x="11984400" y="3683000"/>
            <a:ext cx="6605587" cy="6605588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1713600"/>
            <a:ext cx="10066738" cy="8856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344888" y="5590612"/>
            <a:ext cx="113263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886699" y="6382611"/>
            <a:ext cx="2049006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879763" y="5590612"/>
            <a:ext cx="1173502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311354" y="5590612"/>
            <a:ext cx="1196354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9073365" y="5590612"/>
            <a:ext cx="1145458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6"/>
          </p:nvPr>
        </p:nvSpPr>
        <p:spPr>
          <a:xfrm>
            <a:off x="3446625" y="6382611"/>
            <a:ext cx="2039776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7"/>
          </p:nvPr>
        </p:nvSpPr>
        <p:spPr>
          <a:xfrm>
            <a:off x="5926343" y="6382611"/>
            <a:ext cx="1966374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8"/>
          </p:nvPr>
        </p:nvSpPr>
        <p:spPr>
          <a:xfrm>
            <a:off x="8640229" y="6382611"/>
            <a:ext cx="2011730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9"/>
          </p:nvPr>
        </p:nvSpPr>
        <p:spPr>
          <a:xfrm>
            <a:off x="743415" y="2599200"/>
            <a:ext cx="11095659" cy="808989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</a:t>
            </a:r>
            <a:r>
              <a:rPr lang="zh-CN" altLang="en-US" smtClean="0"/>
              <a:t>此处编辑</a:t>
            </a:r>
            <a:endParaRPr lang="zh-CN" altLang="en-US" dirty="0" smtClean="0"/>
          </a:p>
        </p:txBody>
      </p:sp>
      <p:sp>
        <p:nvSpPr>
          <p:cNvPr id="23" name="图片占位符 5"/>
          <p:cNvSpPr>
            <a:spLocks noGrp="1"/>
          </p:cNvSpPr>
          <p:nvPr>
            <p:ph type="pic" sz="quarter" idx="24" hasCustomPrompt="1"/>
          </p:nvPr>
        </p:nvSpPr>
        <p:spPr>
          <a:xfrm>
            <a:off x="15406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6" name="图片占位符 5"/>
          <p:cNvSpPr>
            <a:spLocks noGrp="1"/>
          </p:cNvSpPr>
          <p:nvPr>
            <p:ph type="pic" sz="quarter" idx="30" hasCustomPrompt="1"/>
          </p:nvPr>
        </p:nvSpPr>
        <p:spPr>
          <a:xfrm>
            <a:off x="40750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7" name="图片占位符 5"/>
          <p:cNvSpPr>
            <a:spLocks noGrp="1"/>
          </p:cNvSpPr>
          <p:nvPr>
            <p:ph type="pic" sz="quarter" idx="31" hasCustomPrompt="1"/>
          </p:nvPr>
        </p:nvSpPr>
        <p:spPr>
          <a:xfrm>
            <a:off x="65122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8" name="图片占位符 5"/>
          <p:cNvSpPr>
            <a:spLocks noGrp="1"/>
          </p:cNvSpPr>
          <p:nvPr>
            <p:ph type="pic" sz="quarter" idx="32" hasCustomPrompt="1"/>
          </p:nvPr>
        </p:nvSpPr>
        <p:spPr>
          <a:xfrm>
            <a:off x="9262676" y="4575412"/>
            <a:ext cx="720725" cy="722312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33" hasCustomPrompt="1"/>
          </p:nvPr>
        </p:nvSpPr>
        <p:spPr>
          <a:xfrm>
            <a:off x="12538800" y="2829600"/>
            <a:ext cx="3609975" cy="6507163"/>
          </a:xfrm>
        </p:spPr>
        <p:txBody>
          <a:bodyPr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34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69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bg>
      <p:bgPr>
        <a:solidFill>
          <a:srgbClr val="18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850800" y="3855600"/>
            <a:ext cx="4571179" cy="1988651"/>
          </a:xfrm>
        </p:spPr>
        <p:txBody>
          <a:bodyPr>
            <a:normAutofit/>
          </a:bodyPr>
          <a:lstStyle>
            <a:lvl1pPr algn="ctr">
              <a:defRPr sz="10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7185600" y="5518800"/>
            <a:ext cx="3938653" cy="648568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altLang="zh-CN" dirty="0" err="1" smtClean="0"/>
              <a:t>www.cloudminds.com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63"/>
            <a:ext cx="16458480" cy="17174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8798" b="0" strike="noStrike" spc="-2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7332"/>
            <a:ext cx="16458480" cy="596684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6398" b="0" strike="noStrike" spc="-2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259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72"/>
    </mc:Choice>
    <mc:Fallback xmlns="">
      <p:transition advTm="6072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10567988" y="0"/>
            <a:ext cx="7720012" cy="102885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000" y="4730400"/>
            <a:ext cx="10780232" cy="43494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2671200"/>
            <a:ext cx="9593116" cy="2059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49599" y="2448001"/>
            <a:ext cx="9540000" cy="5760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4801" y="3675600"/>
            <a:ext cx="6086042" cy="421711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6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lnSpc>
                <a:spcPct val="100000"/>
              </a:lnSpc>
              <a:buFontTx/>
              <a:buNone/>
              <a:defRPr sz="16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070001" y="2282401"/>
            <a:ext cx="6060842" cy="13932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8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669600" y="3337200"/>
            <a:ext cx="11700000" cy="529200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908000"/>
            <a:ext cx="8550379" cy="117208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2823200" y="3402000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12823200" y="3938400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2823200" y="5181261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9"/>
          </p:nvPr>
        </p:nvSpPr>
        <p:spPr>
          <a:xfrm>
            <a:off x="12823200" y="5717661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12823200" y="6970305"/>
            <a:ext cx="4769061" cy="536400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1"/>
          </p:nvPr>
        </p:nvSpPr>
        <p:spPr>
          <a:xfrm>
            <a:off x="12823200" y="7506705"/>
            <a:ext cx="4769061" cy="918000"/>
          </a:xfrm>
        </p:spPr>
        <p:txBody>
          <a:bodyPr anchor="t">
            <a:noAutofit/>
          </a:bodyPr>
          <a:lstStyle>
            <a:lvl1pPr marL="0" indent="0">
              <a:buNone/>
              <a:defRPr sz="127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854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1502274" y="3978762"/>
            <a:ext cx="1766820" cy="1422157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0" y="1908000"/>
            <a:ext cx="13847791" cy="130369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502274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1425177" y="6414697"/>
            <a:ext cx="1921012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716932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9931590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14" name="图片占位符 15"/>
          <p:cNvSpPr>
            <a:spLocks noGrp="1"/>
          </p:cNvSpPr>
          <p:nvPr>
            <p:ph type="pic" sz="quarter" idx="22" hasCustomPrompt="1"/>
          </p:nvPr>
        </p:nvSpPr>
        <p:spPr>
          <a:xfrm>
            <a:off x="5716932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15" name="图片占位符 15"/>
          <p:cNvSpPr>
            <a:spLocks noGrp="1"/>
          </p:cNvSpPr>
          <p:nvPr>
            <p:ph type="pic" sz="quarter" idx="23" hasCustomPrompt="1"/>
          </p:nvPr>
        </p:nvSpPr>
        <p:spPr>
          <a:xfrm>
            <a:off x="9931590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17" name="图片占位符 15"/>
          <p:cNvSpPr>
            <a:spLocks noGrp="1"/>
          </p:cNvSpPr>
          <p:nvPr>
            <p:ph type="pic" sz="quarter" idx="24" hasCustomPrompt="1"/>
          </p:nvPr>
        </p:nvSpPr>
        <p:spPr>
          <a:xfrm>
            <a:off x="14146249" y="3978762"/>
            <a:ext cx="1766820" cy="1422157"/>
          </a:xfrm>
        </p:spPr>
        <p:txBody>
          <a:bodyPr anchor="t">
            <a:normAutofit/>
          </a:bodyPr>
          <a:lstStyle>
            <a:lvl1pPr marL="342900" marR="0" indent="-34290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4146249" y="5622698"/>
            <a:ext cx="1766820" cy="702000"/>
          </a:xfrm>
        </p:spPr>
        <p:txBody>
          <a:bodyPr anchor="t">
            <a:noAutofit/>
          </a:bodyPr>
          <a:lstStyle>
            <a:lvl1pPr marL="0" indent="0" algn="ctr"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6"/>
          </p:nvPr>
        </p:nvSpPr>
        <p:spPr>
          <a:xfrm>
            <a:off x="5639835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7"/>
          </p:nvPr>
        </p:nvSpPr>
        <p:spPr>
          <a:xfrm>
            <a:off x="9854494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8"/>
          </p:nvPr>
        </p:nvSpPr>
        <p:spPr>
          <a:xfrm>
            <a:off x="14069152" y="6414697"/>
            <a:ext cx="1921013" cy="157601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81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000" y="2340000"/>
            <a:ext cx="13847791" cy="1303694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799200" y="1868749"/>
            <a:ext cx="7347869" cy="56113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2pPr>
            <a:lvl3pPr marL="13716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3pPr>
            <a:lvl4pPr marL="20574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4pPr>
            <a:lvl5pPr marL="2743200" indent="0">
              <a:buFontTx/>
              <a:buNone/>
              <a:defRPr sz="30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27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106"/>
          <p:cNvSpPr>
            <a:spLocks noGrp="1"/>
          </p:cNvSpPr>
          <p:nvPr>
            <p:ph type="body" sz="quarter" idx="33"/>
          </p:nvPr>
        </p:nvSpPr>
        <p:spPr>
          <a:xfrm>
            <a:off x="813064" y="6633252"/>
            <a:ext cx="5080001" cy="2540001"/>
          </a:xfrm>
          <a:prstGeom prst="rect">
            <a:avLst/>
          </a:prstGeom>
          <a:solidFill>
            <a:srgbClr val="30363C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29" name="Shape 107"/>
          <p:cNvSpPr>
            <a:spLocks noGrp="1"/>
          </p:cNvSpPr>
          <p:nvPr>
            <p:ph type="body" sz="quarter" idx="34"/>
          </p:nvPr>
        </p:nvSpPr>
        <p:spPr>
          <a:xfrm>
            <a:off x="5893064" y="6633252"/>
            <a:ext cx="5080001" cy="2540001"/>
          </a:xfrm>
          <a:prstGeom prst="rect">
            <a:avLst/>
          </a:prstGeom>
          <a:solidFill>
            <a:srgbClr val="353A41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0" name="Shape 108"/>
          <p:cNvSpPr>
            <a:spLocks noGrp="1"/>
          </p:cNvSpPr>
          <p:nvPr>
            <p:ph type="body" sz="quarter" idx="35"/>
          </p:nvPr>
        </p:nvSpPr>
        <p:spPr>
          <a:xfrm>
            <a:off x="10973064" y="6633252"/>
            <a:ext cx="5080001" cy="2540001"/>
          </a:xfrm>
          <a:prstGeom prst="rect">
            <a:avLst/>
          </a:prstGeom>
          <a:solidFill>
            <a:srgbClr val="2F343B"/>
          </a:solidFill>
        </p:spPr>
        <p:txBody>
          <a:bodyPr lIns="38100" tIns="38100" rIns="38100" bIns="38100">
            <a:noAutofit/>
          </a:bodyPr>
          <a:lstStyle>
            <a:lvl1pPr>
              <a:defRPr>
                <a:noFill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3"/>
          </p:nvPr>
        </p:nvSpPr>
        <p:spPr>
          <a:xfrm>
            <a:off x="8136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8001" y="1782000"/>
            <a:ext cx="10796274" cy="1019426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smtClean="0"/>
              <a:t>标题文本</a:t>
            </a:r>
            <a:endParaRPr lang="zh-CN" altLang="en-US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1210863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2" name="图片占位符 15"/>
          <p:cNvSpPr>
            <a:spLocks noGrp="1"/>
          </p:cNvSpPr>
          <p:nvPr>
            <p:ph type="pic" sz="quarter" idx="29"/>
          </p:nvPr>
        </p:nvSpPr>
        <p:spPr>
          <a:xfrm>
            <a:off x="58932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3" name="图片占位符 15"/>
          <p:cNvSpPr>
            <a:spLocks noGrp="1"/>
          </p:cNvSpPr>
          <p:nvPr>
            <p:ph type="pic" sz="quarter" idx="30"/>
          </p:nvPr>
        </p:nvSpPr>
        <p:spPr>
          <a:xfrm>
            <a:off x="10972800" y="2829600"/>
            <a:ext cx="5079600" cy="38088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31"/>
          </p:nvPr>
        </p:nvSpPr>
        <p:spPr>
          <a:xfrm>
            <a:off x="6258507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/>
          </p:nvPr>
        </p:nvSpPr>
        <p:spPr>
          <a:xfrm>
            <a:off x="11396527" y="8096400"/>
            <a:ext cx="4327200" cy="93530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36"/>
          </p:nvPr>
        </p:nvSpPr>
        <p:spPr>
          <a:xfrm>
            <a:off x="1210863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37"/>
          </p:nvPr>
        </p:nvSpPr>
        <p:spPr>
          <a:xfrm>
            <a:off x="1210863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38"/>
          </p:nvPr>
        </p:nvSpPr>
        <p:spPr>
          <a:xfrm>
            <a:off x="6258507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39"/>
          </p:nvPr>
        </p:nvSpPr>
        <p:spPr>
          <a:xfrm>
            <a:off x="6258507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idx="40"/>
          </p:nvPr>
        </p:nvSpPr>
        <p:spPr>
          <a:xfrm>
            <a:off x="11396527" y="6817894"/>
            <a:ext cx="4327200" cy="967257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41"/>
          </p:nvPr>
        </p:nvSpPr>
        <p:spPr>
          <a:xfrm>
            <a:off x="11396527" y="7785151"/>
            <a:ext cx="4327200" cy="3161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0" i="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545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3" hasCustomPrompt="1"/>
          </p:nvPr>
        </p:nvSpPr>
        <p:spPr>
          <a:xfrm>
            <a:off x="1483577" y="4818852"/>
            <a:ext cx="3358800" cy="2008032"/>
          </a:xfrm>
        </p:spPr>
        <p:txBody>
          <a:bodyPr anchor="t">
            <a:norm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39199" y="2797200"/>
            <a:ext cx="13847791" cy="744841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标题文本</a:t>
            </a:r>
            <a:endParaRPr lang="en-US" altLang="zh-CN" dirty="0" smtClean="0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1756573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1339198" y="3659227"/>
            <a:ext cx="10890900" cy="771533"/>
          </a:xfrm>
        </p:spPr>
        <p:txBody>
          <a:bodyPr anchor="t">
            <a:noAutofit/>
          </a:bodyPr>
          <a:lstStyle>
            <a:lvl1pPr marL="0" indent="0">
              <a:buNone/>
              <a:defRPr sz="30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3" name="Shape 125"/>
          <p:cNvSpPr/>
          <p:nvPr userDrawn="1"/>
        </p:nvSpPr>
        <p:spPr>
          <a:xfrm>
            <a:off x="769038" y="7323230"/>
            <a:ext cx="16749925" cy="1"/>
          </a:xfrm>
          <a:prstGeom prst="line">
            <a:avLst/>
          </a:prstGeom>
          <a:ln w="12700">
            <a:solidFill>
              <a:srgbClr val="A6AAA9">
                <a:alpha val="40393"/>
              </a:srgbClr>
            </a:solidFill>
          </a:ln>
        </p:spPr>
        <p:txBody>
          <a:bodyPr lIns="45718" tIns="45718" rIns="45718" bIns="45718"/>
          <a:lstStyle/>
          <a:p>
            <a:pPr algn="l" defTabSz="9144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36"/>
          <p:cNvSpPr>
            <a:spLocks noGrp="1"/>
          </p:cNvSpPr>
          <p:nvPr>
            <p:ph type="pic" sz="quarter" idx="24" hasCustomPrompt="1"/>
          </p:nvPr>
        </p:nvSpPr>
        <p:spPr>
          <a:xfrm>
            <a:off x="7132783" y="4818852"/>
            <a:ext cx="3359616" cy="20080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15" name="Shape 137"/>
          <p:cNvSpPr>
            <a:spLocks noGrp="1"/>
          </p:cNvSpPr>
          <p:nvPr>
            <p:ph type="pic" sz="quarter" idx="25" hasCustomPrompt="1"/>
          </p:nvPr>
        </p:nvSpPr>
        <p:spPr>
          <a:xfrm>
            <a:off x="12708897" y="4818852"/>
            <a:ext cx="3359615" cy="20080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342900" marR="0" indent="-342900" algn="l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r>
              <a:rPr kumimoji="1" lang="zh-CN" altLang="en-US" dirty="0" smtClean="0"/>
              <a:t>图片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1756574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34"/>
          </p:nvPr>
        </p:nvSpPr>
        <p:spPr>
          <a:xfrm>
            <a:off x="7465120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7465121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36"/>
          </p:nvPr>
        </p:nvSpPr>
        <p:spPr>
          <a:xfrm>
            <a:off x="13075323" y="8308800"/>
            <a:ext cx="3601839" cy="1098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 i="0">
                <a:solidFill>
                  <a:srgbClr val="53585E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13075324" y="7455600"/>
            <a:ext cx="3601839" cy="853200"/>
          </a:xfrm>
        </p:spPr>
        <p:txBody>
          <a:bodyPr anchor="t">
            <a:noAutofit/>
          </a:bodyPr>
          <a:lstStyle>
            <a:lvl1pPr marL="0" indent="0">
              <a:buNone/>
              <a:defRPr sz="5000" b="0" i="0">
                <a:solidFill>
                  <a:srgbClr val="0296EB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 dirty="0" smtClean="0"/>
              <a:t>编辑</a:t>
            </a:r>
          </a:p>
        </p:txBody>
      </p:sp>
      <p:sp>
        <p:nvSpPr>
          <p:cNvPr id="23" name="标题 1"/>
          <p:cNvSpPr>
            <a:spLocks noGrp="1"/>
          </p:cNvSpPr>
          <p:nvPr>
            <p:ph type="title" hasCustomPrompt="1"/>
          </p:nvPr>
        </p:nvSpPr>
        <p:spPr>
          <a:xfrm>
            <a:off x="1608834" y="879288"/>
            <a:ext cx="3093870" cy="3880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sz="1800" smtClean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6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页脚占位符 12"/>
          <p:cNvSpPr>
            <a:spLocks noGrp="1"/>
          </p:cNvSpPr>
          <p:nvPr>
            <p:ph type="ftr" sz="quarter" idx="3"/>
          </p:nvPr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 lIns="0"/>
          <a:lstStyle>
            <a:lvl1pPr>
              <a:defRPr sz="140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9" name="幻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rgbClr val="FFFFFF">
                    <a:alpha val="50000"/>
                  </a:srgbClr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fld id="{EF643F2F-20E1-1447-B8AB-8E8A59A4B9E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1" name="Shape 4"/>
          <p:cNvSpPr/>
          <p:nvPr userDrawn="1"/>
        </p:nvSpPr>
        <p:spPr>
          <a:xfrm>
            <a:off x="1485900" y="939800"/>
            <a:ext cx="25400" cy="254000"/>
          </a:xfrm>
          <a:prstGeom prst="rect">
            <a:avLst/>
          </a:prstGeom>
          <a:solidFill>
            <a:srgbClr val="FFFFFF">
              <a:alpha val="19832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logo16.png"/>
          <p:cNvPicPr>
            <a:picLocks noChangeAspect="1"/>
          </p:cNvPicPr>
          <p:nvPr userDrawn="1"/>
        </p:nvPicPr>
        <p:blipFill>
          <a:blip r:embed="rId24">
            <a:extLst/>
          </a:blip>
          <a:stretch>
            <a:fillRect/>
          </a:stretch>
        </p:blipFill>
        <p:spPr>
          <a:xfrm>
            <a:off x="835074" y="806862"/>
            <a:ext cx="457201" cy="508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67" r:id="rId21"/>
    <p:sldLayoutId id="2147483690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0.png"/><Relationship Id="rId21" Type="http://schemas.openxmlformats.org/officeDocument/2006/relationships/image" Target="../media/image37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0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24" Type="http://schemas.openxmlformats.org/officeDocument/2006/relationships/image" Target="../media/image40.png"/><Relationship Id="rId5" Type="http://schemas.openxmlformats.org/officeDocument/2006/relationships/image" Target="../media/image21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0.pn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250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3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68.png"/><Relationship Id="rId19" Type="http://schemas.openxmlformats.org/officeDocument/2006/relationships/image" Target="../media/image4.png"/><Relationship Id="rId1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2000" y="6663600"/>
            <a:ext cx="16298274" cy="1375500"/>
          </a:xfrm>
        </p:spPr>
        <p:txBody>
          <a:bodyPr>
            <a:normAutofit/>
          </a:bodyPr>
          <a:lstStyle/>
          <a:p>
            <a:r>
              <a:rPr lang="zh-CN" altLang="en-US" sz="8000" dirty="0" smtClean="0"/>
              <a:t>主流</a:t>
            </a:r>
            <a:r>
              <a:rPr lang="en-US" altLang="zh-CN" sz="8000" dirty="0" err="1" smtClean="0"/>
              <a:t>VIO</a:t>
            </a:r>
            <a:r>
              <a:rPr lang="zh-CN" altLang="en-US" sz="8000" dirty="0" smtClean="0"/>
              <a:t>技术综述</a:t>
            </a:r>
            <a:endParaRPr kumimoji="1" lang="zh-CN" altLang="en-US" sz="80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6361200" y="8075898"/>
            <a:ext cx="2935200" cy="484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000" b="0" i="0" kern="1200">
                <a:solidFill>
                  <a:srgbClr val="FFFFFF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  <a:lvl2pPr marL="685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solidFill>
                  <a:srgbClr val="0296EB"/>
                </a:solidFill>
              </a:rPr>
              <a:t>崔华坤 </a:t>
            </a:r>
            <a:r>
              <a:rPr lang="en-US" altLang="zh-CN" sz="2400" dirty="0">
                <a:solidFill>
                  <a:srgbClr val="0296EB"/>
                </a:solidFill>
              </a:rPr>
              <a:t>2019.1.16</a:t>
            </a:r>
            <a:endParaRPr lang="zh-CN" altLang="en-US" sz="2400" dirty="0">
              <a:solidFill>
                <a:srgbClr val="0296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10</a:t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MSCKF</a:t>
            </a:r>
            <a:endParaRPr lang="zh-CN" altLang="en-US" sz="3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235462" y="8720979"/>
            <a:ext cx="130167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A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Mourikis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A multi-state constraint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vision-aided inertial navigation. Proc.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ICRA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2007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F. Gonzalez. Visual 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mobile robotics. 2015. </a:t>
            </a: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Trawny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Indirect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3D attitude estimation. 2005.</a:t>
            </a:r>
            <a:endParaRPr lang="zh-CN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L. Clement. The battle for filter supremacy: a comparative study of the multi-state constraint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and the sliding window filter.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CVR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2015.</a:t>
            </a:r>
            <a:endParaRPr lang="zh-CN" altLang="zh-CN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[5] 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J. Sola. Quaternion kinematics for the error-state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filter. 2017.</a:t>
            </a:r>
            <a:endParaRPr lang="zh-CN" altLang="en-US" sz="14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4293" y="8657479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4232429" y="1201046"/>
            <a:ext cx="8196239" cy="2085600"/>
            <a:chOff x="2053234" y="1612823"/>
            <a:chExt cx="8196239" cy="2085600"/>
          </a:xfrm>
        </p:grpSpPr>
        <p:sp>
          <p:nvSpPr>
            <p:cNvPr id="69" name="矩形 68"/>
            <p:cNvSpPr/>
            <p:nvPr/>
          </p:nvSpPr>
          <p:spPr>
            <a:xfrm>
              <a:off x="5767140" y="1612823"/>
              <a:ext cx="2561508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成熟的路标点</a:t>
              </a: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2053234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6148181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视觉更新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箭头连接符 75"/>
            <p:cNvCxnSpPr>
              <a:stCxn id="74" idx="3"/>
              <a:endCxn id="75" idx="1"/>
            </p:cNvCxnSpPr>
            <p:nvPr/>
          </p:nvCxnSpPr>
          <p:spPr>
            <a:xfrm>
              <a:off x="3856982" y="3272538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084230" y="2346308"/>
              <a:ext cx="20297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误差状态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7958274" y="3270746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8185522" y="2344516"/>
              <a:ext cx="202974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误差状态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82" name="直接箭头连接符 81"/>
            <p:cNvCxnSpPr>
              <a:stCxn id="69" idx="2"/>
              <a:endCxn id="75" idx="0"/>
            </p:cNvCxnSpPr>
            <p:nvPr/>
          </p:nvCxnSpPr>
          <p:spPr>
            <a:xfrm>
              <a:off x="7047894" y="2193880"/>
              <a:ext cx="2161" cy="652773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8406159" y="7131657"/>
            <a:ext cx="6741716" cy="1298767"/>
            <a:chOff x="2507758" y="6000333"/>
            <a:chExt cx="6741716" cy="1298767"/>
          </a:xfrm>
        </p:grpSpPr>
        <p:sp>
          <p:nvSpPr>
            <p:cNvPr id="174" name="圆角矩形 173"/>
            <p:cNvSpPr/>
            <p:nvPr/>
          </p:nvSpPr>
          <p:spPr>
            <a:xfrm>
              <a:off x="2507758" y="6000333"/>
              <a:ext cx="6741716" cy="129876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2913027" y="6278327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3924736" y="627816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936461" y="627816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5947840" y="6278024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6958410" y="6278327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7947861" y="6278327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文本框 31"/>
                <p:cNvSpPr txBox="1"/>
                <p:nvPr/>
              </p:nvSpPr>
              <p:spPr>
                <a:xfrm>
                  <a:off x="2865743" y="6579279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1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743" y="6579279"/>
                  <a:ext cx="546738" cy="7173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文本框 181"/>
                <p:cNvSpPr txBox="1"/>
                <p:nvPr/>
              </p:nvSpPr>
              <p:spPr>
                <a:xfrm>
                  <a:off x="7792005" y="6513758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2" name="文本框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005" y="6513758"/>
                  <a:ext cx="919657" cy="7152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矩形 182"/>
            <p:cNvSpPr/>
            <p:nvPr/>
          </p:nvSpPr>
          <p:spPr>
            <a:xfrm>
              <a:off x="7575498" y="6426027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84" name="直接连接符 183"/>
            <p:cNvCxnSpPr/>
            <p:nvPr/>
          </p:nvCxnSpPr>
          <p:spPr>
            <a:xfrm>
              <a:off x="7332383" y="6504445"/>
              <a:ext cx="61547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31"/>
                <p:cNvSpPr txBox="1"/>
                <p:nvPr/>
              </p:nvSpPr>
              <p:spPr>
                <a:xfrm>
                  <a:off x="5901686" y="6558847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5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1686" y="6558847"/>
                  <a:ext cx="546738" cy="7173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文本框 31"/>
                <p:cNvSpPr txBox="1"/>
                <p:nvPr/>
              </p:nvSpPr>
              <p:spPr>
                <a:xfrm>
                  <a:off x="4872713" y="654648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6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2713" y="6546488"/>
                  <a:ext cx="546738" cy="7173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31"/>
                <p:cNvSpPr txBox="1"/>
                <p:nvPr/>
              </p:nvSpPr>
              <p:spPr>
                <a:xfrm>
                  <a:off x="6932509" y="6579279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7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509" y="6579279"/>
                  <a:ext cx="546738" cy="7173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31"/>
                <p:cNvSpPr txBox="1"/>
                <p:nvPr/>
              </p:nvSpPr>
              <p:spPr>
                <a:xfrm>
                  <a:off x="3880709" y="6554231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8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709" y="6554231"/>
                  <a:ext cx="546738" cy="7173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/>
          <p:cNvGrpSpPr/>
          <p:nvPr/>
        </p:nvGrpSpPr>
        <p:grpSpPr>
          <a:xfrm>
            <a:off x="13846262" y="6034064"/>
            <a:ext cx="1301613" cy="1375587"/>
            <a:chOff x="7947861" y="4902740"/>
            <a:chExt cx="1301613" cy="1375587"/>
          </a:xfrm>
        </p:grpSpPr>
        <p:sp>
          <p:nvSpPr>
            <p:cNvPr id="190" name="椭圆 189"/>
            <p:cNvSpPr/>
            <p:nvPr/>
          </p:nvSpPr>
          <p:spPr>
            <a:xfrm>
              <a:off x="7947861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/>
                <p:cNvSpPr txBox="1"/>
                <p:nvPr/>
              </p:nvSpPr>
              <p:spPr>
                <a:xfrm>
                  <a:off x="8329817" y="4902740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6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91" name="文本框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817" y="4902740"/>
                  <a:ext cx="919657" cy="7152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矩形 191"/>
            <p:cNvSpPr/>
            <p:nvPr/>
          </p:nvSpPr>
          <p:spPr>
            <a:xfrm>
              <a:off x="8062160" y="5800521"/>
              <a:ext cx="145375" cy="14537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93" name="直接连接符 192"/>
            <p:cNvCxnSpPr/>
            <p:nvPr/>
          </p:nvCxnSpPr>
          <p:spPr>
            <a:xfrm>
              <a:off x="8134847" y="5414335"/>
              <a:ext cx="0" cy="86399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7744859" y="6177255"/>
            <a:ext cx="5640694" cy="1019167"/>
            <a:chOff x="1843199" y="5049576"/>
            <a:chExt cx="5640694" cy="1019167"/>
          </a:xfrm>
        </p:grpSpPr>
        <p:sp>
          <p:nvSpPr>
            <p:cNvPr id="195" name="椭圆 194"/>
            <p:cNvSpPr/>
            <p:nvPr/>
          </p:nvSpPr>
          <p:spPr>
            <a:xfrm>
              <a:off x="1901293" y="5049576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2913002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3924727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493610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594667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1843199" y="5318557"/>
              <a:ext cx="5640694" cy="750186"/>
              <a:chOff x="1854009" y="5287191"/>
              <a:chExt cx="5640694" cy="7501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文本框 31"/>
                  <p:cNvSpPr txBox="1"/>
                  <p:nvPr/>
                </p:nvSpPr>
                <p:spPr>
                  <a:xfrm>
                    <a:off x="1854009" y="5319982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01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4009" y="5319982"/>
                    <a:ext cx="546738" cy="71739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文本框 31"/>
                  <p:cNvSpPr txBox="1"/>
                  <p:nvPr/>
                </p:nvSpPr>
                <p:spPr>
                  <a:xfrm>
                    <a:off x="4889952" y="5299550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0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952" y="5299550"/>
                    <a:ext cx="546738" cy="71739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文本框 31"/>
                  <p:cNvSpPr txBox="1"/>
                  <p:nvPr/>
                </p:nvSpPr>
                <p:spPr>
                  <a:xfrm>
                    <a:off x="3860979" y="5287191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03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979" y="5287191"/>
                    <a:ext cx="546738" cy="71739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文本框 31"/>
                  <p:cNvSpPr txBox="1"/>
                  <p:nvPr/>
                </p:nvSpPr>
                <p:spPr>
                  <a:xfrm>
                    <a:off x="5920775" y="5319982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04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775" y="5319982"/>
                    <a:ext cx="546738" cy="71739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文本框 31"/>
                  <p:cNvSpPr txBox="1"/>
                  <p:nvPr/>
                </p:nvSpPr>
                <p:spPr>
                  <a:xfrm>
                    <a:off x="2868975" y="5294934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05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8975" y="5294934"/>
                    <a:ext cx="546738" cy="71739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6" name="文本框 31"/>
                  <p:cNvSpPr txBox="1"/>
                  <p:nvPr/>
                </p:nvSpPr>
                <p:spPr>
                  <a:xfrm>
                    <a:off x="6947965" y="5309711"/>
                    <a:ext cx="546738" cy="71739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00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00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kern="100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kern="10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sz="2000" kern="100" dirty="0">
                      <a:solidFill>
                        <a:schemeClr val="bg1">
                          <a:lumMod val="95000"/>
                        </a:schemeClr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206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7965" y="5309711"/>
                    <a:ext cx="546738" cy="71739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7" name="组合 206"/>
          <p:cNvGrpSpPr/>
          <p:nvPr/>
        </p:nvGrpSpPr>
        <p:grpSpPr>
          <a:xfrm>
            <a:off x="12872267" y="6180937"/>
            <a:ext cx="985708" cy="373973"/>
            <a:chOff x="6973866" y="5049613"/>
            <a:chExt cx="985708" cy="373973"/>
          </a:xfrm>
        </p:grpSpPr>
        <p:sp>
          <p:nvSpPr>
            <p:cNvPr id="208" name="椭圆 207"/>
            <p:cNvSpPr/>
            <p:nvPr/>
          </p:nvSpPr>
          <p:spPr>
            <a:xfrm>
              <a:off x="6973866" y="504961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7587211" y="5163912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10" name="直接连接符 209"/>
            <p:cNvCxnSpPr/>
            <p:nvPr/>
          </p:nvCxnSpPr>
          <p:spPr>
            <a:xfrm>
              <a:off x="7344096" y="5236599"/>
              <a:ext cx="61547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1" name="椭圆 210"/>
          <p:cNvSpPr/>
          <p:nvPr/>
        </p:nvSpPr>
        <p:spPr>
          <a:xfrm>
            <a:off x="9348331" y="3665404"/>
            <a:ext cx="1091032" cy="95138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11312678" y="3711881"/>
            <a:ext cx="1091032" cy="95138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/>
          <p:cNvGrpSpPr/>
          <p:nvPr/>
        </p:nvGrpSpPr>
        <p:grpSpPr>
          <a:xfrm>
            <a:off x="10005941" y="3687335"/>
            <a:ext cx="2141052" cy="2501827"/>
            <a:chOff x="4122668" y="2534059"/>
            <a:chExt cx="2141052" cy="2501827"/>
          </a:xfrm>
        </p:grpSpPr>
        <p:sp>
          <p:nvSpPr>
            <p:cNvPr id="214" name="椭圆 213"/>
            <p:cNvSpPr/>
            <p:nvPr/>
          </p:nvSpPr>
          <p:spPr>
            <a:xfrm>
              <a:off x="5874287" y="3078255"/>
              <a:ext cx="243346" cy="242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15" name="直接连接符 214"/>
            <p:cNvCxnSpPr>
              <a:endCxn id="214" idx="4"/>
            </p:cNvCxnSpPr>
            <p:nvPr/>
          </p:nvCxnSpPr>
          <p:spPr>
            <a:xfrm flipV="1">
              <a:off x="5134393" y="3320547"/>
              <a:ext cx="861568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>
              <a:endCxn id="214" idx="4"/>
            </p:cNvCxnSpPr>
            <p:nvPr/>
          </p:nvCxnSpPr>
          <p:spPr>
            <a:xfrm flipH="1" flipV="1">
              <a:off x="5995961" y="3320547"/>
              <a:ext cx="149811" cy="17151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endCxn id="214" idx="4"/>
            </p:cNvCxnSpPr>
            <p:nvPr/>
          </p:nvCxnSpPr>
          <p:spPr>
            <a:xfrm flipV="1">
              <a:off x="4122668" y="3320547"/>
              <a:ext cx="1873292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8" name="矩形 217"/>
            <p:cNvSpPr/>
            <p:nvPr/>
          </p:nvSpPr>
          <p:spPr>
            <a:xfrm>
              <a:off x="5381373" y="3729680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5648351" y="3788132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5983262" y="3811180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1" name="文本框 31"/>
                <p:cNvSpPr txBox="1"/>
                <p:nvPr/>
              </p:nvSpPr>
              <p:spPr>
                <a:xfrm>
                  <a:off x="5735944" y="2534059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21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944" y="2534059"/>
                  <a:ext cx="527776" cy="71423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/>
          <p:cNvGrpSpPr/>
          <p:nvPr/>
        </p:nvGrpSpPr>
        <p:grpSpPr>
          <a:xfrm>
            <a:off x="11033401" y="3690303"/>
            <a:ext cx="2149723" cy="2501420"/>
            <a:chOff x="5134393" y="2534024"/>
            <a:chExt cx="2149723" cy="2501420"/>
          </a:xfrm>
        </p:grpSpPr>
        <p:sp>
          <p:nvSpPr>
            <p:cNvPr id="223" name="椭圆 222"/>
            <p:cNvSpPr/>
            <p:nvPr/>
          </p:nvSpPr>
          <p:spPr>
            <a:xfrm>
              <a:off x="6889497" y="3078913"/>
              <a:ext cx="243346" cy="2412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24" name="直接连接符 223"/>
            <p:cNvCxnSpPr>
              <a:endCxn id="223" idx="4"/>
            </p:cNvCxnSpPr>
            <p:nvPr/>
          </p:nvCxnSpPr>
          <p:spPr>
            <a:xfrm flipV="1">
              <a:off x="6145772" y="3319928"/>
              <a:ext cx="865399" cy="1715213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endCxn id="223" idx="4"/>
            </p:cNvCxnSpPr>
            <p:nvPr/>
          </p:nvCxnSpPr>
          <p:spPr>
            <a:xfrm flipH="1" flipV="1">
              <a:off x="7011171" y="3319928"/>
              <a:ext cx="145171" cy="171551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endCxn id="223" idx="4"/>
            </p:cNvCxnSpPr>
            <p:nvPr/>
          </p:nvCxnSpPr>
          <p:spPr>
            <a:xfrm flipV="1">
              <a:off x="5134393" y="3319928"/>
              <a:ext cx="1876778" cy="171535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27" name="矩形 226"/>
            <p:cNvSpPr/>
            <p:nvPr/>
          </p:nvSpPr>
          <p:spPr>
            <a:xfrm>
              <a:off x="6312885" y="3827532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6564436" y="3990539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7011171" y="4040421"/>
              <a:ext cx="145375" cy="14326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31"/>
                <p:cNvSpPr txBox="1"/>
                <p:nvPr/>
              </p:nvSpPr>
              <p:spPr>
                <a:xfrm>
                  <a:off x="6756340" y="2534024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30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340" y="2534024"/>
                  <a:ext cx="527776" cy="71423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1" name="组合 230"/>
          <p:cNvGrpSpPr/>
          <p:nvPr/>
        </p:nvGrpSpPr>
        <p:grpSpPr>
          <a:xfrm>
            <a:off x="8002676" y="3665404"/>
            <a:ext cx="5052068" cy="2511851"/>
            <a:chOff x="2104275" y="2534080"/>
            <a:chExt cx="5052068" cy="2511851"/>
          </a:xfrm>
        </p:grpSpPr>
        <p:cxnSp>
          <p:nvCxnSpPr>
            <p:cNvPr id="232" name="直接连接符 231"/>
            <p:cNvCxnSpPr>
              <a:endCxn id="242" idx="4"/>
            </p:cNvCxnSpPr>
            <p:nvPr/>
          </p:nvCxnSpPr>
          <p:spPr>
            <a:xfrm flipH="1" flipV="1">
              <a:off x="3997246" y="3321550"/>
              <a:ext cx="125423" cy="171433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endCxn id="242" idx="4"/>
            </p:cNvCxnSpPr>
            <p:nvPr/>
          </p:nvCxnSpPr>
          <p:spPr>
            <a:xfrm flipH="1" flipV="1">
              <a:off x="3997246" y="3321550"/>
              <a:ext cx="1137147" cy="1714335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endCxn id="242" idx="4"/>
            </p:cNvCxnSpPr>
            <p:nvPr/>
          </p:nvCxnSpPr>
          <p:spPr>
            <a:xfrm flipH="1" flipV="1">
              <a:off x="3997246" y="3321550"/>
              <a:ext cx="2148527" cy="1714192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endCxn id="242" idx="4"/>
            </p:cNvCxnSpPr>
            <p:nvPr/>
          </p:nvCxnSpPr>
          <p:spPr>
            <a:xfrm flipH="1" flipV="1">
              <a:off x="3997246" y="3321550"/>
              <a:ext cx="3159097" cy="17144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6" name="矩形 235"/>
            <p:cNvSpPr/>
            <p:nvPr/>
          </p:nvSpPr>
          <p:spPr>
            <a:xfrm>
              <a:off x="3479482" y="4113424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3984740" y="4054203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4396640" y="3955332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4658495" y="3829699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4915638" y="3768949"/>
              <a:ext cx="144322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241" name="直接连接符 240"/>
            <p:cNvCxnSpPr/>
            <p:nvPr/>
          </p:nvCxnSpPr>
          <p:spPr>
            <a:xfrm flipV="1">
              <a:off x="3110995" y="3321550"/>
              <a:ext cx="886250" cy="17144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2" name="椭圆 241"/>
            <p:cNvSpPr/>
            <p:nvPr/>
          </p:nvSpPr>
          <p:spPr>
            <a:xfrm>
              <a:off x="3875278" y="3078346"/>
              <a:ext cx="243933" cy="2432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文本框 31"/>
                <p:cNvSpPr txBox="1"/>
                <p:nvPr/>
              </p:nvSpPr>
              <p:spPr>
                <a:xfrm>
                  <a:off x="3757074" y="2534080"/>
                  <a:ext cx="522508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43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074" y="2534080"/>
                  <a:ext cx="522508" cy="71528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直接连接符 243"/>
            <p:cNvCxnSpPr>
              <a:stCxn id="195" idx="0"/>
              <a:endCxn id="242" idx="4"/>
            </p:cNvCxnSpPr>
            <p:nvPr/>
          </p:nvCxnSpPr>
          <p:spPr>
            <a:xfrm flipV="1">
              <a:off x="2104275" y="3321551"/>
              <a:ext cx="1892970" cy="1724380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45" name="矩形 244"/>
            <p:cNvSpPr/>
            <p:nvPr/>
          </p:nvSpPr>
          <p:spPr>
            <a:xfrm>
              <a:off x="2917612" y="4128034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7986716" y="5583317"/>
            <a:ext cx="5062789" cy="608405"/>
            <a:chOff x="2088315" y="4451993"/>
            <a:chExt cx="5062789" cy="608405"/>
          </a:xfrm>
        </p:grpSpPr>
        <p:sp>
          <p:nvSpPr>
            <p:cNvPr id="247" name="任意多边形 246"/>
            <p:cNvSpPr/>
            <p:nvPr/>
          </p:nvSpPr>
          <p:spPr>
            <a:xfrm rot="10800000">
              <a:off x="2095785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任意多边形 247"/>
            <p:cNvSpPr/>
            <p:nvPr/>
          </p:nvSpPr>
          <p:spPr>
            <a:xfrm rot="10800000">
              <a:off x="3112097" y="4755664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任意多边形 248"/>
            <p:cNvSpPr/>
            <p:nvPr/>
          </p:nvSpPr>
          <p:spPr>
            <a:xfrm rot="10800000">
              <a:off x="4108147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任意多边形 249"/>
            <p:cNvSpPr/>
            <p:nvPr/>
          </p:nvSpPr>
          <p:spPr>
            <a:xfrm rot="10800000">
              <a:off x="5130614" y="4761868"/>
              <a:ext cx="2020490" cy="285755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任意多边形 250"/>
            <p:cNvSpPr/>
            <p:nvPr/>
          </p:nvSpPr>
          <p:spPr>
            <a:xfrm rot="10800000">
              <a:off x="2088315" y="4556825"/>
              <a:ext cx="3061603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 251"/>
            <p:cNvSpPr/>
            <p:nvPr/>
          </p:nvSpPr>
          <p:spPr>
            <a:xfrm rot="10800000">
              <a:off x="3104073" y="4537846"/>
              <a:ext cx="3013560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 252"/>
            <p:cNvSpPr/>
            <p:nvPr/>
          </p:nvSpPr>
          <p:spPr>
            <a:xfrm rot="10800000">
              <a:off x="4132782" y="4524245"/>
              <a:ext cx="3013560" cy="503573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3038307" y="4695615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4016300" y="4695731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4980802" y="4704360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6029499" y="4701819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>
              <a:off x="3522115" y="4472959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4417165" y="4457636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5533165" y="4451993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10043825" y="6559264"/>
            <a:ext cx="2017938" cy="572393"/>
            <a:chOff x="4132782" y="5425939"/>
            <a:chExt cx="2017938" cy="572393"/>
          </a:xfrm>
        </p:grpSpPr>
        <p:sp>
          <p:nvSpPr>
            <p:cNvPr id="262" name="任意多边形 261"/>
            <p:cNvSpPr/>
            <p:nvPr/>
          </p:nvSpPr>
          <p:spPr>
            <a:xfrm>
              <a:off x="4132782" y="5425939"/>
              <a:ext cx="1008969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4576381" y="5852957"/>
              <a:ext cx="145375" cy="14537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4" name="任意多边形 263"/>
            <p:cNvSpPr/>
            <p:nvPr/>
          </p:nvSpPr>
          <p:spPr>
            <a:xfrm>
              <a:off x="5141751" y="5425939"/>
              <a:ext cx="1008969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/>
            <p:cNvSpPr/>
            <p:nvPr/>
          </p:nvSpPr>
          <p:spPr>
            <a:xfrm>
              <a:off x="5585350" y="5852957"/>
              <a:ext cx="145375" cy="14537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10021423" y="5593863"/>
            <a:ext cx="2004722" cy="581651"/>
            <a:chOff x="4123022" y="4462539"/>
            <a:chExt cx="2004722" cy="581651"/>
          </a:xfrm>
        </p:grpSpPr>
        <p:sp>
          <p:nvSpPr>
            <p:cNvPr id="267" name="任意多边形 266"/>
            <p:cNvSpPr/>
            <p:nvPr/>
          </p:nvSpPr>
          <p:spPr>
            <a:xfrm rot="10800000">
              <a:off x="4123022" y="4550006"/>
              <a:ext cx="2004722" cy="494184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5042656" y="4462539"/>
              <a:ext cx="145375" cy="14537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69" name="组合 268"/>
          <p:cNvGrpSpPr/>
          <p:nvPr/>
        </p:nvGrpSpPr>
        <p:grpSpPr>
          <a:xfrm>
            <a:off x="7956064" y="6547197"/>
            <a:ext cx="5133879" cy="862918"/>
            <a:chOff x="2057663" y="5415873"/>
            <a:chExt cx="5133879" cy="862918"/>
          </a:xfrm>
        </p:grpSpPr>
        <p:grpSp>
          <p:nvGrpSpPr>
            <p:cNvPr id="270" name="组合 269"/>
            <p:cNvGrpSpPr/>
            <p:nvPr/>
          </p:nvGrpSpPr>
          <p:grpSpPr>
            <a:xfrm>
              <a:off x="2057663" y="5415873"/>
              <a:ext cx="5133879" cy="570754"/>
              <a:chOff x="2045021" y="5416417"/>
              <a:chExt cx="5133879" cy="570754"/>
            </a:xfrm>
          </p:grpSpPr>
          <p:sp>
            <p:nvSpPr>
              <p:cNvPr id="273" name="任意多边形 272"/>
              <p:cNvSpPr/>
              <p:nvPr/>
            </p:nvSpPr>
            <p:spPr>
              <a:xfrm>
                <a:off x="2057400" y="5416550"/>
                <a:ext cx="1047750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任意多边形 273"/>
              <p:cNvSpPr/>
              <p:nvPr/>
            </p:nvSpPr>
            <p:spPr>
              <a:xfrm>
                <a:off x="3085032" y="5416550"/>
                <a:ext cx="1047750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任意多边形 274"/>
              <p:cNvSpPr/>
              <p:nvPr/>
            </p:nvSpPr>
            <p:spPr>
              <a:xfrm>
                <a:off x="4132782" y="5416417"/>
                <a:ext cx="100896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任意多边形 275"/>
              <p:cNvSpPr/>
              <p:nvPr/>
            </p:nvSpPr>
            <p:spPr>
              <a:xfrm>
                <a:off x="5141751" y="5416549"/>
                <a:ext cx="101319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任意多边形 276"/>
              <p:cNvSpPr/>
              <p:nvPr/>
            </p:nvSpPr>
            <p:spPr>
              <a:xfrm>
                <a:off x="6145632" y="5423586"/>
                <a:ext cx="1013199" cy="285755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任意多边形 277"/>
              <p:cNvSpPr/>
              <p:nvPr/>
            </p:nvSpPr>
            <p:spPr>
              <a:xfrm>
                <a:off x="2045021" y="5416550"/>
                <a:ext cx="4092627" cy="503573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任意多边形 278"/>
              <p:cNvSpPr/>
              <p:nvPr/>
            </p:nvSpPr>
            <p:spPr>
              <a:xfrm>
                <a:off x="3086273" y="5423549"/>
                <a:ext cx="4092627" cy="503573"/>
              </a:xfrm>
              <a:custGeom>
                <a:avLst/>
                <a:gdLst>
                  <a:gd name="connsiteX0" fmla="*/ 0 w 1047750"/>
                  <a:gd name="connsiteY0" fmla="*/ 6350 h 285755"/>
                  <a:gd name="connsiteX1" fmla="*/ 533400 w 1047750"/>
                  <a:gd name="connsiteY1" fmla="*/ 285750 h 285755"/>
                  <a:gd name="connsiteX2" fmla="*/ 1047750 w 1047750"/>
                  <a:gd name="connsiteY2" fmla="*/ 0 h 28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0" h="285755">
                    <a:moveTo>
                      <a:pt x="0" y="6350"/>
                    </a:moveTo>
                    <a:cubicBezTo>
                      <a:pt x="179387" y="146579"/>
                      <a:pt x="358775" y="286808"/>
                      <a:pt x="533400" y="285750"/>
                    </a:cubicBezTo>
                    <a:cubicBezTo>
                      <a:pt x="708025" y="284692"/>
                      <a:pt x="877887" y="142346"/>
                      <a:pt x="104775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473466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3530411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4578217" y="5619610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3" name="矩形 282"/>
              <p:cNvSpPr/>
              <p:nvPr/>
            </p:nvSpPr>
            <p:spPr>
              <a:xfrm>
                <a:off x="5609183" y="5614641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>
                <a:off x="6603839" y="5633117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5" name="矩形 284"/>
              <p:cNvSpPr/>
              <p:nvPr/>
            </p:nvSpPr>
            <p:spPr>
              <a:xfrm>
                <a:off x="3852048" y="5841796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5141751" y="5841796"/>
                <a:ext cx="145375" cy="14537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271" name="任意多边形 270"/>
            <p:cNvSpPr/>
            <p:nvPr/>
          </p:nvSpPr>
          <p:spPr>
            <a:xfrm>
              <a:off x="2095785" y="5423006"/>
              <a:ext cx="5061368" cy="788738"/>
            </a:xfrm>
            <a:custGeom>
              <a:avLst/>
              <a:gdLst>
                <a:gd name="connsiteX0" fmla="*/ 0 w 1047750"/>
                <a:gd name="connsiteY0" fmla="*/ 6350 h 285755"/>
                <a:gd name="connsiteX1" fmla="*/ 533400 w 1047750"/>
                <a:gd name="connsiteY1" fmla="*/ 285750 h 285755"/>
                <a:gd name="connsiteX2" fmla="*/ 1047750 w 1047750"/>
                <a:gd name="connsiteY2" fmla="*/ 0 h 28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0" h="285755">
                  <a:moveTo>
                    <a:pt x="0" y="6350"/>
                  </a:moveTo>
                  <a:cubicBezTo>
                    <a:pt x="179387" y="146579"/>
                    <a:pt x="358775" y="286808"/>
                    <a:pt x="533400" y="285750"/>
                  </a:cubicBezTo>
                  <a:cubicBezTo>
                    <a:pt x="708025" y="284692"/>
                    <a:pt x="877887" y="142346"/>
                    <a:pt x="10477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563530" y="6133416"/>
              <a:ext cx="145375" cy="1453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87" name="圆角矩形 286"/>
          <p:cNvSpPr/>
          <p:nvPr/>
        </p:nvSpPr>
        <p:spPr>
          <a:xfrm>
            <a:off x="7519683" y="6073668"/>
            <a:ext cx="2932128" cy="822097"/>
          </a:xfrm>
          <a:prstGeom prst="roundRect">
            <a:avLst/>
          </a:prstGeom>
          <a:solidFill>
            <a:schemeClr val="bg1">
              <a:lumMod val="85000"/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16342153" y="6961565"/>
            <a:ext cx="144322" cy="1453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文本框 42"/>
          <p:cNvSpPr txBox="1"/>
          <p:nvPr/>
        </p:nvSpPr>
        <p:spPr>
          <a:xfrm>
            <a:off x="16495923" y="6717924"/>
            <a:ext cx="805885" cy="6025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IMU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16341783" y="7351165"/>
            <a:ext cx="144322" cy="14432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1" name="文本框 42"/>
          <p:cNvSpPr txBox="1"/>
          <p:nvPr/>
        </p:nvSpPr>
        <p:spPr>
          <a:xfrm>
            <a:off x="16572190" y="7108535"/>
            <a:ext cx="959688" cy="6015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Visual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2" name="文本框 42"/>
          <p:cNvSpPr txBox="1"/>
          <p:nvPr/>
        </p:nvSpPr>
        <p:spPr>
          <a:xfrm>
            <a:off x="16543532" y="7996445"/>
            <a:ext cx="707914" cy="60046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Tbc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16342153" y="8234906"/>
            <a:ext cx="145375" cy="144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16341783" y="7819628"/>
            <a:ext cx="144322" cy="14432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5" name="文本框 42"/>
          <p:cNvSpPr txBox="1"/>
          <p:nvPr/>
        </p:nvSpPr>
        <p:spPr>
          <a:xfrm>
            <a:off x="16572190" y="7576998"/>
            <a:ext cx="959688" cy="6015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kern="1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Visual</a:t>
            </a:r>
            <a:endParaRPr lang="zh-CN" sz="2000" dirty="0">
              <a:solidFill>
                <a:schemeClr val="bg1">
                  <a:lumMod val="9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7079" y="4977306"/>
                <a:ext cx="4682692" cy="602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40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𝐼𝑀𝑈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  <m:sup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15×1</m:t>
                          </m:r>
                        </m:sup>
                      </m:sSup>
                      <m:r>
                        <a:rPr lang="zh-CN" alt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sPr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9" y="4977306"/>
                <a:ext cx="4682692" cy="60247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87079" y="4192314"/>
                <a:ext cx="6582699" cy="610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sz="240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40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15+6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zh-CN" alt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zh-CN" alt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𝐼𝑀𝑈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24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0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sPre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⋯</m:t>
                              </m:r>
                              <m:r>
                                <a:rPr lang="zh-CN" alt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zh-CN" alt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Pre>
                                <m:sPrePr>
                                  <m:ctrlP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zh-CN" altLang="en-US" sz="24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sPre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79" y="4192314"/>
                <a:ext cx="6582699" cy="6104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标题 11"/>
          <p:cNvSpPr txBox="1">
            <a:spLocks/>
          </p:cNvSpPr>
          <p:nvPr/>
        </p:nvSpPr>
        <p:spPr>
          <a:xfrm>
            <a:off x="387079" y="3589391"/>
            <a:ext cx="3093870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sz="2400" dirty="0" smtClean="0"/>
              <a:t>误差状态向量：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85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1" grpId="1" animBg="1"/>
      <p:bldP spid="212" grpId="0" animBg="1"/>
      <p:bldP spid="212" grpId="1" animBg="1"/>
      <p:bldP spid="2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11</a:t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MSCKF</a:t>
            </a:r>
            <a:endParaRPr kumimoji="1" lang="zh-CN" altLang="en-US" sz="3200" dirty="0"/>
          </a:p>
        </p:txBody>
      </p:sp>
      <p:grpSp>
        <p:nvGrpSpPr>
          <p:cNvPr id="27" name="画布 130"/>
          <p:cNvGrpSpPr/>
          <p:nvPr/>
        </p:nvGrpSpPr>
        <p:grpSpPr>
          <a:xfrm>
            <a:off x="6811570" y="1523271"/>
            <a:ext cx="9868875" cy="4409999"/>
            <a:chOff x="0" y="0"/>
            <a:chExt cx="5328858" cy="2381250"/>
          </a:xfrm>
        </p:grpSpPr>
        <p:sp>
          <p:nvSpPr>
            <p:cNvPr id="28" name="矩形 27"/>
            <p:cNvSpPr/>
            <p:nvPr/>
          </p:nvSpPr>
          <p:spPr>
            <a:xfrm>
              <a:off x="0" y="0"/>
              <a:ext cx="5328285" cy="2381250"/>
            </a:xfrm>
            <a:prstGeom prst="rect">
              <a:avLst/>
            </a:prstGeom>
          </p:spPr>
        </p:sp>
        <p:sp>
          <p:nvSpPr>
            <p:cNvPr id="29" name="左大括号 28"/>
            <p:cNvSpPr/>
            <p:nvPr/>
          </p:nvSpPr>
          <p:spPr>
            <a:xfrm rot="16200000">
              <a:off x="2377193" y="-267686"/>
              <a:ext cx="194982" cy="4342031"/>
            </a:xfrm>
            <a:prstGeom prst="leftBrace">
              <a:avLst>
                <a:gd name="adj1" fmla="val 35981"/>
                <a:gd name="adj2" fmla="val 48241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31"/>
                <p:cNvSpPr txBox="1"/>
                <p:nvPr/>
              </p:nvSpPr>
              <p:spPr>
                <a:xfrm>
                  <a:off x="2152298" y="1914497"/>
                  <a:ext cx="1207770" cy="4311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×</m:t>
                          </m:r>
                          <m:d>
                            <m:d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15+6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0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298" y="1914497"/>
                  <a:ext cx="1207770" cy="4311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1"/>
                <p:cNvSpPr txBox="1"/>
                <p:nvPr/>
              </p:nvSpPr>
              <p:spPr>
                <a:xfrm>
                  <a:off x="4514153" y="1904998"/>
                  <a:ext cx="81470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𝑀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×3</m:t>
                          </m:r>
                        </m:sup>
                      </m:sSup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1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53" y="1904998"/>
                  <a:ext cx="814705" cy="4305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左大括号 31"/>
            <p:cNvSpPr/>
            <p:nvPr/>
          </p:nvSpPr>
          <p:spPr>
            <a:xfrm rot="16200000">
              <a:off x="4730650" y="1742127"/>
              <a:ext cx="121881" cy="266425"/>
            </a:xfrm>
            <a:prstGeom prst="leftBrace">
              <a:avLst>
                <a:gd name="adj1" fmla="val 35981"/>
                <a:gd name="adj2" fmla="val 48241"/>
              </a:avLst>
            </a:prstGeom>
            <a:ln w="12700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52129" y="0"/>
              <a:ext cx="4406265" cy="466750"/>
              <a:chOff x="0" y="-25"/>
              <a:chExt cx="4406444" cy="467224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3" y="79200"/>
                <a:ext cx="4377611" cy="27680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31"/>
                  <p:cNvSpPr txBox="1"/>
                  <p:nvPr/>
                </p:nvSpPr>
                <p:spPr>
                  <a:xfrm>
                    <a:off x="285439" y="20999"/>
                    <a:ext cx="36449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1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439" y="20999"/>
                    <a:ext cx="364490" cy="4318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31"/>
                  <p:cNvSpPr txBox="1"/>
                  <p:nvPr/>
                </p:nvSpPr>
                <p:spPr>
                  <a:xfrm>
                    <a:off x="1553026" y="20999"/>
                    <a:ext cx="41719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026" y="20999"/>
                    <a:ext cx="417195" cy="431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31"/>
                  <p:cNvSpPr txBox="1"/>
                  <p:nvPr/>
                </p:nvSpPr>
                <p:spPr>
                  <a:xfrm>
                    <a:off x="2723871" y="20999"/>
                    <a:ext cx="39941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sz="2400" dirty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 dirty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 dirty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3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3871" y="20999"/>
                    <a:ext cx="399415" cy="4318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31"/>
                  <p:cNvSpPr txBox="1"/>
                  <p:nvPr/>
                </p:nvSpPr>
                <p:spPr>
                  <a:xfrm>
                    <a:off x="3919712" y="20999"/>
                    <a:ext cx="44196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4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9712" y="20999"/>
                    <a:ext cx="441960" cy="431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文本框 31"/>
              <p:cNvSpPr txBox="1"/>
              <p:nvPr/>
            </p:nvSpPr>
            <p:spPr>
              <a:xfrm>
                <a:off x="2189612" y="35399"/>
                <a:ext cx="342265" cy="4318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…</a:t>
                </a: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24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6" name="文本框 31"/>
              <p:cNvSpPr txBox="1"/>
              <p:nvPr/>
            </p:nvSpPr>
            <p:spPr>
              <a:xfrm>
                <a:off x="3337370" y="20999"/>
                <a:ext cx="342265" cy="4318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…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 </a:t>
                </a:r>
                <a:endParaRPr lang="zh-CN" sz="24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31"/>
                  <p:cNvSpPr txBox="1"/>
                  <p:nvPr/>
                </p:nvSpPr>
                <p:spPr>
                  <a:xfrm>
                    <a:off x="1187865" y="-25"/>
                    <a:ext cx="342279" cy="432239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acc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7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865" y="-25"/>
                    <a:ext cx="342279" cy="4322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31"/>
                  <p:cNvSpPr txBox="1"/>
                  <p:nvPr/>
                </p:nvSpPr>
                <p:spPr>
                  <a:xfrm>
                    <a:off x="611927" y="20999"/>
                    <a:ext cx="42926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accPr>
                          <m:e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8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927" y="20999"/>
                    <a:ext cx="429260" cy="4318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31"/>
                  <p:cNvSpPr txBox="1"/>
                  <p:nvPr/>
                </p:nvSpPr>
                <p:spPr>
                  <a:xfrm>
                    <a:off x="0" y="20999"/>
                    <a:ext cx="361950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𝛿𝜃</m:t>
                          </m:r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49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0999"/>
                    <a:ext cx="361950" cy="431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31"/>
                  <p:cNvSpPr txBox="1"/>
                  <p:nvPr/>
                </p:nvSpPr>
                <p:spPr>
                  <a:xfrm>
                    <a:off x="885481" y="7200"/>
                    <a:ext cx="343535" cy="43180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sz="2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  <a:p>
                    <a:pPr algn="just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en-US" sz="240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a:t> </a:t>
                    </a:r>
                    <a:endParaRPr lang="zh-CN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0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481" y="7200"/>
                    <a:ext cx="343535" cy="4318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0960" y="408496"/>
              <a:ext cx="4667169" cy="13539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1"/>
                <p:cNvSpPr txBox="1"/>
                <p:nvPr/>
              </p:nvSpPr>
              <p:spPr>
                <a:xfrm>
                  <a:off x="4600800" y="21003"/>
                  <a:ext cx="645795" cy="4311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Pre>
                        <m:sPre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PrePr>
                        <m:sub/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zh-CN" sz="24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zh-CN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宋体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sPre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5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800" y="21003"/>
                  <a:ext cx="645795" cy="4311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1"/>
                <p:cNvSpPr txBox="1"/>
                <p:nvPr/>
              </p:nvSpPr>
              <p:spPr>
                <a:xfrm>
                  <a:off x="0" y="302400"/>
                  <a:ext cx="46291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6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02400"/>
                  <a:ext cx="462915" cy="43053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1"/>
                <p:cNvSpPr txBox="1"/>
                <p:nvPr/>
              </p:nvSpPr>
              <p:spPr>
                <a:xfrm>
                  <a:off x="3" y="583200"/>
                  <a:ext cx="466725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7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" y="583200"/>
                  <a:ext cx="466725" cy="4305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1"/>
                <p:cNvSpPr txBox="1"/>
                <p:nvPr/>
              </p:nvSpPr>
              <p:spPr>
                <a:xfrm>
                  <a:off x="0" y="1396800"/>
                  <a:ext cx="501650" cy="4305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宋体" panose="02010600030101010101" pitchFamily="2" charset="-122"/>
                    </a:rPr>
                    <a:t> </a:t>
                  </a:r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8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96800"/>
                  <a:ext cx="501650" cy="43053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1"/>
            <p:cNvSpPr txBox="1"/>
            <p:nvPr/>
          </p:nvSpPr>
          <p:spPr>
            <a:xfrm>
              <a:off x="3" y="1000800"/>
              <a:ext cx="342265" cy="38798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…</a:t>
              </a: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24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93630" y="2305055"/>
                <a:ext cx="5236626" cy="1179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15+6</m:t>
                              </m:r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15+6</m:t>
                              </m:r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>
                  <a:solidFill>
                    <a:schemeClr val="bg1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×3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Pre>
                            <m:sPre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sPre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3×1</m:t>
                          </m:r>
                        </m:sup>
                      </m:sSup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30" y="2305055"/>
                <a:ext cx="5236626" cy="11791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72486" y="1638008"/>
            <a:ext cx="5307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路标点的</a:t>
            </a:r>
            <a:r>
              <a:rPr lang="zh-CN" altLang="zh-CN" sz="28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</a:t>
            </a:r>
            <a:r>
              <a:rPr lang="zh-CN" altLang="zh-CN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视觉</a:t>
            </a:r>
            <a:r>
              <a:rPr lang="zh-CN" altLang="en-US" sz="28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误差为：</a:t>
            </a:r>
            <a:endParaRPr lang="zh-CN" altLang="en-US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41359" y="5875499"/>
            <a:ext cx="2141052" cy="2501827"/>
            <a:chOff x="11894171" y="5471306"/>
            <a:chExt cx="2141052" cy="2501827"/>
          </a:xfrm>
        </p:grpSpPr>
        <p:sp>
          <p:nvSpPr>
            <p:cNvPr id="83" name="椭圆 82"/>
            <p:cNvSpPr/>
            <p:nvPr/>
          </p:nvSpPr>
          <p:spPr>
            <a:xfrm>
              <a:off x="13645790" y="6015502"/>
              <a:ext cx="243346" cy="242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84" name="直接连接符 83"/>
            <p:cNvCxnSpPr>
              <a:stCxn id="60" idx="0"/>
              <a:endCxn id="83" idx="4"/>
            </p:cNvCxnSpPr>
            <p:nvPr/>
          </p:nvCxnSpPr>
          <p:spPr>
            <a:xfrm flipV="1">
              <a:off x="12905896" y="6257794"/>
              <a:ext cx="861567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61" idx="0"/>
              <a:endCxn id="83" idx="4"/>
            </p:cNvCxnSpPr>
            <p:nvPr/>
          </p:nvCxnSpPr>
          <p:spPr>
            <a:xfrm flipH="1" flipV="1">
              <a:off x="13767463" y="6257794"/>
              <a:ext cx="149812" cy="1715196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59" idx="0"/>
              <a:endCxn id="83" idx="4"/>
            </p:cNvCxnSpPr>
            <p:nvPr/>
          </p:nvCxnSpPr>
          <p:spPr>
            <a:xfrm flipV="1">
              <a:off x="11894171" y="6257794"/>
              <a:ext cx="1873292" cy="1715339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7" name="矩形 86"/>
            <p:cNvSpPr/>
            <p:nvPr/>
          </p:nvSpPr>
          <p:spPr>
            <a:xfrm>
              <a:off x="13152876" y="6666927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3419854" y="6725379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3754765" y="6748427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31"/>
                <p:cNvSpPr txBox="1"/>
                <p:nvPr/>
              </p:nvSpPr>
              <p:spPr>
                <a:xfrm>
                  <a:off x="13507447" y="5471306"/>
                  <a:ext cx="527776" cy="7142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8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447" y="5471306"/>
                  <a:ext cx="527776" cy="71423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7937394" y="6224336"/>
            <a:ext cx="6465952" cy="3214827"/>
            <a:chOff x="10820294" y="4852736"/>
            <a:chExt cx="6465952" cy="3214827"/>
          </a:xfrm>
        </p:grpSpPr>
        <p:sp>
          <p:nvSpPr>
            <p:cNvPr id="57" name="圆角矩形 56"/>
            <p:cNvSpPr/>
            <p:nvPr/>
          </p:nvSpPr>
          <p:spPr>
            <a:xfrm>
              <a:off x="10820294" y="6727892"/>
              <a:ext cx="6348428" cy="1298767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25563" y="7005886"/>
              <a:ext cx="374046" cy="37404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2237272" y="700572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3248997" y="700572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4260376" y="7005583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5270946" y="7005886"/>
              <a:ext cx="373973" cy="37397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6282858" y="7005886"/>
              <a:ext cx="373973" cy="37397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31"/>
                <p:cNvSpPr txBox="1"/>
                <p:nvPr/>
              </p:nvSpPr>
              <p:spPr>
                <a:xfrm>
                  <a:off x="11178279" y="730683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4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8279" y="7306838"/>
                  <a:ext cx="546738" cy="71739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6060483" y="7266419"/>
                  <a:ext cx="919657" cy="71528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zh-CN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𝐼𝑀𝑈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sz="20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0483" y="7266419"/>
                  <a:ext cx="919657" cy="71528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/>
            <p:cNvSpPr/>
            <p:nvPr/>
          </p:nvSpPr>
          <p:spPr>
            <a:xfrm>
              <a:off x="15888034" y="7115486"/>
              <a:ext cx="145375" cy="1453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123733" y="5096377"/>
              <a:ext cx="144322" cy="14537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2" name="文本框 42"/>
            <p:cNvSpPr txBox="1"/>
            <p:nvPr/>
          </p:nvSpPr>
          <p:spPr>
            <a:xfrm>
              <a:off x="16277503" y="4852736"/>
              <a:ext cx="805885" cy="6025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IMU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>
              <a:stCxn id="62" idx="6"/>
              <a:endCxn id="63" idx="2"/>
            </p:cNvCxnSpPr>
            <p:nvPr/>
          </p:nvCxnSpPr>
          <p:spPr>
            <a:xfrm>
              <a:off x="15644919" y="7192447"/>
              <a:ext cx="63793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16123363" y="5485977"/>
              <a:ext cx="144322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1" name="文本框 42"/>
            <p:cNvSpPr txBox="1"/>
            <p:nvPr/>
          </p:nvSpPr>
          <p:spPr>
            <a:xfrm>
              <a:off x="16326558" y="5243347"/>
              <a:ext cx="959688" cy="60151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Visual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0" name="文本框 42"/>
            <p:cNvSpPr txBox="1"/>
            <p:nvPr/>
          </p:nvSpPr>
          <p:spPr>
            <a:xfrm>
              <a:off x="16313858" y="5636144"/>
              <a:ext cx="707914" cy="60046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2000" kern="100" dirty="0">
                  <a:solidFill>
                    <a:schemeClr val="bg1">
                      <a:lumMod val="95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Tbc</a:t>
              </a:r>
              <a:endParaRPr lang="zh-CN" sz="2000" dirty="0">
                <a:solidFill>
                  <a:schemeClr val="bg1">
                    <a:lumMod val="9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6123363" y="5874605"/>
              <a:ext cx="145375" cy="14432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31"/>
                <p:cNvSpPr txBox="1"/>
                <p:nvPr/>
              </p:nvSpPr>
              <p:spPr>
                <a:xfrm>
                  <a:off x="14226916" y="7329736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916" y="7329736"/>
                  <a:ext cx="546738" cy="71739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31"/>
                <p:cNvSpPr txBox="1"/>
                <p:nvPr/>
              </p:nvSpPr>
              <p:spPr>
                <a:xfrm>
                  <a:off x="13197943" y="7317377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3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943" y="7317377"/>
                  <a:ext cx="546738" cy="71739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31"/>
                <p:cNvSpPr txBox="1"/>
                <p:nvPr/>
              </p:nvSpPr>
              <p:spPr>
                <a:xfrm>
                  <a:off x="15257739" y="7350168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4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57739" y="7350168"/>
                  <a:ext cx="546738" cy="71739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31"/>
                <p:cNvSpPr txBox="1"/>
                <p:nvPr/>
              </p:nvSpPr>
              <p:spPr>
                <a:xfrm>
                  <a:off x="12205939" y="7325120"/>
                  <a:ext cx="546738" cy="71739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00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sz="200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kern="10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kern="10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000" kern="100" dirty="0">
                    <a:solidFill>
                      <a:schemeClr val="bg1">
                        <a:lumMod val="95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5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5939" y="7325120"/>
                  <a:ext cx="546738" cy="71739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/>
          <p:cNvGrpSpPr/>
          <p:nvPr/>
        </p:nvGrpSpPr>
        <p:grpSpPr>
          <a:xfrm>
            <a:off x="9534388" y="7899023"/>
            <a:ext cx="995584" cy="482979"/>
            <a:chOff x="12417288" y="6527423"/>
            <a:chExt cx="995584" cy="482979"/>
          </a:xfrm>
        </p:grpSpPr>
        <p:sp>
          <p:nvSpPr>
            <p:cNvPr id="106" name="任意多边形 105"/>
            <p:cNvSpPr/>
            <p:nvPr/>
          </p:nvSpPr>
          <p:spPr>
            <a:xfrm>
              <a:off x="12417288" y="6599584"/>
              <a:ext cx="995584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42392" y="6527423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0525780" y="7893995"/>
            <a:ext cx="1033670" cy="482979"/>
            <a:chOff x="13408680" y="6522395"/>
            <a:chExt cx="1033670" cy="482979"/>
          </a:xfrm>
        </p:grpSpPr>
        <p:sp>
          <p:nvSpPr>
            <p:cNvPr id="107" name="任意多边形 106"/>
            <p:cNvSpPr/>
            <p:nvPr/>
          </p:nvSpPr>
          <p:spPr>
            <a:xfrm>
              <a:off x="13408680" y="6594556"/>
              <a:ext cx="1033670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13835364" y="6522395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9515344" y="8749160"/>
            <a:ext cx="2031983" cy="480737"/>
            <a:chOff x="12398244" y="7377560"/>
            <a:chExt cx="2031983" cy="480737"/>
          </a:xfrm>
        </p:grpSpPr>
        <p:sp>
          <p:nvSpPr>
            <p:cNvPr id="108" name="任意多边形 107"/>
            <p:cNvSpPr/>
            <p:nvPr/>
          </p:nvSpPr>
          <p:spPr>
            <a:xfrm rot="10800000">
              <a:off x="12398244" y="7377560"/>
              <a:ext cx="2031983" cy="410818"/>
            </a:xfrm>
            <a:custGeom>
              <a:avLst/>
              <a:gdLst>
                <a:gd name="connsiteX0" fmla="*/ 0 w 1033670"/>
                <a:gd name="connsiteY0" fmla="*/ 410818 h 410818"/>
                <a:gd name="connsiteX1" fmla="*/ 503583 w 1033670"/>
                <a:gd name="connsiteY1" fmla="*/ 0 h 410818"/>
                <a:gd name="connsiteX2" fmla="*/ 1033670 w 1033670"/>
                <a:gd name="connsiteY2" fmla="*/ 410818 h 41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3670" h="410818">
                  <a:moveTo>
                    <a:pt x="0" y="410818"/>
                  </a:moveTo>
                  <a:cubicBezTo>
                    <a:pt x="165652" y="205409"/>
                    <a:pt x="331305" y="0"/>
                    <a:pt x="503583" y="0"/>
                  </a:cubicBezTo>
                  <a:cubicBezTo>
                    <a:pt x="675861" y="0"/>
                    <a:pt x="854765" y="205409"/>
                    <a:pt x="1033670" y="41081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3377627" y="7713975"/>
              <a:ext cx="145375" cy="14432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0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4" name="椭圆 123"/>
          <p:cNvSpPr/>
          <p:nvPr/>
        </p:nvSpPr>
        <p:spPr>
          <a:xfrm>
            <a:off x="1608834" y="2744019"/>
            <a:ext cx="3860800" cy="904633"/>
          </a:xfrm>
          <a:prstGeom prst="ellipse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772723" y="5686125"/>
            <a:ext cx="6286526" cy="3183067"/>
            <a:chOff x="772723" y="5686125"/>
            <a:chExt cx="6286526" cy="3183067"/>
          </a:xfrm>
        </p:grpSpPr>
        <p:sp>
          <p:nvSpPr>
            <p:cNvPr id="123" name="矩形 122"/>
            <p:cNvSpPr/>
            <p:nvPr/>
          </p:nvSpPr>
          <p:spPr>
            <a:xfrm>
              <a:off x="793630" y="5686125"/>
              <a:ext cx="508647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投影到</a:t>
              </a:r>
              <a:r>
                <a:rPr lang="en-US" altLang="zh-CN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kern="100" baseline="-250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zh-CN" altLang="en-US" sz="2800" kern="1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的左零空间，相当于对路标点进行边缘化，将边缘化约束来优化。</a:t>
              </a:r>
              <a:endParaRPr lang="zh-CN" altLang="en-US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矩形 124"/>
                <p:cNvSpPr/>
                <p:nvPr/>
              </p:nvSpPr>
              <p:spPr>
                <a:xfrm>
                  <a:off x="772723" y="7473938"/>
                  <a:ext cx="6286526" cy="13952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≅</m:t>
                        </m:r>
                        <m:limLow>
                          <m:limLow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15+6</m:t>
                                        </m:r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15+6</m:t>
                                </m:r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zh-CN" altLang="en-US" i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×1</m:t>
                                    </m:r>
                                  </m:sup>
                                </m:sSup>
                              </m:e>
                            </m:groupChr>
                          </m:e>
                          <m:li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oMath>
                    </m:oMathPara>
                  </a14:m>
                  <a:endParaRPr lang="zh-CN" alt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矩形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23" y="7473938"/>
                  <a:ext cx="6286526" cy="13952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14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12</a:t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ROVIO</a:t>
            </a:r>
            <a:endParaRPr lang="zh-CN" altLang="en-US" sz="3200" dirty="0"/>
          </a:p>
        </p:txBody>
      </p:sp>
      <p:grpSp>
        <p:nvGrpSpPr>
          <p:cNvPr id="140" name="画布 23"/>
          <p:cNvGrpSpPr/>
          <p:nvPr/>
        </p:nvGrpSpPr>
        <p:grpSpPr>
          <a:xfrm>
            <a:off x="7235025" y="601864"/>
            <a:ext cx="10513556" cy="8255408"/>
            <a:chOff x="0" y="0"/>
            <a:chExt cx="5274310" cy="4141470"/>
          </a:xfrm>
        </p:grpSpPr>
        <p:sp>
          <p:nvSpPr>
            <p:cNvPr id="141" name="矩形 140"/>
            <p:cNvSpPr/>
            <p:nvPr/>
          </p:nvSpPr>
          <p:spPr>
            <a:xfrm>
              <a:off x="0" y="0"/>
              <a:ext cx="5274310" cy="4141470"/>
            </a:xfrm>
            <a:prstGeom prst="rect">
              <a:avLst/>
            </a:prstGeom>
          </p:spPr>
        </p:sp>
        <p:pic>
          <p:nvPicPr>
            <p:cNvPr id="142" name="图片 14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89965" y="80683"/>
              <a:ext cx="4588975" cy="4040841"/>
            </a:xfrm>
            <a:prstGeom prst="rect">
              <a:avLst/>
            </a:prstGeom>
          </p:spPr>
        </p:pic>
        <p:sp>
          <p:nvSpPr>
            <p:cNvPr id="143" name="文本框 24"/>
            <p:cNvSpPr txBox="1"/>
            <p:nvPr/>
          </p:nvSpPr>
          <p:spPr>
            <a:xfrm>
              <a:off x="571500" y="3435725"/>
              <a:ext cx="826994" cy="4101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①</a:t>
              </a:r>
              <a:endParaRPr 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4" name="文本框 24"/>
            <p:cNvSpPr txBox="1"/>
            <p:nvPr/>
          </p:nvSpPr>
          <p:spPr>
            <a:xfrm>
              <a:off x="543070" y="1665900"/>
              <a:ext cx="826770" cy="4095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②</a:t>
              </a:r>
              <a:endParaRPr 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5" name="文本框 24"/>
            <p:cNvSpPr txBox="1"/>
            <p:nvPr/>
          </p:nvSpPr>
          <p:spPr>
            <a:xfrm>
              <a:off x="571500" y="280853"/>
              <a:ext cx="826770" cy="4089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④</a:t>
              </a:r>
              <a:endParaRPr 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6" name="文本框 24"/>
            <p:cNvSpPr txBox="1"/>
            <p:nvPr/>
          </p:nvSpPr>
          <p:spPr>
            <a:xfrm>
              <a:off x="4026084" y="879247"/>
              <a:ext cx="826770" cy="4089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⑥</a:t>
              </a:r>
              <a:endParaRPr 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7" name="文本框 24"/>
            <p:cNvSpPr txBox="1"/>
            <p:nvPr/>
          </p:nvSpPr>
          <p:spPr>
            <a:xfrm>
              <a:off x="4039306" y="2553406"/>
              <a:ext cx="826770" cy="4083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⑧</a:t>
              </a:r>
              <a:endParaRPr 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8" name="文本框 24"/>
            <p:cNvSpPr txBox="1"/>
            <p:nvPr/>
          </p:nvSpPr>
          <p:spPr>
            <a:xfrm>
              <a:off x="4026084" y="240512"/>
              <a:ext cx="826770" cy="4076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⑤</a:t>
              </a:r>
              <a:endParaRPr lang="zh-CN" sz="24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9" name="文本框 24"/>
            <p:cNvSpPr txBox="1"/>
            <p:nvPr/>
          </p:nvSpPr>
          <p:spPr>
            <a:xfrm>
              <a:off x="4052752" y="1800371"/>
              <a:ext cx="826770" cy="4076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⑦</a:t>
              </a:r>
              <a:endParaRPr 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0" name="文本框 24"/>
            <p:cNvSpPr txBox="1"/>
            <p:nvPr/>
          </p:nvSpPr>
          <p:spPr>
            <a:xfrm>
              <a:off x="571724" y="852353"/>
              <a:ext cx="826770" cy="407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③</a:t>
              </a:r>
              <a:endParaRPr 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 </a:t>
              </a:r>
              <a:endParaRPr 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1" name="文本框 24"/>
            <p:cNvSpPr txBox="1"/>
            <p:nvPr/>
          </p:nvSpPr>
          <p:spPr>
            <a:xfrm>
              <a:off x="543070" y="2566853"/>
              <a:ext cx="826770" cy="4070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zh-CN" sz="2400" b="1" kern="10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⑨</a:t>
              </a:r>
              <a:endParaRPr 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52" name="矩形 151"/>
          <p:cNvSpPr/>
          <p:nvPr/>
        </p:nvSpPr>
        <p:spPr>
          <a:xfrm>
            <a:off x="1469119" y="1520029"/>
            <a:ext cx="63538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IEKF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相机模型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像素坐标校正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光度误差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QR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提取及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Warp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路标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点质量评价及维护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125130" y="8911062"/>
            <a:ext cx="10226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IEKF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visual-inertial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using direct photometric feedback. 2017.</a:t>
            </a: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Robust visual 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using a direct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ekf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approach. 2015. IEEE.</a:t>
            </a: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M.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Bloesch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A primer on the differential calculus of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orientations. 2016.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</a:p>
          <a:p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C. Forster. On-manifold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preintegration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real-time visual-inertial </a:t>
            </a:r>
            <a:r>
              <a:rPr lang="en-US" altLang="zh-CN" sz="14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2017.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0" y="8737015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608834" y="879288"/>
            <a:ext cx="3093870" cy="388038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ROVIO</a:t>
            </a:r>
            <a:endParaRPr kumimoji="1" lang="zh-CN" altLang="en-US" sz="32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4626685" y="3443580"/>
            <a:ext cx="8196239" cy="2085600"/>
            <a:chOff x="2053234" y="1612823"/>
            <a:chExt cx="8196239" cy="2085600"/>
          </a:xfrm>
        </p:grpSpPr>
        <p:sp>
          <p:nvSpPr>
            <p:cNvPr id="56" name="矩形 55"/>
            <p:cNvSpPr/>
            <p:nvPr/>
          </p:nvSpPr>
          <p:spPr>
            <a:xfrm>
              <a:off x="5767140" y="1612823"/>
              <a:ext cx="2561508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 smtClean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光度观测方程</a:t>
              </a:r>
              <a:endParaRPr lang="en-US" altLang="zh-CN" sz="2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2053234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6148181" y="2846653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视觉更新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/>
            <p:cNvCxnSpPr>
              <a:stCxn id="57" idx="3"/>
              <a:endCxn id="58" idx="1"/>
            </p:cNvCxnSpPr>
            <p:nvPr/>
          </p:nvCxnSpPr>
          <p:spPr>
            <a:xfrm>
              <a:off x="3856982" y="3272538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7958274" y="3270746"/>
              <a:ext cx="2291199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8089003" y="2729880"/>
              <a:ext cx="202974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均值</a:t>
              </a:r>
              <a:r>
                <a:rPr lang="zh-CN" altLang="en-US" sz="22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和协方差</a:t>
              </a:r>
              <a:endParaRPr lang="zh-CN" altLang="en-US" sz="2200" dirty="0">
                <a:solidFill>
                  <a:srgbClr val="5DB8F6"/>
                </a:solidFill>
              </a:endParaRPr>
            </a:p>
          </p:txBody>
        </p:sp>
        <p:cxnSp>
          <p:nvCxnSpPr>
            <p:cNvPr id="63" name="直接箭头连接符 62"/>
            <p:cNvCxnSpPr>
              <a:stCxn id="56" idx="2"/>
              <a:endCxn id="58" idx="0"/>
            </p:cNvCxnSpPr>
            <p:nvPr/>
          </p:nvCxnSpPr>
          <p:spPr>
            <a:xfrm>
              <a:off x="7047894" y="2193880"/>
              <a:ext cx="2161" cy="652773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矩形 86"/>
          <p:cNvSpPr/>
          <p:nvPr/>
        </p:nvSpPr>
        <p:spPr>
          <a:xfrm>
            <a:off x="1425839" y="1549447"/>
            <a:ext cx="15004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2400" b="1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点：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路标点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当前帧下的归一化相机系坐标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逆深度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表示，并作为状态向量进行预测和更新。参数化不同导致预测和更新的细节不同，但是总体还是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EKF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大公式。又因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有边界约束，因此引入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bearing vector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来使得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平滑可导。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830772" y="6551280"/>
            <a:ext cx="9077717" cy="1743888"/>
            <a:chOff x="830772" y="6551280"/>
            <a:chExt cx="9077717" cy="1743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/>
                <p:cNvSpPr/>
                <p:nvPr/>
              </p:nvSpPr>
              <p:spPr>
                <a:xfrm>
                  <a:off x="830772" y="7197752"/>
                  <a:ext cx="9077717" cy="1097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15+6+3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altLang="zh-CN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i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en-US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Pre>
                                  <m:sPre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Pre>
                                      <m:sPrePr>
                                        <m:ctrlP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PrePr>
                                      <m:sub/>
                                      <m:sup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sPre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zh-CN" altLang="en-US" i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9" name="矩形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772" y="7197752"/>
                  <a:ext cx="9077717" cy="109741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标题 16"/>
            <p:cNvSpPr txBox="1">
              <a:spLocks/>
            </p:cNvSpPr>
            <p:nvPr/>
          </p:nvSpPr>
          <p:spPr>
            <a:xfrm>
              <a:off x="1157921" y="6551280"/>
              <a:ext cx="7281166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kumimoji="1" lang="zh-CN" altLang="en-US" sz="2800" dirty="0" smtClean="0">
                  <a:solidFill>
                    <a:srgbClr val="5DB8F6"/>
                  </a:solidFill>
                </a:rPr>
                <a:t>状态向量：当前帧的</a:t>
              </a:r>
              <a:r>
                <a:rPr kumimoji="1" lang="en-US" altLang="zh-CN" sz="2800" dirty="0" smtClean="0">
                  <a:solidFill>
                    <a:srgbClr val="5DB8F6"/>
                  </a:solidFill>
                </a:rPr>
                <a:t>PVQB</a:t>
              </a:r>
              <a:r>
                <a:rPr kumimoji="1" lang="zh-CN" altLang="en-US" sz="2800" dirty="0" smtClean="0">
                  <a:solidFill>
                    <a:srgbClr val="5DB8F6"/>
                  </a:solidFill>
                </a:rPr>
                <a:t>和路标点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μ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ρ</a:t>
              </a:r>
              <a:r>
                <a:rPr lang="zh-CN" altLang="en-US" sz="28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1" lang="zh-CN" altLang="en-US" sz="2800" dirty="0">
                <a:solidFill>
                  <a:srgbClr val="5DB8F6"/>
                </a:solidFill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14614426" y="7986531"/>
            <a:ext cx="209398" cy="21092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42"/>
          <p:cNvSpPr txBox="1"/>
          <p:nvPr/>
        </p:nvSpPr>
        <p:spPr>
          <a:xfrm>
            <a:off x="14823287" y="7746460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IMU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4613889" y="8551806"/>
            <a:ext cx="209398" cy="209398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42"/>
          <p:cNvSpPr txBox="1"/>
          <p:nvPr/>
        </p:nvSpPr>
        <p:spPr>
          <a:xfrm>
            <a:off x="14958311" y="8295168"/>
            <a:ext cx="1949877" cy="87274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视觉观测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3578503" y="5450645"/>
            <a:ext cx="210926" cy="600123"/>
            <a:chOff x="12937044" y="6231147"/>
            <a:chExt cx="210926" cy="600123"/>
          </a:xfrm>
        </p:grpSpPr>
        <p:cxnSp>
          <p:nvCxnSpPr>
            <p:cNvPr id="104" name="直接连接符 103"/>
            <p:cNvCxnSpPr>
              <a:stCxn id="117" idx="0"/>
              <a:endCxn id="105" idx="2"/>
            </p:cNvCxnSpPr>
            <p:nvPr/>
          </p:nvCxnSpPr>
          <p:spPr>
            <a:xfrm flipV="1">
              <a:off x="13039440" y="6439016"/>
              <a:ext cx="3067" cy="392254"/>
            </a:xfrm>
            <a:prstGeom prst="line">
              <a:avLst/>
            </a:prstGeom>
            <a:ln w="9525"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12937044" y="6231147"/>
              <a:ext cx="210926" cy="20786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13022786" y="9187589"/>
            <a:ext cx="122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k+1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150025" y="6050768"/>
            <a:ext cx="1802484" cy="2367016"/>
            <a:chOff x="12150025" y="6050768"/>
            <a:chExt cx="1802484" cy="2367016"/>
          </a:xfrm>
        </p:grpSpPr>
        <p:grpSp>
          <p:nvGrpSpPr>
            <p:cNvPr id="9" name="组合 8"/>
            <p:cNvGrpSpPr/>
            <p:nvPr/>
          </p:nvGrpSpPr>
          <p:grpSpPr>
            <a:xfrm>
              <a:off x="12150025" y="6593680"/>
              <a:ext cx="1530874" cy="1824104"/>
              <a:chOff x="12150025" y="6593680"/>
              <a:chExt cx="1530874" cy="1824104"/>
            </a:xfrm>
          </p:grpSpPr>
          <p:cxnSp>
            <p:nvCxnSpPr>
              <p:cNvPr id="93" name="直接连接符 92"/>
              <p:cNvCxnSpPr>
                <a:stCxn id="94" idx="0"/>
                <a:endCxn id="96" idx="2"/>
              </p:cNvCxnSpPr>
              <p:nvPr/>
            </p:nvCxnSpPr>
            <p:spPr>
              <a:xfrm flipV="1">
                <a:off x="12164244" y="7569167"/>
                <a:ext cx="729888" cy="848617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12788667" y="7358241"/>
                <a:ext cx="210926" cy="210926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057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7432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4290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114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486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108" name="直接连接符 107"/>
              <p:cNvCxnSpPr>
                <a:stCxn id="96" idx="0"/>
                <a:endCxn id="102" idx="4"/>
              </p:cNvCxnSpPr>
              <p:nvPr/>
            </p:nvCxnSpPr>
            <p:spPr>
              <a:xfrm flipH="1" flipV="1">
                <a:off x="12150025" y="6593680"/>
                <a:ext cx="744105" cy="764561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09" name="直接连接符 108"/>
              <p:cNvCxnSpPr>
                <a:stCxn id="96" idx="0"/>
                <a:endCxn id="117" idx="4"/>
              </p:cNvCxnSpPr>
              <p:nvPr/>
            </p:nvCxnSpPr>
            <p:spPr>
              <a:xfrm flipV="1">
                <a:off x="12894131" y="6593989"/>
                <a:ext cx="786768" cy="764252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  <p:sp>
          <p:nvSpPr>
            <p:cNvPr id="117" name="椭圆 116"/>
            <p:cNvSpPr/>
            <p:nvPr/>
          </p:nvSpPr>
          <p:spPr>
            <a:xfrm>
              <a:off x="13409288" y="6050768"/>
              <a:ext cx="543221" cy="543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6" name="矩形 125"/>
          <p:cNvSpPr/>
          <p:nvPr/>
        </p:nvSpPr>
        <p:spPr>
          <a:xfrm>
            <a:off x="6685547" y="4533185"/>
            <a:ext cx="20297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均值</a:t>
            </a:r>
            <a:r>
              <a:rPr lang="zh-CN" altLang="en-US" sz="2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和协方差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3213825" y="7154210"/>
            <a:ext cx="8679117" cy="1353095"/>
            <a:chOff x="3213825" y="7154210"/>
            <a:chExt cx="8679117" cy="1353095"/>
          </a:xfrm>
        </p:grpSpPr>
        <p:sp>
          <p:nvSpPr>
            <p:cNvPr id="127" name="椭圆 126"/>
            <p:cNvSpPr/>
            <p:nvPr/>
          </p:nvSpPr>
          <p:spPr>
            <a:xfrm>
              <a:off x="3213825" y="7154210"/>
              <a:ext cx="5915660" cy="727047"/>
            </a:xfrm>
            <a:prstGeom prst="ellipse">
              <a:avLst/>
            </a:prstGeom>
            <a:noFill/>
            <a:ln w="28575">
              <a:solidFill>
                <a:srgbClr val="7FAB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箭头连接符 129"/>
            <p:cNvCxnSpPr>
              <a:stCxn id="127" idx="6"/>
            </p:cNvCxnSpPr>
            <p:nvPr/>
          </p:nvCxnSpPr>
          <p:spPr>
            <a:xfrm>
              <a:off x="9129485" y="7517734"/>
              <a:ext cx="2763457" cy="989571"/>
            </a:xfrm>
            <a:prstGeom prst="straightConnector1">
              <a:avLst/>
            </a:prstGeom>
            <a:ln w="12700">
              <a:headEnd w="lg" len="lg"/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1" name="矩形 130"/>
          <p:cNvSpPr/>
          <p:nvPr/>
        </p:nvSpPr>
        <p:spPr>
          <a:xfrm>
            <a:off x="11058140" y="9695864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ROVIO</a:t>
            </a:r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的因子图形式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4064441" y="6524143"/>
            <a:ext cx="7814793" cy="1998672"/>
            <a:chOff x="4064441" y="6524143"/>
            <a:chExt cx="7814793" cy="1998672"/>
          </a:xfrm>
        </p:grpSpPr>
        <p:sp>
          <p:nvSpPr>
            <p:cNvPr id="128" name="椭圆 127"/>
            <p:cNvSpPr/>
            <p:nvPr/>
          </p:nvSpPr>
          <p:spPr>
            <a:xfrm>
              <a:off x="4064441" y="7765143"/>
              <a:ext cx="4276149" cy="757672"/>
            </a:xfrm>
            <a:prstGeom prst="ellipse">
              <a:avLst/>
            </a:prstGeom>
            <a:noFill/>
            <a:ln w="28575">
              <a:solidFill>
                <a:srgbClr val="5DB8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箭头连接符 131"/>
            <p:cNvCxnSpPr>
              <a:stCxn id="128" idx="6"/>
            </p:cNvCxnSpPr>
            <p:nvPr/>
          </p:nvCxnSpPr>
          <p:spPr>
            <a:xfrm flipV="1">
              <a:off x="8340590" y="6524143"/>
              <a:ext cx="3538644" cy="1619836"/>
            </a:xfrm>
            <a:prstGeom prst="straightConnector1">
              <a:avLst/>
            </a:prstGeom>
            <a:ln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页脚占位符 4"/>
          <p:cNvSpPr txBox="1">
            <a:spLocks/>
          </p:cNvSpPr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2" name="灯片编号占位符 5"/>
          <p:cNvSpPr txBox="1">
            <a:spLocks/>
          </p:cNvSpPr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08489" y="6050459"/>
            <a:ext cx="2686565" cy="3593551"/>
            <a:chOff x="9908489" y="6050459"/>
            <a:chExt cx="2686565" cy="3593551"/>
          </a:xfrm>
        </p:grpSpPr>
        <p:sp>
          <p:nvSpPr>
            <p:cNvPr id="94" name="椭圆 93"/>
            <p:cNvSpPr/>
            <p:nvPr/>
          </p:nvSpPr>
          <p:spPr>
            <a:xfrm>
              <a:off x="11892942" y="8417784"/>
              <a:ext cx="542601" cy="5426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11878414" y="6050459"/>
              <a:ext cx="543221" cy="5432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1792364" y="9182345"/>
              <a:ext cx="80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9908489" y="6119093"/>
              <a:ext cx="206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个路标点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46238" y="8534442"/>
              <a:ext cx="2069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PVQB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071237" y="7380826"/>
              <a:ext cx="209398" cy="21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H="1" flipV="1">
              <a:off x="12162725" y="6593680"/>
              <a:ext cx="0" cy="1824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3595352" y="6593680"/>
            <a:ext cx="209398" cy="1824104"/>
            <a:chOff x="13569952" y="6593680"/>
            <a:chExt cx="209398" cy="1824104"/>
          </a:xfrm>
        </p:grpSpPr>
        <p:sp>
          <p:nvSpPr>
            <p:cNvPr id="60" name="矩形 59"/>
            <p:cNvSpPr/>
            <p:nvPr/>
          </p:nvSpPr>
          <p:spPr>
            <a:xfrm>
              <a:off x="13569952" y="7380826"/>
              <a:ext cx="209398" cy="2109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 flipV="1">
              <a:off x="13661440" y="6593680"/>
              <a:ext cx="0" cy="18241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2435543" y="8418224"/>
            <a:ext cx="1529746" cy="542601"/>
            <a:chOff x="12435543" y="8418224"/>
            <a:chExt cx="1529746" cy="542601"/>
          </a:xfrm>
        </p:grpSpPr>
        <p:sp>
          <p:nvSpPr>
            <p:cNvPr id="95" name="椭圆 94"/>
            <p:cNvSpPr/>
            <p:nvPr/>
          </p:nvSpPr>
          <p:spPr>
            <a:xfrm>
              <a:off x="13422688" y="8418224"/>
              <a:ext cx="542601" cy="5426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371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057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7432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4290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1148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8006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486400" algn="l" defTabSz="1371600" rtl="0" eaLnBrk="1" latinLnBrk="0" hangingPunct="1">
                <a:defRPr sz="27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2435543" y="8573703"/>
              <a:ext cx="987145" cy="210926"/>
              <a:chOff x="12435543" y="8573703"/>
              <a:chExt cx="987145" cy="210926"/>
            </a:xfrm>
          </p:grpSpPr>
          <p:cxnSp>
            <p:nvCxnSpPr>
              <p:cNvPr id="107" name="直接连接符 106"/>
              <p:cNvCxnSpPr>
                <a:stCxn id="95" idx="2"/>
                <a:endCxn id="94" idx="6"/>
              </p:cNvCxnSpPr>
              <p:nvPr/>
            </p:nvCxnSpPr>
            <p:spPr>
              <a:xfrm flipH="1" flipV="1">
                <a:off x="12435543" y="8689085"/>
                <a:ext cx="987145" cy="44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12788667" y="8573703"/>
                <a:ext cx="210926" cy="210926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057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7432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4290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1148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8006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5486400" algn="l" defTabSz="1371600" rtl="0" eaLnBrk="1" latinLnBrk="0" hangingPunct="1">
                  <a:defRPr sz="27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27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14</a:t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VINS</a:t>
            </a:r>
            <a:endParaRPr kumimoji="1"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52" y="1888698"/>
            <a:ext cx="16523376" cy="6633001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9944100" y="2413000"/>
            <a:ext cx="5486400" cy="2197100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2496800" y="4914899"/>
            <a:ext cx="2984500" cy="2082801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6375400" y="7150100"/>
            <a:ext cx="9105900" cy="1231900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3886200" y="6089562"/>
            <a:ext cx="8382000" cy="787952"/>
          </a:xfrm>
          <a:prstGeom prst="roundRect">
            <a:avLst/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8" grpId="0" animBg="1"/>
      <p:bldP spid="89" grpId="0" animBg="1"/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15</a:t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VINS</a:t>
            </a:r>
            <a:endParaRPr kumimoji="1"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38408" y="2563084"/>
                <a:ext cx="5183342" cy="515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08" y="2563084"/>
                <a:ext cx="5183342" cy="51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692166" y="1777414"/>
            <a:ext cx="1577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向量包括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滑动窗口内的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个相机状态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PVQB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的外参、</a:t>
            </a:r>
            <a:r>
              <a:rPr lang="en-US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zh-CN" sz="2400" kern="1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点的逆深度：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4149030" y="3339941"/>
            <a:ext cx="7677754" cy="3876864"/>
            <a:chOff x="9188043" y="1396568"/>
            <a:chExt cx="7677754" cy="3876864"/>
          </a:xfrm>
        </p:grpSpPr>
        <p:sp>
          <p:nvSpPr>
            <p:cNvPr id="72" name="椭圆 71"/>
            <p:cNvSpPr/>
            <p:nvPr/>
          </p:nvSpPr>
          <p:spPr>
            <a:xfrm>
              <a:off x="10887553" y="390434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2764828" y="3905648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1865298" y="441578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1865297" y="3116683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11790554" y="1974466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 flipH="1">
              <a:off x="11963763" y="2320885"/>
              <a:ext cx="1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5" idx="2"/>
              <a:endCxn id="72" idx="0"/>
            </p:cNvCxnSpPr>
            <p:nvPr/>
          </p:nvCxnSpPr>
          <p:spPr>
            <a:xfrm flipH="1">
              <a:off x="11060763" y="3313615"/>
              <a:ext cx="903000" cy="590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5" idx="2"/>
              <a:endCxn id="73" idx="0"/>
            </p:cNvCxnSpPr>
            <p:nvPr/>
          </p:nvCxnSpPr>
          <p:spPr>
            <a:xfrm>
              <a:off x="11963763" y="3313615"/>
              <a:ext cx="974275" cy="59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10887553" y="4779293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12764828" y="4780600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72" idx="6"/>
              <a:endCxn id="74" idx="1"/>
            </p:cNvCxnSpPr>
            <p:nvPr/>
          </p:nvCxnSpPr>
          <p:spPr>
            <a:xfrm>
              <a:off x="11233972" y="4077551"/>
              <a:ext cx="631326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0" idx="6"/>
              <a:endCxn id="74" idx="1"/>
            </p:cNvCxnSpPr>
            <p:nvPr/>
          </p:nvCxnSpPr>
          <p:spPr>
            <a:xfrm flipV="1">
              <a:off x="11233972" y="4514249"/>
              <a:ext cx="631326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4" idx="3"/>
              <a:endCxn id="73" idx="2"/>
            </p:cNvCxnSpPr>
            <p:nvPr/>
          </p:nvCxnSpPr>
          <p:spPr>
            <a:xfrm flipV="1">
              <a:off x="12062230" y="4078858"/>
              <a:ext cx="702598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4" idx="3"/>
              <a:endCxn id="81" idx="2"/>
            </p:cNvCxnSpPr>
            <p:nvPr/>
          </p:nvCxnSpPr>
          <p:spPr>
            <a:xfrm>
              <a:off x="12062230" y="4514249"/>
              <a:ext cx="702598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14642103" y="3903034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6519378" y="390434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5619848" y="4414476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619847" y="3115376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5545104" y="1973159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15718313" y="2319578"/>
              <a:ext cx="1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2" idx="2"/>
              <a:endCxn id="19" idx="0"/>
            </p:cNvCxnSpPr>
            <p:nvPr/>
          </p:nvCxnSpPr>
          <p:spPr>
            <a:xfrm flipH="1">
              <a:off x="14815313" y="3312308"/>
              <a:ext cx="903000" cy="590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2" idx="2"/>
              <a:endCxn id="20" idx="0"/>
            </p:cNvCxnSpPr>
            <p:nvPr/>
          </p:nvCxnSpPr>
          <p:spPr>
            <a:xfrm>
              <a:off x="15718313" y="3312308"/>
              <a:ext cx="974275" cy="592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14642103" y="4777986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6519378" y="4779293"/>
              <a:ext cx="346419" cy="3464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19" idx="6"/>
              <a:endCxn id="21" idx="1"/>
            </p:cNvCxnSpPr>
            <p:nvPr/>
          </p:nvCxnSpPr>
          <p:spPr>
            <a:xfrm>
              <a:off x="14988522" y="4076244"/>
              <a:ext cx="631326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7" idx="6"/>
              <a:endCxn id="21" idx="1"/>
            </p:cNvCxnSpPr>
            <p:nvPr/>
          </p:nvCxnSpPr>
          <p:spPr>
            <a:xfrm flipV="1">
              <a:off x="14988522" y="4512942"/>
              <a:ext cx="631326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1" idx="3"/>
              <a:endCxn id="20" idx="2"/>
            </p:cNvCxnSpPr>
            <p:nvPr/>
          </p:nvCxnSpPr>
          <p:spPr>
            <a:xfrm flipV="1">
              <a:off x="15816780" y="4077551"/>
              <a:ext cx="702598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1" idx="3"/>
              <a:endCxn id="28" idx="2"/>
            </p:cNvCxnSpPr>
            <p:nvPr/>
          </p:nvCxnSpPr>
          <p:spPr>
            <a:xfrm>
              <a:off x="15816780" y="4512942"/>
              <a:ext cx="702598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3724096" y="4414476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>
              <a:stCxn id="73" idx="6"/>
              <a:endCxn id="33" idx="1"/>
            </p:cNvCxnSpPr>
            <p:nvPr/>
          </p:nvCxnSpPr>
          <p:spPr>
            <a:xfrm>
              <a:off x="13111247" y="4078858"/>
              <a:ext cx="612849" cy="434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81" idx="6"/>
              <a:endCxn id="33" idx="1"/>
            </p:cNvCxnSpPr>
            <p:nvPr/>
          </p:nvCxnSpPr>
          <p:spPr>
            <a:xfrm flipV="1">
              <a:off x="13111247" y="4512942"/>
              <a:ext cx="612849" cy="44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3" idx="3"/>
              <a:endCxn id="19" idx="2"/>
            </p:cNvCxnSpPr>
            <p:nvPr/>
          </p:nvCxnSpPr>
          <p:spPr>
            <a:xfrm flipV="1">
              <a:off x="13921028" y="4076244"/>
              <a:ext cx="721075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3"/>
              <a:endCxn id="27" idx="2"/>
            </p:cNvCxnSpPr>
            <p:nvPr/>
          </p:nvCxnSpPr>
          <p:spPr>
            <a:xfrm>
              <a:off x="13921028" y="4512942"/>
              <a:ext cx="721075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13742572" y="3094566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4108355" y="1952349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4" idx="4"/>
              <a:endCxn id="43" idx="0"/>
            </p:cNvCxnSpPr>
            <p:nvPr/>
          </p:nvCxnSpPr>
          <p:spPr>
            <a:xfrm flipH="1">
              <a:off x="13841038" y="2298768"/>
              <a:ext cx="440527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3" idx="2"/>
              <a:endCxn id="73" idx="0"/>
            </p:cNvCxnSpPr>
            <p:nvPr/>
          </p:nvCxnSpPr>
          <p:spPr>
            <a:xfrm flipH="1">
              <a:off x="12938038" y="3291498"/>
              <a:ext cx="903000" cy="614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3" idx="2"/>
              <a:endCxn id="19" idx="0"/>
            </p:cNvCxnSpPr>
            <p:nvPr/>
          </p:nvCxnSpPr>
          <p:spPr>
            <a:xfrm>
              <a:off x="13841038" y="3291498"/>
              <a:ext cx="974275" cy="611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14693070" y="3084161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>
              <a:stCxn id="56" idx="2"/>
              <a:endCxn id="73" idx="0"/>
            </p:cNvCxnSpPr>
            <p:nvPr/>
          </p:nvCxnSpPr>
          <p:spPr>
            <a:xfrm flipH="1">
              <a:off x="12938038" y="3281093"/>
              <a:ext cx="1853498" cy="624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6" idx="2"/>
              <a:endCxn id="20" idx="0"/>
            </p:cNvCxnSpPr>
            <p:nvPr/>
          </p:nvCxnSpPr>
          <p:spPr>
            <a:xfrm>
              <a:off x="14791536" y="3281093"/>
              <a:ext cx="1901052" cy="623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4" idx="4"/>
              <a:endCxn id="56" idx="0"/>
            </p:cNvCxnSpPr>
            <p:nvPr/>
          </p:nvCxnSpPr>
          <p:spPr>
            <a:xfrm>
              <a:off x="14281565" y="2298768"/>
              <a:ext cx="509971" cy="785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9188043" y="3786762"/>
                  <a:ext cx="145886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 smtClean="0">
                      <a:solidFill>
                        <a:srgbClr val="5DB8F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T</a:t>
                  </a:r>
                  <a14:m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5DB8F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5DB8F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rgbClr val="5DB8F6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8043" y="3786762"/>
                  <a:ext cx="1458861" cy="507831"/>
                </a:xfrm>
                <a:prstGeom prst="rect">
                  <a:avLst/>
                </a:prstGeom>
                <a:blipFill>
                  <a:blip r:embed="rId3"/>
                  <a:stretch>
                    <a:fillRect l="-7950" t="-14458" b="-277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/>
                <p:cNvSpPr/>
                <p:nvPr/>
              </p:nvSpPr>
              <p:spPr>
                <a:xfrm>
                  <a:off x="9240115" y="4765601"/>
                  <a:ext cx="1583062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 smtClean="0">
                      <a:solidFill>
                        <a:srgbClr val="7FAB4C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M</a:t>
                  </a:r>
                  <a14:m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7FAB4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7FAB4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rgbClr val="7FAB4C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115" y="4765601"/>
                  <a:ext cx="1583062" cy="507831"/>
                </a:xfrm>
                <a:prstGeom prst="rect">
                  <a:avLst/>
                </a:prstGeom>
                <a:blipFill>
                  <a:blip r:embed="rId4"/>
                  <a:stretch>
                    <a:fillRect l="-7308" t="-14458" b="-277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11665342" y="1407854"/>
                  <a:ext cx="594971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342" y="1407854"/>
                  <a:ext cx="594971" cy="5078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13984079" y="1396568"/>
                  <a:ext cx="602986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4079" y="1396568"/>
                  <a:ext cx="602986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15420827" y="1426374"/>
                  <a:ext cx="602986" cy="5078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827" y="1426374"/>
                  <a:ext cx="602986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文本框 42"/>
          <p:cNvSpPr txBox="1"/>
          <p:nvPr/>
        </p:nvSpPr>
        <p:spPr>
          <a:xfrm>
            <a:off x="12975877" y="4038313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2" name="文本框 42"/>
          <p:cNvSpPr txBox="1"/>
          <p:nvPr/>
        </p:nvSpPr>
        <p:spPr>
          <a:xfrm>
            <a:off x="12963481" y="4587022"/>
            <a:ext cx="1505603" cy="7315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视觉约束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2604073" y="430563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2617799" y="4887536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5670521" y="5631845"/>
            <a:ext cx="6379517" cy="17035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057250" y="7432817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VINS</a:t>
            </a:r>
            <a:r>
              <a:rPr lang="zh-CN" altLang="en-US" sz="2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的因子图形式</a:t>
            </a:r>
            <a:endParaRPr lang="zh-CN" altLang="en-US" sz="2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85333" y="7871182"/>
            <a:ext cx="1238037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[1] T. Qin. VINS-Mono: A robust and versatile monocular visual-inertial state estimator.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preprint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arXiv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1708.03852,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 N.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Trawny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Indirect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 for 3D Attitude Estimation. 2005.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[3] Sola. Quaternion kinematics for error-state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kalman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filter.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[4] K.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Eckenhoff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Decoupled, Consistent Node Removal and Edge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sparsification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graph-based SLAM. 2016.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[5] J. Engel. Direct Sparse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Odometry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2016.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[6] Sliding Window Filter with Application to Planetary Landing. 2010.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[7] S.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Leutenegger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-Based Visual-Inertial SLAM Using Nonlinear Optimization. 2015.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0" y="7839978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16</a:t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VI-ORB</a:t>
            </a:r>
            <a:endParaRPr kumimoji="1" lang="zh-CN" altLang="en-US" sz="32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20" y="1866383"/>
            <a:ext cx="9692299" cy="7515603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1293179" y="7515621"/>
            <a:ext cx="6264581" cy="1828792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071097" y="4246327"/>
            <a:ext cx="2354372" cy="2830882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448964" y="2338414"/>
            <a:ext cx="4194395" cy="1043618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204658" y="2342371"/>
            <a:ext cx="2046198" cy="1052186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82526" y="4411252"/>
            <a:ext cx="1543069" cy="2778691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8595052" y="7782624"/>
            <a:ext cx="1543069" cy="935495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5540789" y="5649236"/>
            <a:ext cx="1866658" cy="1565759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722056" y="3419609"/>
            <a:ext cx="2042400" cy="701457"/>
          </a:xfrm>
          <a:prstGeom prst="roundRect">
            <a:avLst>
              <a:gd name="adj" fmla="val 0"/>
            </a:avLst>
          </a:prstGeom>
          <a:solidFill>
            <a:srgbClr val="D9D9D9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11512820" y="1000480"/>
            <a:ext cx="4706738" cy="3584057"/>
            <a:chOff x="11512820" y="1000480"/>
            <a:chExt cx="4706738" cy="3584057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9546" y="1866383"/>
              <a:ext cx="1972854" cy="2718154"/>
            </a:xfrm>
            <a:prstGeom prst="rect">
              <a:avLst/>
            </a:prstGeom>
          </p:spPr>
        </p:pic>
        <p:sp>
          <p:nvSpPr>
            <p:cNvPr id="49" name="矩形 48"/>
            <p:cNvSpPr/>
            <p:nvPr/>
          </p:nvSpPr>
          <p:spPr>
            <a:xfrm>
              <a:off x="11512820" y="1000480"/>
              <a:ext cx="47067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Track Local Map</a:t>
              </a:r>
              <a:r>
                <a:rPr lang="zh-CN" altLang="en-US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：仅优化当前帧</a:t>
              </a:r>
              <a:endPara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288170" y="4773733"/>
            <a:ext cx="6460411" cy="4609563"/>
            <a:chOff x="11288170" y="4773733"/>
            <a:chExt cx="6460411" cy="4609563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8170" y="5484016"/>
              <a:ext cx="6460411" cy="3899280"/>
            </a:xfrm>
            <a:prstGeom prst="rect">
              <a:avLst/>
            </a:prstGeom>
          </p:spPr>
        </p:pic>
        <p:sp>
          <p:nvSpPr>
            <p:cNvPr id="50" name="矩形 49"/>
            <p:cNvSpPr/>
            <p:nvPr/>
          </p:nvSpPr>
          <p:spPr>
            <a:xfrm>
              <a:off x="11379791" y="4773733"/>
              <a:ext cx="62771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Local BA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：优化</a:t>
              </a:r>
              <a:r>
                <a:rPr lang="zh-CN" altLang="en-US" sz="2400" kern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滑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窗内所有帧</a:t>
              </a:r>
              <a:r>
                <a:rPr lang="en-US" altLang="zh-CN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PVQB</a:t>
              </a:r>
              <a:r>
                <a:rPr lang="zh-CN" altLang="en-US" sz="2400" kern="1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和路标点</a:t>
              </a:r>
              <a:endParaRPr lang="zh-CN" altLang="zh-CN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17</a:t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ICE-BA</a:t>
            </a:r>
            <a:endParaRPr kumimoji="1"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263047" y="9409059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[1] H. Liu. ICE-BA: Incremental,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consisten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and efficient bundle adjustment for visual-inertial slam. 2018.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CVPR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[2] H. Liu. Robust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-based dense SLAM with an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RGB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-D camera.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382692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1354" y="1642457"/>
            <a:ext cx="158203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通过增量方式加速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求解，误差为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和视觉，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为滑窗优化，类似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VINS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GBA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为所有</a:t>
            </a:r>
            <a:r>
              <a:rPr lang="en-US" altLang="zh-CN" sz="2400" kern="1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KF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</a:t>
            </a:r>
            <a:endParaRPr lang="zh-CN" altLang="zh-CN" sz="2400" kern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26559" y="7113240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03834" y="7114547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004304" y="762468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04303" y="6325582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869360" y="5183365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4"/>
            <a:endCxn id="15" idx="0"/>
          </p:cNvCxnSpPr>
          <p:nvPr/>
        </p:nvCxnSpPr>
        <p:spPr>
          <a:xfrm flipH="1">
            <a:off x="7102769" y="5529784"/>
            <a:ext cx="939801" cy="79579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2"/>
            <a:endCxn id="11" idx="0"/>
          </p:cNvCxnSpPr>
          <p:nvPr/>
        </p:nvCxnSpPr>
        <p:spPr>
          <a:xfrm flipH="1">
            <a:off x="6199769" y="6522514"/>
            <a:ext cx="903000" cy="59072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5" idx="2"/>
            <a:endCxn id="13" idx="0"/>
          </p:cNvCxnSpPr>
          <p:nvPr/>
        </p:nvCxnSpPr>
        <p:spPr>
          <a:xfrm>
            <a:off x="7102769" y="6522514"/>
            <a:ext cx="974275" cy="59203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026559" y="7988192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903834" y="7989499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11" idx="6"/>
            <a:endCxn id="14" idx="1"/>
          </p:cNvCxnSpPr>
          <p:nvPr/>
        </p:nvCxnSpPr>
        <p:spPr>
          <a:xfrm>
            <a:off x="6372978" y="7286450"/>
            <a:ext cx="631326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6"/>
            <a:endCxn id="14" idx="1"/>
          </p:cNvCxnSpPr>
          <p:nvPr/>
        </p:nvCxnSpPr>
        <p:spPr>
          <a:xfrm flipV="1">
            <a:off x="6372978" y="7723148"/>
            <a:ext cx="631326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3"/>
            <a:endCxn id="13" idx="2"/>
          </p:cNvCxnSpPr>
          <p:nvPr/>
        </p:nvCxnSpPr>
        <p:spPr>
          <a:xfrm flipV="1">
            <a:off x="7201236" y="7287757"/>
            <a:ext cx="702598" cy="43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4" idx="3"/>
            <a:endCxn id="21" idx="2"/>
          </p:cNvCxnSpPr>
          <p:nvPr/>
        </p:nvCxnSpPr>
        <p:spPr>
          <a:xfrm>
            <a:off x="7201236" y="7723148"/>
            <a:ext cx="702598" cy="43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9781109" y="7111933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658384" y="7113240"/>
            <a:ext cx="346419" cy="346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758854" y="7623375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758853" y="6324275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684110" y="5182058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857319" y="5528477"/>
            <a:ext cx="1" cy="79579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4" idx="2"/>
            <a:endCxn id="30" idx="0"/>
          </p:cNvCxnSpPr>
          <p:nvPr/>
        </p:nvCxnSpPr>
        <p:spPr>
          <a:xfrm flipH="1">
            <a:off x="9954319" y="6521207"/>
            <a:ext cx="903000" cy="59072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4" idx="2"/>
            <a:endCxn id="32" idx="0"/>
          </p:cNvCxnSpPr>
          <p:nvPr/>
        </p:nvCxnSpPr>
        <p:spPr>
          <a:xfrm>
            <a:off x="10857319" y="6521207"/>
            <a:ext cx="974275" cy="59203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9781109" y="7986885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1658384" y="7988192"/>
            <a:ext cx="346419" cy="346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30" idx="6"/>
            <a:endCxn id="33" idx="1"/>
          </p:cNvCxnSpPr>
          <p:nvPr/>
        </p:nvCxnSpPr>
        <p:spPr>
          <a:xfrm>
            <a:off x="10127528" y="7285143"/>
            <a:ext cx="631326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9" idx="6"/>
            <a:endCxn id="33" idx="1"/>
          </p:cNvCxnSpPr>
          <p:nvPr/>
        </p:nvCxnSpPr>
        <p:spPr>
          <a:xfrm flipV="1">
            <a:off x="10127528" y="7721841"/>
            <a:ext cx="631326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3" idx="3"/>
            <a:endCxn id="32" idx="2"/>
          </p:cNvCxnSpPr>
          <p:nvPr/>
        </p:nvCxnSpPr>
        <p:spPr>
          <a:xfrm flipV="1">
            <a:off x="10955786" y="7286450"/>
            <a:ext cx="702598" cy="43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33" idx="3"/>
            <a:endCxn id="40" idx="2"/>
          </p:cNvCxnSpPr>
          <p:nvPr/>
        </p:nvCxnSpPr>
        <p:spPr>
          <a:xfrm>
            <a:off x="10955786" y="7721841"/>
            <a:ext cx="702598" cy="43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863102" y="7623375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stCxn id="13" idx="6"/>
            <a:endCxn id="45" idx="1"/>
          </p:cNvCxnSpPr>
          <p:nvPr/>
        </p:nvCxnSpPr>
        <p:spPr>
          <a:xfrm>
            <a:off x="8250253" y="7287757"/>
            <a:ext cx="612849" cy="43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1" idx="6"/>
            <a:endCxn id="45" idx="1"/>
          </p:cNvCxnSpPr>
          <p:nvPr/>
        </p:nvCxnSpPr>
        <p:spPr>
          <a:xfrm flipV="1">
            <a:off x="8250253" y="7721841"/>
            <a:ext cx="612849" cy="44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5" idx="3"/>
            <a:endCxn id="30" idx="2"/>
          </p:cNvCxnSpPr>
          <p:nvPr/>
        </p:nvCxnSpPr>
        <p:spPr>
          <a:xfrm flipV="1">
            <a:off x="9060034" y="7285143"/>
            <a:ext cx="721075" cy="43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3"/>
            <a:endCxn id="39" idx="2"/>
          </p:cNvCxnSpPr>
          <p:nvPr/>
        </p:nvCxnSpPr>
        <p:spPr>
          <a:xfrm>
            <a:off x="9060034" y="7721841"/>
            <a:ext cx="721075" cy="43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881578" y="6303465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755361" y="5161248"/>
            <a:ext cx="346419" cy="346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16" idx="4"/>
            <a:endCxn id="50" idx="0"/>
          </p:cNvCxnSpPr>
          <p:nvPr/>
        </p:nvCxnSpPr>
        <p:spPr>
          <a:xfrm>
            <a:off x="8042570" y="5529784"/>
            <a:ext cx="937474" cy="773681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0" idx="2"/>
            <a:endCxn id="11" idx="7"/>
          </p:cNvCxnSpPr>
          <p:nvPr/>
        </p:nvCxnSpPr>
        <p:spPr>
          <a:xfrm flipH="1">
            <a:off x="6322246" y="6500397"/>
            <a:ext cx="2657798" cy="663575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0" idx="2"/>
            <a:endCxn id="30" idx="0"/>
          </p:cNvCxnSpPr>
          <p:nvPr/>
        </p:nvCxnSpPr>
        <p:spPr>
          <a:xfrm>
            <a:off x="8980044" y="6500397"/>
            <a:ext cx="974275" cy="611536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9832076" y="6293060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5" idx="2"/>
            <a:endCxn id="13" idx="0"/>
          </p:cNvCxnSpPr>
          <p:nvPr/>
        </p:nvCxnSpPr>
        <p:spPr>
          <a:xfrm flipH="1">
            <a:off x="8077044" y="6489992"/>
            <a:ext cx="1853498" cy="624555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5" idx="2"/>
            <a:endCxn id="32" idx="0"/>
          </p:cNvCxnSpPr>
          <p:nvPr/>
        </p:nvCxnSpPr>
        <p:spPr>
          <a:xfrm>
            <a:off x="9930542" y="6489992"/>
            <a:ext cx="1901052" cy="623248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4"/>
            <a:endCxn id="55" idx="0"/>
          </p:cNvCxnSpPr>
          <p:nvPr/>
        </p:nvCxnSpPr>
        <p:spPr>
          <a:xfrm>
            <a:off x="9928571" y="5507667"/>
            <a:ext cx="1971" cy="785393"/>
          </a:xfrm>
          <a:prstGeom prst="line">
            <a:avLst/>
          </a:prstGeom>
          <a:ln>
            <a:solidFill>
              <a:srgbClr val="F265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4327049" y="6995661"/>
                <a:ext cx="145886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5DB8F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zh-CN" altLang="en-US" i="0">
                        <a:solidFill>
                          <a:srgbClr val="5DB8F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5DB8F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5DB8F6"/>
                  </a:solidFill>
                </a:endParaRPr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49" y="6995661"/>
                <a:ext cx="1458861" cy="507831"/>
              </a:xfrm>
              <a:prstGeom prst="rect">
                <a:avLst/>
              </a:prstGeom>
              <a:blipFill>
                <a:blip r:embed="rId2"/>
                <a:stretch>
                  <a:fillRect l="-7950" t="-14458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/>
              <p:cNvSpPr/>
              <p:nvPr/>
            </p:nvSpPr>
            <p:spPr>
              <a:xfrm>
                <a:off x="4379121" y="7974500"/>
                <a:ext cx="158306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7FAB4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zh-CN" altLang="en-US" i="0">
                        <a:solidFill>
                          <a:srgbClr val="7FAB4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7FAB4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>
                  <a:solidFill>
                    <a:srgbClr val="7FAB4C"/>
                  </a:solidFill>
                </a:endParaRPr>
              </a:p>
            </p:txBody>
          </p:sp>
        </mc:Choice>
        <mc:Fallback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121" y="7974500"/>
                <a:ext cx="1583062" cy="507831"/>
              </a:xfrm>
              <a:prstGeom prst="rect">
                <a:avLst/>
              </a:prstGeom>
              <a:blipFill>
                <a:blip r:embed="rId3"/>
                <a:stretch>
                  <a:fillRect l="-7308" t="-14458" b="-28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7310428" y="5050960"/>
                <a:ext cx="59497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428" y="5050960"/>
                <a:ext cx="594971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/>
              <p:cNvSpPr/>
              <p:nvPr/>
            </p:nvSpPr>
            <p:spPr>
              <a:xfrm>
                <a:off x="9171927" y="5074572"/>
                <a:ext cx="60298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27" y="5074572"/>
                <a:ext cx="602986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11181111" y="5084468"/>
                <a:ext cx="60298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111" y="5084468"/>
                <a:ext cx="602986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42"/>
          <p:cNvSpPr txBox="1"/>
          <p:nvPr/>
        </p:nvSpPr>
        <p:spPr>
          <a:xfrm>
            <a:off x="12975877" y="4038313"/>
            <a:ext cx="1169267" cy="87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IMU</a:t>
            </a: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5" name="文本框 42"/>
          <p:cNvSpPr txBox="1"/>
          <p:nvPr/>
        </p:nvSpPr>
        <p:spPr>
          <a:xfrm>
            <a:off x="12963481" y="4587022"/>
            <a:ext cx="1505603" cy="7315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400" kern="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视觉约束</a:t>
            </a:r>
            <a:endParaRPr lang="zh-CN" sz="24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604073" y="4305632"/>
            <a:ext cx="196932" cy="196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2617799" y="4887536"/>
            <a:ext cx="196932" cy="196932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5848540" y="6897371"/>
            <a:ext cx="6379517" cy="17035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221859" y="8802056"/>
            <a:ext cx="36893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ICE-BA</a:t>
            </a:r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因子图形式</a:t>
            </a:r>
            <a:endParaRPr lang="zh-CN" altLang="en-US" sz="2200" dirty="0">
              <a:solidFill>
                <a:srgbClr val="5DB8F6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372978" y="3118391"/>
            <a:ext cx="3408131" cy="876259"/>
            <a:chOff x="6372978" y="3118391"/>
            <a:chExt cx="3408131" cy="876259"/>
          </a:xfrm>
        </p:grpSpPr>
        <p:sp>
          <p:nvSpPr>
            <p:cNvPr id="74" name="矩形 73"/>
            <p:cNvSpPr/>
            <p:nvPr/>
          </p:nvSpPr>
          <p:spPr>
            <a:xfrm>
              <a:off x="7923302" y="345662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0" idx="6"/>
              <a:endCxn id="74" idx="1"/>
            </p:cNvCxnSpPr>
            <p:nvPr/>
          </p:nvCxnSpPr>
          <p:spPr>
            <a:xfrm>
              <a:off x="6372978" y="3119698"/>
              <a:ext cx="1550324" cy="435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71" idx="6"/>
              <a:endCxn id="74" idx="1"/>
            </p:cNvCxnSpPr>
            <p:nvPr/>
          </p:nvCxnSpPr>
          <p:spPr>
            <a:xfrm flipV="1">
              <a:off x="6372978" y="3555089"/>
              <a:ext cx="1550324" cy="439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4" idx="3"/>
              <a:endCxn id="72" idx="2"/>
            </p:cNvCxnSpPr>
            <p:nvPr/>
          </p:nvCxnSpPr>
          <p:spPr>
            <a:xfrm flipV="1">
              <a:off x="8120234" y="3118391"/>
              <a:ext cx="1660875" cy="436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4" idx="3"/>
              <a:endCxn id="73" idx="2"/>
            </p:cNvCxnSpPr>
            <p:nvPr/>
          </p:nvCxnSpPr>
          <p:spPr>
            <a:xfrm>
              <a:off x="8120234" y="3555089"/>
              <a:ext cx="1660875" cy="438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6372978" y="3118391"/>
            <a:ext cx="3408131" cy="2064974"/>
            <a:chOff x="6372978" y="3118391"/>
            <a:chExt cx="3408131" cy="2064974"/>
          </a:xfrm>
        </p:grpSpPr>
        <p:sp>
          <p:nvSpPr>
            <p:cNvPr id="84" name="矩形 83"/>
            <p:cNvSpPr/>
            <p:nvPr/>
          </p:nvSpPr>
          <p:spPr>
            <a:xfrm>
              <a:off x="7944654" y="416785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>
              <a:stCxn id="16" idx="0"/>
              <a:endCxn id="84" idx="2"/>
            </p:cNvCxnSpPr>
            <p:nvPr/>
          </p:nvCxnSpPr>
          <p:spPr>
            <a:xfrm flipV="1">
              <a:off x="8042570" y="4364791"/>
              <a:ext cx="550" cy="818574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84" idx="0"/>
              <a:endCxn id="70" idx="6"/>
            </p:cNvCxnSpPr>
            <p:nvPr/>
          </p:nvCxnSpPr>
          <p:spPr>
            <a:xfrm flipH="1" flipV="1">
              <a:off x="6372978" y="3119698"/>
              <a:ext cx="1670142" cy="1048161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4" idx="0"/>
              <a:endCxn id="72" idx="2"/>
            </p:cNvCxnSpPr>
            <p:nvPr/>
          </p:nvCxnSpPr>
          <p:spPr>
            <a:xfrm flipV="1">
              <a:off x="8043120" y="3118391"/>
              <a:ext cx="1737989" cy="1049468"/>
            </a:xfrm>
            <a:prstGeom prst="line">
              <a:avLst/>
            </a:prstGeom>
            <a:ln>
              <a:solidFill>
                <a:srgbClr val="F265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103"/>
          <p:cNvSpPr/>
          <p:nvPr/>
        </p:nvSpPr>
        <p:spPr>
          <a:xfrm>
            <a:off x="12235802" y="7425975"/>
            <a:ext cx="151536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LBA</a:t>
            </a:r>
            <a:endParaRPr lang="zh-CN" altLang="zh-CN" sz="2400" kern="1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913144" y="7014087"/>
            <a:ext cx="634534" cy="1404743"/>
          </a:xfrm>
          <a:prstGeom prst="roundRect">
            <a:avLst>
              <a:gd name="adj" fmla="val 0"/>
            </a:avLst>
          </a:prstGeom>
          <a:solidFill>
            <a:srgbClr val="F2F2F2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9621020" y="7055385"/>
            <a:ext cx="634534" cy="1404743"/>
          </a:xfrm>
          <a:prstGeom prst="roundRect">
            <a:avLst>
              <a:gd name="adj" fmla="val 0"/>
            </a:avLst>
          </a:prstGeom>
          <a:solidFill>
            <a:srgbClr val="F2F2F2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5905399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807733" y="8395981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690446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566831" y="8418830"/>
            <a:ext cx="55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4998976" y="2796112"/>
            <a:ext cx="7826277" cy="1885541"/>
            <a:chOff x="4998976" y="2796112"/>
            <a:chExt cx="7826277" cy="1885541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998976" y="2796112"/>
              <a:ext cx="7826277" cy="1703540"/>
              <a:chOff x="4998976" y="2796112"/>
              <a:chExt cx="7826277" cy="170354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026559" y="2946488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6026559" y="3821440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9781109" y="2945181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9781109" y="3820133"/>
                <a:ext cx="346419" cy="3464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4998976" y="2796112"/>
                <a:ext cx="6379517" cy="170354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1309887" y="3279069"/>
                <a:ext cx="1515366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>
                  <a:lnSpc>
                    <a:spcPct val="150000"/>
                  </a:lnSpc>
                </a:pPr>
                <a:r>
                  <a:rPr lang="en-US" altLang="zh-CN" sz="2400" kern="100" dirty="0" err="1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GBA</a:t>
                </a:r>
                <a:endParaRPr lang="zh-CN" altLang="zh-CN" sz="2400" kern="1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文本框 117"/>
            <p:cNvSpPr txBox="1"/>
            <p:nvPr/>
          </p:nvSpPr>
          <p:spPr>
            <a:xfrm>
              <a:off x="5946199" y="4281543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690446" y="4280273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2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18</a:t>
            </a:fld>
            <a:endParaRPr kumimoji="1" lang="zh-CN" altLang="en-US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8834" y="879288"/>
            <a:ext cx="4372866" cy="388038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ICE-BA</a:t>
            </a:r>
            <a:r>
              <a:rPr kumimoji="1" lang="zh-CN" altLang="en-US" sz="3200" dirty="0" smtClean="0"/>
              <a:t>的增量思想</a:t>
            </a:r>
            <a:endParaRPr kumimoji="1" lang="zh-CN" altLang="en-US" sz="32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184" y="3931632"/>
            <a:ext cx="10119397" cy="425893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63047" y="9409059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[1] H. Liu. ICE-BA: Incremental,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consisten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and efficient bundle adjustment for visual-inertial slam. 2018.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CVPR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[2] H. Liu. Robust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keyframe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-based dense SLAM with an </a:t>
            </a:r>
            <a:r>
              <a:rPr lang="en-US" altLang="zh-CN" sz="1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RGB</a:t>
            </a:r>
            <a:r>
              <a:rPr lang="en-US" altLang="zh-CN" sz="1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-D camera. 2017.</a:t>
            </a:r>
            <a:endParaRPr lang="zh-CN" altLang="zh-CN" sz="1400" kern="100" dirty="0">
              <a:solidFill>
                <a:srgbClr val="5DB8F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382692"/>
            <a:ext cx="409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51354" y="1642457"/>
            <a:ext cx="158203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ICE-BA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认为在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建立</a:t>
            </a:r>
            <a:r>
              <a:rPr lang="zh-CN" altLang="zh-CN" sz="2400" kern="100" dirty="0" smtClean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增量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方程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时，对之前已经算过的那些状态向量再次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对精度不会有太大改善，因此没必要重新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线性化（线性化就是计算</a:t>
            </a:r>
            <a:r>
              <a:rPr lang="en-US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），因为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即使重新计算，得到的</a:t>
            </a:r>
            <a:r>
              <a:rPr lang="en-US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Jacobian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也没什么变化。并且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，也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没必要对整体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100" dirty="0" err="1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H|b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矩阵进行消元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，而是只对变化的进行更新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。最后，只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计算变化的路标点</a:t>
            </a:r>
            <a:r>
              <a:rPr lang="zh-CN" altLang="zh-CN" sz="2400" kern="1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即可。对于没有变化的状态向量的临时值则一直保存下来，避免重新计算</a:t>
            </a:r>
            <a:r>
              <a:rPr lang="zh-CN" altLang="zh-CN" sz="2400" kern="1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1354" y="4294434"/>
            <a:ext cx="66513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>
              <a:lnSpc>
                <a:spcPct val="150000"/>
              </a:lnSpc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总结来说，在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ICE-BA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中更新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有三种情况：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在本次迭代中没有变化，则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不更新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是新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，则在原来基础上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+=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新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。如新观察到一个新的路标点，则对此新路标点的观测约束就是一个新的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该</a:t>
            </a:r>
            <a:r>
              <a:rPr lang="en-US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已存在但需要更新，则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先减去旧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，再加上新</a:t>
            </a:r>
            <a:r>
              <a:rPr lang="en-US" altLang="zh-CN" sz="2400" kern="100" dirty="0">
                <a:solidFill>
                  <a:srgbClr val="5DB8F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Factor</a:t>
            </a:r>
            <a:r>
              <a:rPr lang="zh-CN" altLang="zh-CN" sz="2400" kern="100" dirty="0">
                <a:solidFill>
                  <a:prstClr val="white">
                    <a:lumMod val="9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11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/>
              <a:t>cloudminds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4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14100" y="576800"/>
            <a:ext cx="11527263" cy="1310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目录</a:t>
            </a:r>
            <a:endParaRPr kumimoji="1" lang="zh-CN" altLang="en-US" sz="4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395143" y="1266304"/>
            <a:ext cx="10436400" cy="6736000"/>
          </a:xfrm>
        </p:spPr>
        <p:txBody>
          <a:bodyPr/>
          <a:lstStyle/>
          <a:p>
            <a:r>
              <a:rPr lang="zh-CN" altLang="en-US" sz="3200" dirty="0" smtClean="0"/>
              <a:t>一、</a:t>
            </a:r>
            <a:r>
              <a:rPr lang="en-US" altLang="zh-CN" sz="3200" dirty="0" smtClean="0"/>
              <a:t>BA</a:t>
            </a:r>
            <a:r>
              <a:rPr lang="zh-CN" altLang="en-US" sz="3200" dirty="0" smtClean="0"/>
              <a:t>和因子图</a:t>
            </a:r>
            <a:endParaRPr lang="en-US" altLang="zh-CN" sz="3200" dirty="0" smtClean="0"/>
          </a:p>
          <a:p>
            <a:r>
              <a:rPr lang="zh-CN" altLang="en-US" sz="3200" dirty="0" smtClean="0"/>
              <a:t>二、</a:t>
            </a:r>
            <a:r>
              <a:rPr lang="en-US" altLang="zh-CN" sz="3200" dirty="0" smtClean="0"/>
              <a:t>VIO</a:t>
            </a:r>
            <a:r>
              <a:rPr lang="zh-CN" altLang="en-US" sz="3200" dirty="0"/>
              <a:t>分类</a:t>
            </a:r>
          </a:p>
          <a:p>
            <a:r>
              <a:rPr lang="zh-CN" altLang="en-US" sz="3200" dirty="0"/>
              <a:t>三</a:t>
            </a:r>
            <a:r>
              <a:rPr lang="zh-CN" altLang="en-US" sz="3200" dirty="0" smtClean="0"/>
              <a:t>、各种主流</a:t>
            </a:r>
            <a:r>
              <a:rPr lang="en-US" altLang="zh-CN" sz="3200" dirty="0" smtClean="0"/>
              <a:t>VIO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MSCKF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ROVIO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VINS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VI-ORB</a:t>
            </a:r>
            <a:endParaRPr lang="en-US" altLang="zh-CN" sz="3200" dirty="0">
              <a:solidFill>
                <a:schemeClr val="bg1">
                  <a:lumMod val="9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95000"/>
                  </a:schemeClr>
                </a:solidFill>
              </a:rPr>
              <a:t>ICE-BA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952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3</a:t>
            </a:fld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608833" y="879288"/>
            <a:ext cx="4794331" cy="388038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BundleAdjustment</a:t>
            </a:r>
            <a:endParaRPr lang="zh-CN" altLang="en-US" sz="3200" dirty="0"/>
          </a:p>
        </p:txBody>
      </p:sp>
      <p:sp>
        <p:nvSpPr>
          <p:cNvPr id="48" name="标题 6"/>
          <p:cNvSpPr txBox="1">
            <a:spLocks/>
          </p:cNvSpPr>
          <p:nvPr/>
        </p:nvSpPr>
        <p:spPr>
          <a:xfrm>
            <a:off x="868291" y="3975192"/>
            <a:ext cx="16412255" cy="417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：李群、李代数、四元数的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Jacobian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，一通则百通，也可借鉴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g2o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的点和边，但要注意坐标系转换关系。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标题 6"/>
          <p:cNvSpPr txBox="1">
            <a:spLocks/>
          </p:cNvSpPr>
          <p:nvPr/>
        </p:nvSpPr>
        <p:spPr>
          <a:xfrm>
            <a:off x="870987" y="1556059"/>
            <a:ext cx="16412255" cy="50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：通过优化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相机位姿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特征点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的空间位置，使得每条光束都能打到光心；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8713" y="2141148"/>
            <a:ext cx="15866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后端的核心，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其实就是一个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问题，理解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对于分析现有问题和建模新问题等都很有帮助；但是理解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并不表示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效果就好，</a:t>
            </a:r>
            <a:r>
              <a:rPr lang="en-US" altLang="zh-CN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最终结果的好坏很大取决于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400" dirty="0" smtClean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的好坏；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5056" y="3238789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：误差项、优化变量、协方差</a:t>
            </a:r>
            <a:endParaRPr lang="en-US" altLang="zh-CN" sz="2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86383" y="5158722"/>
            <a:ext cx="4728816" cy="3984934"/>
            <a:chOff x="2586383" y="5158722"/>
            <a:chExt cx="4728816" cy="3984934"/>
          </a:xfrm>
        </p:grpSpPr>
        <p:sp>
          <p:nvSpPr>
            <p:cNvPr id="51" name="圆角矩形 50"/>
            <p:cNvSpPr/>
            <p:nvPr/>
          </p:nvSpPr>
          <p:spPr>
            <a:xfrm>
              <a:off x="2586384" y="5158722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的约束关系（</a:t>
              </a:r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因子图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2586383" y="6742601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针对每个约束，确定三个要素：</a:t>
              </a:r>
              <a:endPara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2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误差项、优化变量、协方差</a:t>
              </a:r>
              <a:endParaRPr lang="zh-CN" altLang="en-US" sz="2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586384" y="8291886"/>
              <a:ext cx="4728815" cy="8517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Jacobian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，调用</a:t>
              </a:r>
              <a:r>
                <a:rPr lang="en-US" altLang="zh-CN" sz="2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GN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LM</a:t>
              </a:r>
              <a:r>
                <a:rPr lang="zh-CN" altLang="en-US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等，求解</a:t>
              </a:r>
              <a:r>
                <a:rPr lang="en-US" altLang="zh-CN" sz="2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</a:t>
              </a:r>
              <a:endPara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1" idx="2"/>
              <a:endCxn id="52" idx="0"/>
            </p:cNvCxnSpPr>
            <p:nvPr/>
          </p:nvCxnSpPr>
          <p:spPr>
            <a:xfrm flipH="1">
              <a:off x="4950791" y="6010492"/>
              <a:ext cx="1" cy="732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2" idx="2"/>
              <a:endCxn id="54" idx="0"/>
            </p:cNvCxnSpPr>
            <p:nvPr/>
          </p:nvCxnSpPr>
          <p:spPr>
            <a:xfrm>
              <a:off x="4950791" y="7594371"/>
              <a:ext cx="1" cy="6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标题 6"/>
          <p:cNvSpPr txBox="1">
            <a:spLocks/>
          </p:cNvSpPr>
          <p:nvPr/>
        </p:nvSpPr>
        <p:spPr>
          <a:xfrm>
            <a:off x="2520867" y="9527715"/>
            <a:ext cx="4794331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algn="ctr"/>
            <a:r>
              <a:rPr lang="zh-CN" altLang="en-US" sz="2400" dirty="0" smtClean="0"/>
              <a:t>一个</a:t>
            </a:r>
            <a:r>
              <a:rPr lang="en-US" altLang="zh-CN" sz="2400" dirty="0" smtClean="0"/>
              <a:t>SLAM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整体思路</a:t>
            </a:r>
            <a:endParaRPr lang="zh-CN" altLang="en-US" sz="2400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3518215" y="8106149"/>
            <a:ext cx="2885478" cy="787617"/>
            <a:chOff x="13453674" y="3959539"/>
            <a:chExt cx="2885478" cy="787617"/>
          </a:xfrm>
        </p:grpSpPr>
        <p:sp>
          <p:nvSpPr>
            <p:cNvPr id="60" name="椭圆 59"/>
            <p:cNvSpPr/>
            <p:nvPr/>
          </p:nvSpPr>
          <p:spPr>
            <a:xfrm>
              <a:off x="13557081" y="3959539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5434356" y="3960846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>
              <a:stCxn id="60" idx="6"/>
              <a:endCxn id="61" idx="2"/>
            </p:cNvCxnSpPr>
            <p:nvPr/>
          </p:nvCxnSpPr>
          <p:spPr>
            <a:xfrm>
              <a:off x="13903500" y="4132749"/>
              <a:ext cx="1530856" cy="130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4534981" y="4034133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3453674" y="4347046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4875978" y="4327385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4820465" y="6596775"/>
            <a:ext cx="729164" cy="1561413"/>
            <a:chOff x="14755924" y="2450165"/>
            <a:chExt cx="729164" cy="1561413"/>
          </a:xfrm>
        </p:grpSpPr>
        <p:cxnSp>
          <p:nvCxnSpPr>
            <p:cNvPr id="67" name="直接连接符 66"/>
            <p:cNvCxnSpPr>
              <a:stCxn id="61" idx="1"/>
              <a:endCxn id="70" idx="5"/>
            </p:cNvCxnSpPr>
            <p:nvPr/>
          </p:nvCxnSpPr>
          <p:spPr>
            <a:xfrm flipH="1" flipV="1">
              <a:off x="14755924" y="2450165"/>
              <a:ext cx="729164" cy="156141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15026151" y="314152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3917309" y="5839739"/>
            <a:ext cx="1074935" cy="2317142"/>
            <a:chOff x="13852768" y="1693129"/>
            <a:chExt cx="1074935" cy="2317142"/>
          </a:xfrm>
        </p:grpSpPr>
        <p:sp>
          <p:nvSpPr>
            <p:cNvPr id="70" name="椭圆 69"/>
            <p:cNvSpPr/>
            <p:nvPr/>
          </p:nvSpPr>
          <p:spPr>
            <a:xfrm>
              <a:off x="14460237" y="2154478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0" idx="7"/>
              <a:endCxn id="70" idx="3"/>
            </p:cNvCxnSpPr>
            <p:nvPr/>
          </p:nvCxnSpPr>
          <p:spPr>
            <a:xfrm flipV="1">
              <a:off x="13852768" y="2450165"/>
              <a:ext cx="658201" cy="156010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/>
          </p:nvSpPr>
          <p:spPr>
            <a:xfrm>
              <a:off x="14101339" y="3141529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4374471" y="1693129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000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21316" y="5657840"/>
            <a:ext cx="3349465" cy="3244117"/>
            <a:chOff x="8921316" y="5657840"/>
            <a:chExt cx="3349465" cy="3244117"/>
          </a:xfrm>
        </p:grpSpPr>
        <p:grpSp>
          <p:nvGrpSpPr>
            <p:cNvPr id="74" name="组合 73"/>
            <p:cNvGrpSpPr/>
            <p:nvPr/>
          </p:nvGrpSpPr>
          <p:grpSpPr>
            <a:xfrm rot="1383031">
              <a:off x="9038617" y="7747891"/>
              <a:ext cx="406488" cy="577850"/>
              <a:chOff x="13453639" y="4286250"/>
              <a:chExt cx="647700" cy="920750"/>
            </a:xfrm>
          </p:grpSpPr>
          <p:sp>
            <p:nvSpPr>
              <p:cNvPr id="75" name="等腰三角形 74"/>
              <p:cNvSpPr/>
              <p:nvPr/>
            </p:nvSpPr>
            <p:spPr>
              <a:xfrm rot="10800000">
                <a:off x="13453639" y="4286250"/>
                <a:ext cx="647700" cy="774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3607881" y="4673600"/>
                <a:ext cx="34641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 rot="19427011">
              <a:off x="11262311" y="7747891"/>
              <a:ext cx="406488" cy="577850"/>
              <a:chOff x="13453639" y="4286250"/>
              <a:chExt cx="647700" cy="920750"/>
            </a:xfrm>
          </p:grpSpPr>
          <p:sp>
            <p:nvSpPr>
              <p:cNvPr id="78" name="等腰三角形 77"/>
              <p:cNvSpPr/>
              <p:nvPr/>
            </p:nvSpPr>
            <p:spPr>
              <a:xfrm rot="10800000">
                <a:off x="13453639" y="4286250"/>
                <a:ext cx="647700" cy="7747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607881" y="4673600"/>
                <a:ext cx="34641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0" name="直接连接符 79"/>
            <p:cNvCxnSpPr/>
            <p:nvPr/>
          </p:nvCxnSpPr>
          <p:spPr>
            <a:xfrm>
              <a:off x="9256821" y="8338441"/>
              <a:ext cx="222369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1" name="五角星 80"/>
            <p:cNvSpPr/>
            <p:nvPr/>
          </p:nvSpPr>
          <p:spPr>
            <a:xfrm>
              <a:off x="9995026" y="6176384"/>
              <a:ext cx="512661" cy="512661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>
              <a:stCxn id="75" idx="3"/>
              <a:endCxn id="81" idx="2"/>
            </p:cNvCxnSpPr>
            <p:nvPr/>
          </p:nvCxnSpPr>
          <p:spPr>
            <a:xfrm flipV="1">
              <a:off x="9354987" y="6689044"/>
              <a:ext cx="737949" cy="108191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78" idx="3"/>
              <a:endCxn id="81" idx="3"/>
            </p:cNvCxnSpPr>
            <p:nvPr/>
          </p:nvCxnSpPr>
          <p:spPr>
            <a:xfrm flipH="1" flipV="1">
              <a:off x="10409777" y="6689044"/>
              <a:ext cx="885070" cy="11146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8921316" y="8501847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807607" y="8483425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995026" y="5657840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en-US" altLang="zh-CN" sz="2000" baseline="-25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zh-CN" altLang="en-US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53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smtClean="0"/>
              <a:t>www.cloudminds.com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8456233" y="4770369"/>
            <a:ext cx="4827967" cy="4865583"/>
            <a:chOff x="8702600" y="1607383"/>
            <a:chExt cx="5118621" cy="51584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/>
            <a:srcRect r="150"/>
            <a:stretch/>
          </p:blipFill>
          <p:spPr>
            <a:xfrm>
              <a:off x="8702600" y="1607383"/>
              <a:ext cx="5007279" cy="4243811"/>
            </a:xfrm>
            <a:prstGeom prst="rect">
              <a:avLst/>
            </a:prstGeom>
          </p:spPr>
        </p:pic>
        <p:sp>
          <p:nvSpPr>
            <p:cNvPr id="10" name="左大括号 9"/>
            <p:cNvSpPr/>
            <p:nvPr/>
          </p:nvSpPr>
          <p:spPr>
            <a:xfrm rot="16200000">
              <a:off x="10785400" y="3802729"/>
              <a:ext cx="400128" cy="4565728"/>
            </a:xfrm>
            <a:prstGeom prst="leftBrace">
              <a:avLst>
                <a:gd name="adj1" fmla="val 43247"/>
                <a:gd name="adj2" fmla="val 466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标题 6"/>
            <p:cNvSpPr txBox="1">
              <a:spLocks/>
            </p:cNvSpPr>
            <p:nvPr/>
          </p:nvSpPr>
          <p:spPr>
            <a:xfrm>
              <a:off x="10623522" y="6377844"/>
              <a:ext cx="3197699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lang="en-US" altLang="zh-CN" sz="2400" dirty="0" smtClean="0"/>
                <a:t>H    </a:t>
              </a:r>
              <a:r>
                <a:rPr lang="zh-CN" altLang="en-US" sz="2400" dirty="0" smtClean="0"/>
                <a:t>*</a:t>
              </a:r>
              <a:r>
                <a:rPr lang="en-US" altLang="zh-CN" sz="2400" dirty="0" smtClean="0"/>
                <a:t>     δx    =   b</a:t>
              </a:r>
              <a:endParaRPr lang="zh-CN" altLang="en-US" sz="2400" dirty="0"/>
            </a:p>
          </p:txBody>
        </p:sp>
        <p:sp>
          <p:nvSpPr>
            <p:cNvPr id="12" name="左大括号 11"/>
            <p:cNvSpPr/>
            <p:nvPr/>
          </p:nvSpPr>
          <p:spPr>
            <a:xfrm rot="16200000">
              <a:off x="13335227" y="5823522"/>
              <a:ext cx="319836" cy="444502"/>
            </a:xfrm>
            <a:prstGeom prst="leftBrace">
              <a:avLst>
                <a:gd name="adj1" fmla="val 13234"/>
                <a:gd name="adj2" fmla="val 466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画布 152"/>
          <p:cNvGrpSpPr/>
          <p:nvPr/>
        </p:nvGrpSpPr>
        <p:grpSpPr>
          <a:xfrm>
            <a:off x="559632" y="2568778"/>
            <a:ext cx="6527789" cy="4015565"/>
            <a:chOff x="0" y="0"/>
            <a:chExt cx="3142229" cy="1932940"/>
          </a:xfrm>
        </p:grpSpPr>
        <p:sp>
          <p:nvSpPr>
            <p:cNvPr id="14" name="矩形 13"/>
            <p:cNvSpPr/>
            <p:nvPr/>
          </p:nvSpPr>
          <p:spPr>
            <a:xfrm>
              <a:off x="0" y="0"/>
              <a:ext cx="3141980" cy="1932940"/>
            </a:xfrm>
            <a:prstGeom prst="rect">
              <a:avLst/>
            </a:prstGeom>
          </p:spPr>
        </p:sp>
        <p:sp>
          <p:nvSpPr>
            <p:cNvPr id="15" name="椭圆 14"/>
            <p:cNvSpPr/>
            <p:nvPr/>
          </p:nvSpPr>
          <p:spPr>
            <a:xfrm>
              <a:off x="269359" y="353856"/>
              <a:ext cx="125260" cy="1252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96763" y="353847"/>
              <a:ext cx="125095" cy="1250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123672" y="353568"/>
              <a:ext cx="125095" cy="1250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五角星 17"/>
            <p:cNvSpPr/>
            <p:nvPr/>
          </p:nvSpPr>
          <p:spPr>
            <a:xfrm>
              <a:off x="187939" y="1320439"/>
              <a:ext cx="225468" cy="225468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五角星 18"/>
            <p:cNvSpPr/>
            <p:nvPr/>
          </p:nvSpPr>
          <p:spPr>
            <a:xfrm>
              <a:off x="1073816" y="1320439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五角星 19"/>
            <p:cNvSpPr/>
            <p:nvPr/>
          </p:nvSpPr>
          <p:spPr>
            <a:xfrm>
              <a:off x="1915470" y="1320439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五角星 20"/>
            <p:cNvSpPr/>
            <p:nvPr/>
          </p:nvSpPr>
          <p:spPr>
            <a:xfrm>
              <a:off x="2744527" y="1320161"/>
              <a:ext cx="225425" cy="2254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46"/>
                <p:cNvSpPr txBox="1"/>
                <p:nvPr/>
              </p:nvSpPr>
              <p:spPr>
                <a:xfrm>
                  <a:off x="148780" y="22085"/>
                  <a:ext cx="350727" cy="37935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sz="2400" kern="1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80" y="22085"/>
                  <a:ext cx="350727" cy="37935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1"/>
                <p:cNvSpPr txBox="1"/>
                <p:nvPr/>
              </p:nvSpPr>
              <p:spPr>
                <a:xfrm>
                  <a:off x="1000504" y="13278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504" y="13278"/>
                  <a:ext cx="532130" cy="4006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1"/>
                <p:cNvSpPr txBox="1"/>
                <p:nvPr/>
              </p:nvSpPr>
              <p:spPr>
                <a:xfrm>
                  <a:off x="1921167" y="752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52400" marR="152400" algn="ctr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167" y="752"/>
                  <a:ext cx="532130" cy="4006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1"/>
                <p:cNvSpPr txBox="1"/>
                <p:nvPr/>
              </p:nvSpPr>
              <p:spPr>
                <a:xfrm>
                  <a:off x="35999" y="1497613"/>
                  <a:ext cx="532130" cy="40068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" y="1497613"/>
                  <a:ext cx="532130" cy="4006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1"/>
                <p:cNvSpPr txBox="1"/>
                <p:nvPr/>
              </p:nvSpPr>
              <p:spPr>
                <a:xfrm>
                  <a:off x="937873" y="1497992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8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73" y="1497992"/>
                  <a:ext cx="532130" cy="4000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1"/>
                <p:cNvSpPr txBox="1"/>
                <p:nvPr/>
              </p:nvSpPr>
              <p:spPr>
                <a:xfrm>
                  <a:off x="1795680" y="1478824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680" y="1478824"/>
                  <a:ext cx="532130" cy="4000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1"/>
                <p:cNvSpPr txBox="1"/>
                <p:nvPr/>
              </p:nvSpPr>
              <p:spPr>
                <a:xfrm>
                  <a:off x="2610099" y="1478571"/>
                  <a:ext cx="532130" cy="4000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52400" marR="152400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sz="24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0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099" y="1478571"/>
                  <a:ext cx="532130" cy="40005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/>
            <p:cNvCxnSpPr>
              <a:stCxn id="15" idx="6"/>
              <a:endCxn id="16" idx="2"/>
            </p:cNvCxnSpPr>
            <p:nvPr/>
          </p:nvCxnSpPr>
          <p:spPr>
            <a:xfrm flipV="1">
              <a:off x="394619" y="416294"/>
              <a:ext cx="802144" cy="91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6" idx="6"/>
              <a:endCxn id="17" idx="2"/>
            </p:cNvCxnSpPr>
            <p:nvPr/>
          </p:nvCxnSpPr>
          <p:spPr>
            <a:xfrm flipV="1">
              <a:off x="1321858" y="416015"/>
              <a:ext cx="801814" cy="279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文本框 157"/>
            <p:cNvSpPr txBox="1"/>
            <p:nvPr/>
          </p:nvSpPr>
          <p:spPr>
            <a:xfrm>
              <a:off x="306887" y="111552"/>
              <a:ext cx="943767" cy="49638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marR="15240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kern="1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rb</a:t>
              </a:r>
              <a:r>
                <a:rPr lang="en-US" sz="2400" i="1" kern="100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01</a:t>
              </a:r>
              <a:endParaRPr lang="zh-CN" sz="2400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157"/>
            <p:cNvSpPr txBox="1"/>
            <p:nvPr/>
          </p:nvSpPr>
          <p:spPr>
            <a:xfrm>
              <a:off x="1257836" y="112006"/>
              <a:ext cx="845184" cy="4959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marR="152400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rb</a:t>
              </a:r>
              <a:r>
                <a:rPr lang="en-US" sz="2400" i="1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12</a:t>
              </a:r>
              <a:endParaRPr lang="zh-CN" sz="24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>
              <a:off x="298997" y="471625"/>
              <a:ext cx="3111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1184822" y="470990"/>
              <a:ext cx="7239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257847" y="470990"/>
              <a:ext cx="159766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30112" y="471625"/>
              <a:ext cx="85407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2026197" y="470990"/>
              <a:ext cx="157480" cy="841375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1257847" y="470990"/>
              <a:ext cx="76835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H="1">
              <a:off x="298997" y="470990"/>
              <a:ext cx="958215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2184312" y="470990"/>
              <a:ext cx="670560" cy="840740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文本框 2"/>
            <p:cNvSpPr txBox="1"/>
            <p:nvPr/>
          </p:nvSpPr>
          <p:spPr>
            <a:xfrm>
              <a:off x="347768" y="357433"/>
              <a:ext cx="974090" cy="5010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10</a:t>
              </a:r>
              <a:endParaRPr lang="zh-CN" sz="24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2" name="文本框 2"/>
            <p:cNvSpPr txBox="1"/>
            <p:nvPr/>
          </p:nvSpPr>
          <p:spPr>
            <a:xfrm>
              <a:off x="904142" y="773170"/>
              <a:ext cx="914400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11</a:t>
              </a:r>
              <a:endParaRPr lang="zh-CN" sz="24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文本框 2"/>
            <p:cNvSpPr txBox="1"/>
            <p:nvPr/>
          </p:nvSpPr>
          <p:spPr>
            <a:xfrm>
              <a:off x="1569622" y="442970"/>
              <a:ext cx="839470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rv</a:t>
              </a:r>
              <a:r>
                <a:rPr lang="en-US" sz="2400" i="1" baseline="-250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22</a:t>
              </a:r>
              <a:endParaRPr lang="zh-CN" sz="24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文本框 2"/>
            <p:cNvSpPr txBox="1"/>
            <p:nvPr/>
          </p:nvSpPr>
          <p:spPr>
            <a:xfrm>
              <a:off x="2278282" y="609975"/>
              <a:ext cx="757555" cy="5003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5575" marR="15557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400" i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rv</a:t>
              </a:r>
              <a:r>
                <a:rPr lang="en-US" sz="2400" i="1" baseline="-250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23</a:t>
              </a:r>
              <a:endParaRPr lang="zh-CN" sz="24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456232" y="1267326"/>
            <a:ext cx="4665956" cy="3178982"/>
            <a:chOff x="8134730" y="2106235"/>
            <a:chExt cx="4665956" cy="3178982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34730" y="2106235"/>
              <a:ext cx="4665956" cy="2702076"/>
            </a:xfrm>
            <a:prstGeom prst="rect">
              <a:avLst/>
            </a:prstGeom>
          </p:spPr>
        </p:pic>
        <p:sp>
          <p:nvSpPr>
            <p:cNvPr id="47" name="标题 6"/>
            <p:cNvSpPr txBox="1">
              <a:spLocks/>
            </p:cNvSpPr>
            <p:nvPr/>
          </p:nvSpPr>
          <p:spPr>
            <a:xfrm>
              <a:off x="9770173" y="4897179"/>
              <a:ext cx="1947548" cy="38803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13716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800" kern="1200">
                  <a:solidFill>
                    <a:srgbClr val="0296EB"/>
                  </a:solidFill>
                  <a:latin typeface="Microsoft YaHei" charset="-122"/>
                  <a:ea typeface="Microsoft YaHei" charset="-122"/>
                  <a:cs typeface="Microsoft YaHei" charset="-122"/>
                </a:defRPr>
              </a:lvl1pPr>
            </a:lstStyle>
            <a:p>
              <a:r>
                <a:rPr lang="en-US" altLang="zh-CN" sz="2400" dirty="0" smtClean="0"/>
                <a:t>Jacobian</a:t>
              </a:r>
              <a:endParaRPr lang="zh-CN" altLang="en-US" sz="2400" dirty="0"/>
            </a:p>
          </p:txBody>
        </p:sp>
      </p:grpSp>
      <p:sp>
        <p:nvSpPr>
          <p:cNvPr id="48" name="标题 6"/>
          <p:cNvSpPr>
            <a:spLocks noGrp="1"/>
          </p:cNvSpPr>
          <p:nvPr>
            <p:ph type="title"/>
          </p:nvPr>
        </p:nvSpPr>
        <p:spPr>
          <a:xfrm>
            <a:off x="1608833" y="879288"/>
            <a:ext cx="4794331" cy="388038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图解</a:t>
            </a:r>
            <a:r>
              <a:rPr lang="en-US" altLang="zh-CN" sz="3200" dirty="0" smtClean="0"/>
              <a:t>BA</a:t>
            </a:r>
            <a:r>
              <a:rPr lang="zh-CN" altLang="en-US" sz="3200" dirty="0" smtClean="0"/>
              <a:t>的求解过程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90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1" lang="en-US" altLang="zh-CN" dirty="0" err="1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/>
              <a:t>5</a:t>
            </a:fld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因子图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-57570" y="9732225"/>
            <a:ext cx="451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可参考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概率机器人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机器人感知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9668725"/>
            <a:ext cx="4814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69144" y="3286215"/>
            <a:ext cx="4260385" cy="4187416"/>
            <a:chOff x="869144" y="2473415"/>
            <a:chExt cx="4260385" cy="4187416"/>
          </a:xfrm>
        </p:grpSpPr>
        <p:grpSp>
          <p:nvGrpSpPr>
            <p:cNvPr id="29" name="组合 28"/>
            <p:cNvGrpSpPr/>
            <p:nvPr/>
          </p:nvGrpSpPr>
          <p:grpSpPr>
            <a:xfrm>
              <a:off x="869144" y="2473415"/>
              <a:ext cx="4260385" cy="4187416"/>
              <a:chOff x="553635" y="3744417"/>
              <a:chExt cx="4260385" cy="41874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709018" y="4516092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559101" y="4520971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648818" y="5705620"/>
                <a:ext cx="295042" cy="29504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53635" y="3744417"/>
                <a:ext cx="23902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  <a:p>
                <a:pPr algn="ctr"/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第一次观测的相机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879940" y="3744417"/>
                <a:ext cx="17488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  <a:p>
                <a:pPr algn="ctr"/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当前观测相机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671419" y="6084517"/>
                <a:ext cx="22498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  <a:p>
                <a:pPr algn="ctr"/>
                <a:r>
                  <a:rPr lang="zh-CN" altLang="en-US" sz="2000" dirty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路标</a:t>
                </a:r>
                <a:r>
                  <a:rPr lang="zh-CN" altLang="en-US" sz="20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点的逆深度</a:t>
                </a:r>
                <a:endParaRPr lang="zh-CN" altLang="en-US" sz="20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78653" y="7470168"/>
                <a:ext cx="4035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视觉约束：重投影误差</a:t>
                </a:r>
                <a:endParaRPr lang="zh-CN" altLang="en-US" sz="24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" name="直接箭头连接符 2"/>
            <p:cNvCxnSpPr>
              <a:stCxn id="10" idx="5"/>
              <a:endCxn id="12" idx="0"/>
            </p:cNvCxnSpPr>
            <p:nvPr/>
          </p:nvCxnSpPr>
          <p:spPr>
            <a:xfrm>
              <a:off x="2276361" y="3496924"/>
              <a:ext cx="835487" cy="93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1" idx="3"/>
              <a:endCxn id="12" idx="0"/>
            </p:cNvCxnSpPr>
            <p:nvPr/>
          </p:nvCxnSpPr>
          <p:spPr>
            <a:xfrm flipH="1">
              <a:off x="3111848" y="3501803"/>
              <a:ext cx="805970" cy="932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243237" y="3578033"/>
            <a:ext cx="2491255" cy="4096564"/>
            <a:chOff x="6023751" y="3303629"/>
            <a:chExt cx="2491255" cy="409656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3751" y="3303629"/>
              <a:ext cx="2491255" cy="3189738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6235295" y="6938528"/>
              <a:ext cx="1921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视觉因子</a:t>
              </a:r>
              <a:endPara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右箭头 14"/>
          <p:cNvSpPr/>
          <p:nvPr/>
        </p:nvSpPr>
        <p:spPr>
          <a:xfrm>
            <a:off x="5153374" y="5278824"/>
            <a:ext cx="661838" cy="323554"/>
          </a:xfrm>
          <a:prstGeom prst="rightArrow">
            <a:avLst>
              <a:gd name="adj1" fmla="val 50000"/>
              <a:gd name="adj2" fmla="val 1119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9113660" y="2618300"/>
            <a:ext cx="7390004" cy="6723916"/>
            <a:chOff x="9113660" y="1620380"/>
            <a:chExt cx="7390004" cy="6723916"/>
          </a:xfrm>
        </p:grpSpPr>
        <p:grpSp>
          <p:nvGrpSpPr>
            <p:cNvPr id="31" name="组合 30"/>
            <p:cNvGrpSpPr/>
            <p:nvPr/>
          </p:nvGrpSpPr>
          <p:grpSpPr>
            <a:xfrm>
              <a:off x="10221882" y="1620380"/>
              <a:ext cx="6281782" cy="6723916"/>
              <a:chOff x="10810606" y="2221630"/>
              <a:chExt cx="6281782" cy="6723916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/>
              <a:srcRect l="620"/>
              <a:stretch/>
            </p:blipFill>
            <p:spPr>
              <a:xfrm>
                <a:off x="10810606" y="2221630"/>
                <a:ext cx="6281782" cy="4208368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11386746" y="6938527"/>
                <a:ext cx="459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因子图与</a:t>
                </a:r>
                <a:r>
                  <a:rPr lang="en-US" altLang="zh-CN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Hession</a:t>
                </a:r>
                <a:r>
                  <a:rPr lang="zh-CN" altLang="en-US" sz="2400" dirty="0" smtClean="0">
                    <a:solidFill>
                      <a:srgbClr val="5DB8F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的对应关系</a:t>
                </a:r>
                <a:endParaRPr lang="zh-CN" altLang="en-US" sz="2400" dirty="0">
                  <a:solidFill>
                    <a:srgbClr val="5DB8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/>
                  <p:cNvSpPr/>
                  <p:nvPr/>
                </p:nvSpPr>
                <p:spPr>
                  <a:xfrm>
                    <a:off x="11867145" y="7837358"/>
                    <a:ext cx="4168705" cy="11081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num>
                                    <m:den>
                                      <m:r>
                                        <a:rPr lang="zh-CN" altLang="en-US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矩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67145" y="7837358"/>
                    <a:ext cx="4168705" cy="11081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右箭头 31"/>
            <p:cNvSpPr/>
            <p:nvPr/>
          </p:nvSpPr>
          <p:spPr>
            <a:xfrm>
              <a:off x="9113660" y="4282744"/>
              <a:ext cx="661838" cy="323554"/>
            </a:xfrm>
            <a:prstGeom prst="rightArrow">
              <a:avLst>
                <a:gd name="adj1" fmla="val 50000"/>
                <a:gd name="adj2" fmla="val 11194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标题 6"/>
          <p:cNvSpPr txBox="1">
            <a:spLocks/>
          </p:cNvSpPr>
          <p:nvPr/>
        </p:nvSpPr>
        <p:spPr>
          <a:xfrm>
            <a:off x="1287077" y="1654001"/>
            <a:ext cx="14894830" cy="932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因子图中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方块表示因子，圆圈表示优化变量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。一个因子表示一个约束，即表示一个误差项，与之相连的圆圈是与该误差项相关的优化变量。</a:t>
            </a:r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8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F643F2F-20E1-1447-B8AB-8E8A59A4B9E8}" type="slidenum">
              <a:rPr kumimoji="1"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fld>
            <a:endParaRPr kumimoji="1"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VIO</a:t>
            </a:r>
            <a:r>
              <a:rPr kumimoji="1"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分类：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992250" y="3049580"/>
            <a:ext cx="2121835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松耦合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009670" y="7458598"/>
            <a:ext cx="2121835" cy="38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rgbClr val="0296E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紧耦合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608834" y="1606976"/>
            <a:ext cx="63882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视觉约束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加入到联合优化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紧耦合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约束后的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位姿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加入到联合优化</a:t>
            </a: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松耦合</a:t>
            </a:r>
            <a:endParaRPr lang="en-US" altLang="zh-CN" sz="2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056670" y="2380300"/>
            <a:ext cx="7959855" cy="2604279"/>
            <a:chOff x="4056670" y="2380300"/>
            <a:chExt cx="7959855" cy="2604279"/>
          </a:xfrm>
        </p:grpSpPr>
        <p:sp>
          <p:nvSpPr>
            <p:cNvPr id="11" name="圆角矩形 10"/>
            <p:cNvSpPr/>
            <p:nvPr/>
          </p:nvSpPr>
          <p:spPr>
            <a:xfrm>
              <a:off x="5494685" y="3090271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805555" y="3706161"/>
              <a:ext cx="2282175" cy="1127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EKF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松耦合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(PVQB)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肘形连接符 18"/>
            <p:cNvCxnSpPr>
              <a:stCxn id="11" idx="3"/>
            </p:cNvCxnSpPr>
            <p:nvPr/>
          </p:nvCxnSpPr>
          <p:spPr>
            <a:xfrm>
              <a:off x="7298433" y="3516156"/>
              <a:ext cx="1505211" cy="572554"/>
            </a:xfrm>
            <a:prstGeom prst="bentConnector3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11087730" y="4270029"/>
              <a:ext cx="928795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774422" y="2989685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265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b="1" dirty="0">
                <a:solidFill>
                  <a:srgbClr val="F265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51259" y="4476748"/>
              <a:ext cx="11753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7FAB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endParaRPr lang="zh-CN" altLang="en-US" dirty="0">
                <a:solidFill>
                  <a:srgbClr val="7FAB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275511" y="3731673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7390118" y="4435129"/>
              <a:ext cx="1413526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11" idx="1"/>
            </p:cNvCxnSpPr>
            <p:nvPr/>
          </p:nvCxnSpPr>
          <p:spPr>
            <a:xfrm>
              <a:off x="4178300" y="3497516"/>
              <a:ext cx="1316385" cy="1864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4056670" y="2906015"/>
              <a:ext cx="1438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箭头连接符 49"/>
            <p:cNvCxnSpPr>
              <a:endCxn id="15" idx="0"/>
            </p:cNvCxnSpPr>
            <p:nvPr/>
          </p:nvCxnSpPr>
          <p:spPr>
            <a:xfrm>
              <a:off x="9946643" y="2888131"/>
              <a:ext cx="0" cy="81803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8051038" y="2380300"/>
              <a:ext cx="366630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Lidar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、码盘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49776" y="6349100"/>
            <a:ext cx="7966749" cy="2604279"/>
            <a:chOff x="4049776" y="6349100"/>
            <a:chExt cx="7966749" cy="2604279"/>
          </a:xfrm>
        </p:grpSpPr>
        <p:sp>
          <p:nvSpPr>
            <p:cNvPr id="59" name="圆角矩形 58"/>
            <p:cNvSpPr/>
            <p:nvPr/>
          </p:nvSpPr>
          <p:spPr>
            <a:xfrm>
              <a:off x="5494685" y="7059071"/>
              <a:ext cx="1803748" cy="851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track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8805555" y="7674961"/>
              <a:ext cx="2282175" cy="1127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紧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耦合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(PVQB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λ)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1" name="肘形连接符 60"/>
            <p:cNvCxnSpPr>
              <a:stCxn id="59" idx="3"/>
            </p:cNvCxnSpPr>
            <p:nvPr/>
          </p:nvCxnSpPr>
          <p:spPr>
            <a:xfrm>
              <a:off x="7298433" y="7484956"/>
              <a:ext cx="1505211" cy="572554"/>
            </a:xfrm>
            <a:prstGeom prst="bentConnector3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11087730" y="8238829"/>
              <a:ext cx="928795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7305327" y="6935507"/>
              <a:ext cx="180618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F265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</a:t>
              </a:r>
              <a:endParaRPr lang="zh-CN" altLang="en-US" b="1" dirty="0">
                <a:solidFill>
                  <a:srgbClr val="F265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551259" y="8445548"/>
              <a:ext cx="117536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7FAB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IMU</a:t>
              </a:r>
              <a:endParaRPr lang="zh-CN" altLang="en-US" dirty="0">
                <a:solidFill>
                  <a:srgbClr val="7FAB4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275511" y="7700473"/>
              <a:ext cx="55323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7390118" y="8403929"/>
              <a:ext cx="1413526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0" idx="0"/>
            </p:cNvCxnSpPr>
            <p:nvPr/>
          </p:nvCxnSpPr>
          <p:spPr>
            <a:xfrm>
              <a:off x="9946643" y="6856931"/>
              <a:ext cx="0" cy="81803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8051038" y="6349100"/>
              <a:ext cx="3666304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Lidar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、码盘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4171406" y="7524723"/>
              <a:ext cx="1316385" cy="1864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4049776" y="6933222"/>
              <a:ext cx="1438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Image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790393" y="3301052"/>
            <a:ext cx="2885478" cy="1575275"/>
            <a:chOff x="13790393" y="3301052"/>
            <a:chExt cx="2885478" cy="1575275"/>
          </a:xfrm>
        </p:grpSpPr>
        <p:sp>
          <p:nvSpPr>
            <p:cNvPr id="74" name="椭圆 73"/>
            <p:cNvSpPr/>
            <p:nvPr/>
          </p:nvSpPr>
          <p:spPr>
            <a:xfrm>
              <a:off x="13893800" y="4088710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15771075" y="4090017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>
              <a:stCxn id="74" idx="6"/>
              <a:endCxn id="75" idx="2"/>
            </p:cNvCxnSpPr>
            <p:nvPr/>
          </p:nvCxnSpPr>
          <p:spPr>
            <a:xfrm>
              <a:off x="14240219" y="4261920"/>
              <a:ext cx="1530856" cy="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14846300" y="4176004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4147800" y="3390819"/>
              <a:ext cx="1663700" cy="762081"/>
            </a:xfrm>
            <a:custGeom>
              <a:avLst/>
              <a:gdLst>
                <a:gd name="connsiteX0" fmla="*/ 0 w 1663700"/>
                <a:gd name="connsiteY0" fmla="*/ 723981 h 762081"/>
                <a:gd name="connsiteX1" fmla="*/ 749300 w 1663700"/>
                <a:gd name="connsiteY1" fmla="*/ 81 h 762081"/>
                <a:gd name="connsiteX2" fmla="*/ 1663700 w 1663700"/>
                <a:gd name="connsiteY2" fmla="*/ 762081 h 76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00" h="762081">
                  <a:moveTo>
                    <a:pt x="0" y="723981"/>
                  </a:moveTo>
                  <a:cubicBezTo>
                    <a:pt x="236008" y="358856"/>
                    <a:pt x="472017" y="-6269"/>
                    <a:pt x="749300" y="81"/>
                  </a:cubicBezTo>
                  <a:cubicBezTo>
                    <a:pt x="1026583" y="6431"/>
                    <a:pt x="1345141" y="384256"/>
                    <a:pt x="1663700" y="7620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4808915" y="3301052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3790393" y="4476217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5212697" y="4456556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k+1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790393" y="6061936"/>
            <a:ext cx="2885478" cy="2742103"/>
            <a:chOff x="13790393" y="6061936"/>
            <a:chExt cx="2885478" cy="2742103"/>
          </a:xfrm>
        </p:grpSpPr>
        <p:sp>
          <p:nvSpPr>
            <p:cNvPr id="86" name="椭圆 85"/>
            <p:cNvSpPr/>
            <p:nvPr/>
          </p:nvSpPr>
          <p:spPr>
            <a:xfrm>
              <a:off x="13893800" y="7991811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5771075" y="7993118"/>
              <a:ext cx="346419" cy="346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86" idx="6"/>
              <a:endCxn id="87" idx="2"/>
            </p:cNvCxnSpPr>
            <p:nvPr/>
          </p:nvCxnSpPr>
          <p:spPr>
            <a:xfrm>
              <a:off x="14240219" y="8165021"/>
              <a:ext cx="1530856" cy="1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4846300" y="8079105"/>
              <a:ext cx="196932" cy="196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4808915" y="7204153"/>
              <a:ext cx="196932" cy="196932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3790393" y="8379318"/>
              <a:ext cx="553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5212697" y="8403929"/>
              <a:ext cx="146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k+1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4734171" y="6061936"/>
              <a:ext cx="346419" cy="34641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连接符 95"/>
            <p:cNvCxnSpPr>
              <a:stCxn id="94" idx="4"/>
              <a:endCxn id="91" idx="0"/>
            </p:cNvCxnSpPr>
            <p:nvPr/>
          </p:nvCxnSpPr>
          <p:spPr>
            <a:xfrm>
              <a:off x="14907381" y="6408355"/>
              <a:ext cx="0" cy="795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1" idx="2"/>
              <a:endCxn id="86" idx="6"/>
            </p:cNvCxnSpPr>
            <p:nvPr/>
          </p:nvCxnSpPr>
          <p:spPr>
            <a:xfrm flipH="1">
              <a:off x="14240219" y="7401085"/>
              <a:ext cx="667162" cy="763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1" idx="2"/>
              <a:endCxn id="87" idx="2"/>
            </p:cNvCxnSpPr>
            <p:nvPr/>
          </p:nvCxnSpPr>
          <p:spPr>
            <a:xfrm>
              <a:off x="14907381" y="7401085"/>
              <a:ext cx="863694" cy="765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9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3200" dirty="0" smtClean="0"/>
              <a:t>主流</a:t>
            </a:r>
            <a:r>
              <a:rPr kumimoji="1" lang="en-US" altLang="zh-CN" sz="3200" dirty="0" smtClean="0"/>
              <a:t>VIO</a:t>
            </a:r>
            <a:endParaRPr kumimoji="1" lang="zh-CN" altLang="en-US" sz="32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54614"/>
              </p:ext>
            </p:extLst>
          </p:nvPr>
        </p:nvGraphicFramePr>
        <p:xfrm>
          <a:off x="1025738" y="1460500"/>
          <a:ext cx="16056314" cy="3413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29497">
                  <a:extLst>
                    <a:ext uri="{9D8B030D-6E8A-4147-A177-3AD203B41FA5}">
                      <a16:colId xmlns:a16="http://schemas.microsoft.com/office/drawing/2014/main" val="770031974"/>
                    </a:ext>
                  </a:extLst>
                </a:gridCol>
                <a:gridCol w="2040834">
                  <a:extLst>
                    <a:ext uri="{9D8B030D-6E8A-4147-A177-3AD203B41FA5}">
                      <a16:colId xmlns:a16="http://schemas.microsoft.com/office/drawing/2014/main" val="267289355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75021462"/>
                    </a:ext>
                  </a:extLst>
                </a:gridCol>
                <a:gridCol w="2822713">
                  <a:extLst>
                    <a:ext uri="{9D8B030D-6E8A-4147-A177-3AD203B41FA5}">
                      <a16:colId xmlns:a16="http://schemas.microsoft.com/office/drawing/2014/main" val="2148769204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1503338459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158745838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318506552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172580661"/>
                    </a:ext>
                  </a:extLst>
                </a:gridCol>
                <a:gridCol w="1152939">
                  <a:extLst>
                    <a:ext uri="{9D8B030D-6E8A-4147-A177-3AD203B41FA5}">
                      <a16:colId xmlns:a16="http://schemas.microsoft.com/office/drawing/2014/main" val="1790441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VIO</a:t>
                      </a:r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框架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耦合方案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后端方案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视觉误差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回环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精度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</a:t>
                      </a:r>
                      <a:endParaRPr lang="zh-CN" altLang="en-US" sz="2200" b="0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46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松耦合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endParaRPr lang="zh-CN" altLang="en-US" sz="2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最差</a:t>
                      </a:r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最快</a:t>
                      </a:r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3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MSCKF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较差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较快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滤波</a:t>
                      </a:r>
                      <a:r>
                        <a:rPr lang="en-US" altLang="zh-CN" sz="2200" b="0" dirty="0" err="1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IEKF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光度</a:t>
                      </a:r>
                      <a:endParaRPr lang="zh-CN" altLang="en-US" sz="2200" b="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光度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一般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较快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50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OKVIS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err="1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fast+brisk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静止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较好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最慢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重投影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最好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较慢</a:t>
                      </a:r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764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VI-ORB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orb</a:t>
                      </a:r>
                      <a:endParaRPr lang="zh-CN" altLang="en-US" sz="2200" b="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重投影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动态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5DB8F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有</a:t>
                      </a:r>
                      <a:endParaRPr lang="zh-CN" altLang="en-US" sz="2200" b="0" kern="1200" dirty="0">
                        <a:solidFill>
                          <a:srgbClr val="5DB8F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6915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ICE-BA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rgbClr val="00B0F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紧耦合</a:t>
                      </a:r>
                      <a:endParaRPr lang="zh-CN" altLang="en-US" sz="2200" b="0" dirty="0">
                        <a:solidFill>
                          <a:srgbClr val="00B0F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优化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fast+</a:t>
                      </a:r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光流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重投影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0" dirty="0" smtClean="0">
                          <a:solidFill>
                            <a:schemeClr val="accent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静止</a:t>
                      </a:r>
                      <a:endParaRPr lang="zh-CN" altLang="en-US" sz="2200" b="0" dirty="0">
                        <a:solidFill>
                          <a:schemeClr val="accent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zh-CN" altLang="en-US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371600" rtl="0" eaLnBrk="1" latinLnBrk="0" hangingPunct="1"/>
                      <a:r>
                        <a:rPr lang="en-US" altLang="zh-CN" sz="2200" b="0" kern="1200" dirty="0" smtClean="0">
                          <a:solidFill>
                            <a:srgbClr val="7FAB4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\</a:t>
                      </a:r>
                      <a:endParaRPr lang="zh-CN" altLang="en-US" sz="2200" b="0" kern="1200" dirty="0">
                        <a:solidFill>
                          <a:srgbClr val="7FAB4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87982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26887" y="5026717"/>
            <a:ext cx="13511896" cy="4473360"/>
            <a:chOff x="1608834" y="5227658"/>
            <a:chExt cx="14773225" cy="4890946"/>
          </a:xfrm>
        </p:grpSpPr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834" y="5227658"/>
              <a:ext cx="14773225" cy="4890946"/>
            </a:xfrm>
            <a:prstGeom prst="rect">
              <a:avLst/>
            </a:prstGeom>
          </p:spPr>
        </p:pic>
        <p:sp>
          <p:nvSpPr>
            <p:cNvPr id="6" name="Oval 3"/>
            <p:cNvSpPr/>
            <p:nvPr/>
          </p:nvSpPr>
          <p:spPr>
            <a:xfrm rot="2398897">
              <a:off x="4799975" y="7602864"/>
              <a:ext cx="1590567" cy="175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7" name="Oval 5"/>
            <p:cNvSpPr/>
            <p:nvPr/>
          </p:nvSpPr>
          <p:spPr>
            <a:xfrm>
              <a:off x="3534291" y="7008417"/>
              <a:ext cx="509529" cy="319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8" name="Oval 9"/>
            <p:cNvSpPr/>
            <p:nvPr/>
          </p:nvSpPr>
          <p:spPr>
            <a:xfrm rot="1687895">
              <a:off x="4577453" y="6511190"/>
              <a:ext cx="1080359" cy="18412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9" name="Oval 11"/>
            <p:cNvSpPr/>
            <p:nvPr/>
          </p:nvSpPr>
          <p:spPr>
            <a:xfrm>
              <a:off x="3579297" y="7829026"/>
              <a:ext cx="995360" cy="48971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0" name="Oval 13"/>
            <p:cNvSpPr/>
            <p:nvPr/>
          </p:nvSpPr>
          <p:spPr>
            <a:xfrm rot="1159340">
              <a:off x="3261396" y="6238641"/>
              <a:ext cx="462131" cy="5469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1" name="Oval 14"/>
            <p:cNvSpPr/>
            <p:nvPr/>
          </p:nvSpPr>
          <p:spPr>
            <a:xfrm>
              <a:off x="3256967" y="7752308"/>
              <a:ext cx="407670" cy="5469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2" name="Oval 3"/>
            <p:cNvSpPr/>
            <p:nvPr/>
          </p:nvSpPr>
          <p:spPr>
            <a:xfrm>
              <a:off x="14507047" y="8944425"/>
              <a:ext cx="1633173" cy="6111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3" name="Oval 3"/>
            <p:cNvSpPr/>
            <p:nvPr/>
          </p:nvSpPr>
          <p:spPr>
            <a:xfrm rot="20431495">
              <a:off x="14265210" y="8777736"/>
              <a:ext cx="1279592" cy="56754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Oval 3"/>
            <p:cNvSpPr/>
            <p:nvPr/>
          </p:nvSpPr>
          <p:spPr>
            <a:xfrm rot="20431495">
              <a:off x="13428411" y="8835403"/>
              <a:ext cx="991698" cy="4609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Oval 16"/>
            <p:cNvSpPr/>
            <p:nvPr/>
          </p:nvSpPr>
          <p:spPr>
            <a:xfrm rot="316929">
              <a:off x="13301568" y="6168854"/>
              <a:ext cx="606719" cy="307607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6" name="Oval 16"/>
            <p:cNvSpPr/>
            <p:nvPr/>
          </p:nvSpPr>
          <p:spPr>
            <a:xfrm rot="316929">
              <a:off x="13079579" y="7957713"/>
              <a:ext cx="499985" cy="10535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0" y="9835194"/>
            <a:ext cx="1461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Delmerico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 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Benchmark Comparison of Monocular Visual-Inertial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Odometry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Algorithms </a:t>
            </a:r>
            <a:r>
              <a:rPr lang="en-US" altLang="zh-CN" sz="1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Flying 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Robots. 2018. </a:t>
            </a:r>
            <a:r>
              <a:rPr lang="en-US" altLang="zh-CN" sz="1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ICRA</a:t>
            </a:r>
            <a:r>
              <a:rPr lang="en-US" altLang="zh-CN" sz="1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0" y="9779191"/>
            <a:ext cx="4814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页脚占位符 4"/>
          <p:cNvSpPr>
            <a:spLocks noGrp="1"/>
          </p:cNvSpPr>
          <p:nvPr>
            <p:ph type="ftr" sz="quarter" idx="14"/>
          </p:nvPr>
        </p:nvSpPr>
        <p:spPr>
          <a:xfrm>
            <a:off x="15062400" y="9511200"/>
            <a:ext cx="2068442" cy="442051"/>
          </a:xfrm>
        </p:spPr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5"/>
          </p:nvPr>
        </p:nvSpPr>
        <p:spPr>
          <a:xfrm>
            <a:off x="17240400" y="9511200"/>
            <a:ext cx="508181" cy="442051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>
                    <a:lumMod val="95000"/>
                    <a:alpha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endParaRPr kumimoji="1" lang="zh-CN" altLang="en-US" dirty="0">
              <a:solidFill>
                <a:schemeClr val="bg1">
                  <a:lumMod val="95000"/>
                  <a:alpha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02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09014" y="1728938"/>
            <a:ext cx="13750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滤波相当于单次优化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，区别是滤波仅考虑上一帧的影响，而优化则考虑所有帧的影响；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滤波比单次优化的精度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来计算增量，而优化是</a:t>
            </a:r>
            <a:r>
              <a:rPr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来计算；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多次优化精度</a:t>
            </a:r>
            <a:r>
              <a:rPr lang="zh-CN" altLang="en-US" sz="24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比滤波高，但效率低于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，因优化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可以迭代多次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，不断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优化线性化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点，使误差最小。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09014" y="813472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r>
              <a:rPr lang="en-US" altLang="zh-CN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3200" dirty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dirty="0">
              <a:solidFill>
                <a:srgbClr val="5DB8F6"/>
              </a:solidFill>
            </a:endParaRPr>
          </a:p>
        </p:txBody>
      </p:sp>
      <p:sp>
        <p:nvSpPr>
          <p:cNvPr id="25" name="页脚占位符 4"/>
          <p:cNvSpPr txBox="1">
            <a:spLocks/>
          </p:cNvSpPr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灯片编号占位符 5"/>
          <p:cNvSpPr txBox="1">
            <a:spLocks/>
          </p:cNvSpPr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20308" y="5060477"/>
            <a:ext cx="7496720" cy="3884327"/>
            <a:chOff x="0" y="0"/>
            <a:chExt cx="4124805" cy="2267501"/>
          </a:xfrm>
        </p:grpSpPr>
        <p:pic>
          <p:nvPicPr>
            <p:cNvPr id="8" name="图片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124805" cy="2267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5"/>
            <p:cNvSpPr txBox="1">
              <a:spLocks noChangeArrowheads="1"/>
            </p:cNvSpPr>
            <p:nvPr/>
          </p:nvSpPr>
          <p:spPr bwMode="auto">
            <a:xfrm>
              <a:off x="760020" y="866794"/>
              <a:ext cx="320634" cy="326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i="1" kern="10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zh-CN" sz="2800" kern="100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5"/>
            <p:cNvSpPr txBox="1">
              <a:spLocks noChangeArrowheads="1"/>
            </p:cNvSpPr>
            <p:nvPr/>
          </p:nvSpPr>
          <p:spPr bwMode="auto">
            <a:xfrm>
              <a:off x="1266586" y="880186"/>
              <a:ext cx="794449" cy="326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800" i="1" kern="100" dirty="0">
                  <a:effectLst/>
                  <a:latin typeface="Consolas" panose="020B0609020204030204" pitchFamily="49" charset="0"/>
                  <a:ea typeface="等线" panose="02010600030101010101" pitchFamily="2" charset="-122"/>
                  <a:cs typeface="宋体" panose="02010600030101010101" pitchFamily="2" charset="-122"/>
                </a:rPr>
                <a:t>k+1</a:t>
              </a:r>
              <a:endParaRPr lang="zh-CN" sz="28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09014" y="4609750"/>
            <a:ext cx="2242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预积分</a:t>
            </a:r>
            <a:endParaRPr lang="zh-CN" altLang="en-US" sz="3200" dirty="0">
              <a:solidFill>
                <a:srgbClr val="5DB8F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9014" y="5248315"/>
            <a:ext cx="73733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积分下一个时刻的</a:t>
            </a:r>
            <a:r>
              <a:rPr lang="en-US" altLang="zh-CN" sz="2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作为视觉初始值；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积分相邻帧的</a:t>
            </a:r>
            <a:r>
              <a:rPr lang="en-US" altLang="zh-CN" sz="2400" dirty="0" err="1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PVQ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变化量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约束；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Jacobian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1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04" y="348343"/>
            <a:ext cx="9257505" cy="9724571"/>
          </a:xfrm>
          <a:prstGeom prst="rect">
            <a:avLst/>
          </a:prstGeom>
        </p:spPr>
      </p:pic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1608834" y="879288"/>
            <a:ext cx="3093870" cy="388038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MSCKF</a:t>
            </a:r>
            <a:endParaRPr lang="zh-CN" altLang="en-US" sz="3200" dirty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9119" y="1520029"/>
            <a:ext cx="63538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24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视觉跟踪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视觉增广</a:t>
            </a:r>
            <a:endParaRPr lang="en-US" altLang="zh-CN" sz="2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选老点或者看不见的点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视觉更新</a:t>
            </a:r>
            <a:r>
              <a:rPr lang="en-US" altLang="zh-CN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dirty="0" smtClean="0">
                <a:solidFill>
                  <a:srgbClr val="5DB8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边缘化</a:t>
            </a:r>
            <a:endParaRPr lang="en-US" altLang="zh-CN" sz="2400" dirty="0" smtClean="0">
              <a:solidFill>
                <a:srgbClr val="5DB8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剔除老帧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4"/>
          <p:cNvSpPr txBox="1">
            <a:spLocks/>
          </p:cNvSpPr>
          <p:nvPr/>
        </p:nvSpPr>
        <p:spPr>
          <a:xfrm>
            <a:off x="15062400" y="9511200"/>
            <a:ext cx="2068442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www.cloudminds.com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7240400" y="9511200"/>
            <a:ext cx="508181" cy="44205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endParaRPr kumimoji="1" lang="zh-CN" altLang="en-US" sz="14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72"/>
    </mc:Choice>
    <mc:Fallback xmlns="">
      <p:transition advTm="607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7.5|8.5|9.5|11.5|8.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6921</TotalTime>
  <Words>1990</Words>
  <Application>Microsoft Office PowerPoint</Application>
  <PresentationFormat>自定义</PresentationFormat>
  <Paragraphs>392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Helvetica Light</vt:lpstr>
      <vt:lpstr>Microsoft YaHei Light</vt:lpstr>
      <vt:lpstr>等线</vt:lpstr>
      <vt:lpstr>等线</vt:lpstr>
      <vt:lpstr>宋体</vt:lpstr>
      <vt:lpstr>Microsoft YaHei</vt:lpstr>
      <vt:lpstr>Microsoft YaHei</vt:lpstr>
      <vt:lpstr>微软雅黑 Light</vt:lpstr>
      <vt:lpstr>Arial</vt:lpstr>
      <vt:lpstr>Calibri</vt:lpstr>
      <vt:lpstr>Calibri Light</vt:lpstr>
      <vt:lpstr>Cambria Math</vt:lpstr>
      <vt:lpstr>Consolas</vt:lpstr>
      <vt:lpstr>Helvetica</vt:lpstr>
      <vt:lpstr>Times New Roman</vt:lpstr>
      <vt:lpstr>Office 主题</vt:lpstr>
      <vt:lpstr>主流VIO技术综述</vt:lpstr>
      <vt:lpstr>目录</vt:lpstr>
      <vt:lpstr>BundleAdjustment</vt:lpstr>
      <vt:lpstr>图解BA的求解过程</vt:lpstr>
      <vt:lpstr>因子图</vt:lpstr>
      <vt:lpstr>VIO分类：</vt:lpstr>
      <vt:lpstr>主流VIO</vt:lpstr>
      <vt:lpstr>PowerPoint 演示文稿</vt:lpstr>
      <vt:lpstr>MSCKF</vt:lpstr>
      <vt:lpstr>MSCKF</vt:lpstr>
      <vt:lpstr>MSCKF</vt:lpstr>
      <vt:lpstr>ROVIO</vt:lpstr>
      <vt:lpstr>ROVIO</vt:lpstr>
      <vt:lpstr>VINS</vt:lpstr>
      <vt:lpstr>VINS</vt:lpstr>
      <vt:lpstr>VI-ORB</vt:lpstr>
      <vt:lpstr>ICE-BA</vt:lpstr>
      <vt:lpstr>ICE-BA的增量思想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H.K</cp:lastModifiedBy>
  <cp:revision>226</cp:revision>
  <dcterms:created xsi:type="dcterms:W3CDTF">2016-11-22T15:43:54Z</dcterms:created>
  <dcterms:modified xsi:type="dcterms:W3CDTF">2019-01-16T07:12:39Z</dcterms:modified>
</cp:coreProperties>
</file>