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68296-fcc2-4409-a5ce-12e8a7e86a99}">
          <p14:sldIdLst>
            <p14:sldId id="256"/>
          </p14:sldIdLst>
        </p14:section>
        <p14:section name="Untitled Section" id="{e6f5ddfb-aa6f-4c2a-acdc-ae558aa579ea}">
          <p14:sldIdLst>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true"/>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true"/>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true"/>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日期占位符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zh-CN" altLang="en-US"/>
              <a:t>深度滤波器原理</a:t>
            </a:r>
            <a:endParaRPr lang="zh-CN" altLang="en-US"/>
          </a:p>
        </p:txBody>
      </p:sp>
      <p:sp>
        <p:nvSpPr>
          <p:cNvPr id="3" name="Subtitle 2"/>
          <p:cNvSpPr>
            <a:spLocks noGrp="true"/>
          </p:cNvSpPr>
          <p:nvPr>
            <p:ph type="subTitle" idx="1"/>
          </p:nvPr>
        </p:nvSpPr>
        <p:spPr>
          <a:xfrm>
            <a:off x="2165985" y="3852863"/>
            <a:ext cx="9144000" cy="1655762"/>
          </a:xfrm>
        </p:spPr>
        <p:txBody>
          <a:bodyPr/>
          <a:p>
            <a:r>
              <a:rPr lang="en-US" altLang="zh-CN"/>
              <a:t>			</a:t>
            </a:r>
            <a:r>
              <a:rPr lang="zh-CN" altLang="en-US"/>
              <a:t>孔大庆</a:t>
            </a:r>
            <a:r>
              <a:rPr lang="en-US" altLang="zh-CN"/>
              <a:t>  2021.11.1 </a:t>
            </a:r>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sz="4000"/>
              <a:t>参考文献</a:t>
            </a:r>
            <a:endParaRPr lang="zh-CN" altLang="en-US" sz="4000"/>
          </a:p>
        </p:txBody>
      </p:sp>
      <p:sp>
        <p:nvSpPr>
          <p:cNvPr id="3" name="Content Placeholder 2"/>
          <p:cNvSpPr>
            <a:spLocks noGrp="true"/>
          </p:cNvSpPr>
          <p:nvPr>
            <p:ph idx="1"/>
          </p:nvPr>
        </p:nvSpPr>
        <p:spPr>
          <a:xfrm>
            <a:off x="838200" y="1825625"/>
            <a:ext cx="10394950" cy="4351655"/>
          </a:xfrm>
        </p:spPr>
        <p:txBody>
          <a:bodyPr>
            <a:normAutofit lnSpcReduction="10000"/>
          </a:bodyPr>
          <a:p>
            <a:r>
              <a:rPr lang="zh-CN" altLang="en-US" sz="2400"/>
              <a:t>出处：</a:t>
            </a:r>
            <a:endParaRPr lang="zh-CN" altLang="en-US"/>
          </a:p>
          <a:p>
            <a:pPr marL="0" indent="0">
              <a:lnSpc>
                <a:spcPct val="100000"/>
              </a:lnSpc>
              <a:buNone/>
            </a:pPr>
            <a:r>
              <a:rPr lang="en-US" altLang="zh-CN"/>
              <a:t>	</a:t>
            </a:r>
            <a:r>
              <a:rPr lang="zh-CN" altLang="en-US" sz="2000"/>
              <a:t>基于视频流的实时三维重建《Video-based, real-time multi-view stereo》</a:t>
            </a:r>
            <a:endParaRPr lang="zh-CN" altLang="en-US"/>
          </a:p>
          <a:p>
            <a:r>
              <a:rPr lang="zh-CN" altLang="en-US" sz="2400"/>
              <a:t>引用</a:t>
            </a:r>
            <a:r>
              <a:rPr lang="en-US" altLang="zh-CN" sz="2400"/>
              <a:t>:</a:t>
            </a:r>
            <a:endParaRPr lang="en-US" altLang="zh-CN"/>
          </a:p>
          <a:p>
            <a:pPr lvl="1">
              <a:lnSpc>
                <a:spcPct val="130000"/>
              </a:lnSpc>
            </a:pPr>
            <a:r>
              <a:rPr lang="zh-CN" altLang="en-US" sz="2000"/>
              <a:t>《SVO: Semi-Direct Visual Odometry for Monocular</a:t>
            </a:r>
            <a:r>
              <a:rPr lang="en-US" altLang="zh-CN" sz="2000"/>
              <a:t> </a:t>
            </a:r>
            <a:r>
              <a:rPr lang="zh-CN" altLang="en-US" sz="2000"/>
              <a:t>and Multi-Camera Systems》</a:t>
            </a:r>
            <a:r>
              <a:rPr lang="en-US" altLang="zh-CN" sz="2000"/>
              <a:t>——</a:t>
            </a:r>
            <a:r>
              <a:rPr lang="zh-CN" altLang="en-US" sz="2000"/>
              <a:t>用于建立可靠的</a:t>
            </a:r>
            <a:r>
              <a:rPr lang="en-US" altLang="zh-CN" sz="2000"/>
              <a:t>3D</a:t>
            </a:r>
            <a:r>
              <a:rPr lang="zh-CN" altLang="en-US" sz="2000"/>
              <a:t>点云图，辅助定位功能</a:t>
            </a:r>
            <a:endParaRPr lang="zh-CN" altLang="en-US" sz="2000"/>
          </a:p>
          <a:p>
            <a:pPr lvl="1">
              <a:lnSpc>
                <a:spcPct val="130000"/>
              </a:lnSpc>
            </a:pPr>
            <a:r>
              <a:rPr lang="zh-CN" altLang="en-US" sz="2000"/>
              <a:t>《REMODE: Probabilistic, Monocular Dense Reconstruction in Real Time》</a:t>
            </a:r>
            <a:r>
              <a:rPr lang="en-US" altLang="zh-CN" sz="2000"/>
              <a:t>——</a:t>
            </a:r>
            <a:r>
              <a:rPr lang="zh-CN" altLang="en-US" sz="2000"/>
              <a:t>实时单目稠密重建</a:t>
            </a:r>
            <a:endParaRPr lang="zh-CN" altLang="en-US"/>
          </a:p>
          <a:p>
            <a:r>
              <a:rPr lang="zh-CN" altLang="en-US" sz="2400"/>
              <a:t>解读：</a:t>
            </a:r>
            <a:endParaRPr lang="zh-CN" altLang="en-US" sz="2400"/>
          </a:p>
          <a:p>
            <a:pPr marL="0" indent="0">
              <a:buNone/>
            </a:pPr>
            <a:r>
              <a:rPr lang="en-US" altLang="zh-CN" sz="2400"/>
              <a:t>     </a:t>
            </a:r>
            <a:r>
              <a:rPr lang="zh-CN" altLang="en-US" sz="2000"/>
              <a:t>贺一佳《深度滤波器详细解读》</a:t>
            </a:r>
            <a:r>
              <a:rPr lang="en-US" altLang="zh-CN" sz="2000"/>
              <a:t>——</a:t>
            </a:r>
            <a:r>
              <a:rPr lang="zh-CN" altLang="en-US" sz="2000"/>
              <a:t>对深度滤波器原理和概率模型进行了详细的说明和推导</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sz="4000"/>
              <a:t>作用</a:t>
            </a:r>
            <a:endParaRPr lang="zh-CN" altLang="en-US" sz="4000"/>
          </a:p>
        </p:txBody>
      </p:sp>
      <p:sp>
        <p:nvSpPr>
          <p:cNvPr id="3" name="Content Placeholder 2"/>
          <p:cNvSpPr>
            <a:spLocks noGrp="true"/>
          </p:cNvSpPr>
          <p:nvPr>
            <p:ph idx="1"/>
          </p:nvPr>
        </p:nvSpPr>
        <p:spPr>
          <a:xfrm>
            <a:off x="838200" y="1825625"/>
            <a:ext cx="6692900" cy="4351655"/>
          </a:xfrm>
        </p:spPr>
        <p:txBody>
          <a:bodyPr/>
          <a:p>
            <a:pPr>
              <a:lnSpc>
                <a:spcPct val="130000"/>
              </a:lnSpc>
            </a:pPr>
            <a:r>
              <a:rPr lang="zh-CN" altLang="en-US" sz="2400"/>
              <a:t>传感器噪声或者环境噪声（比如重复纹理、遮挡）而导致出现地图点的误差比较大甚至是假的地图点，这些误差对定位精度和建图精度影响很大。深度滤波器可以通过多次测量，计算出一个该地图点真假概率以及其作为真实地图点的深度信息和置信度。</a:t>
            </a:r>
            <a:endParaRPr lang="zh-CN" altLang="en-US" sz="2400"/>
          </a:p>
          <a:p>
            <a:pPr>
              <a:lnSpc>
                <a:spcPct val="130000"/>
              </a:lnSpc>
            </a:pPr>
            <a:endParaRPr lang="zh-CN" altLang="en-US" sz="2400"/>
          </a:p>
          <a:p>
            <a:pPr marL="0" indent="0">
              <a:lnSpc>
                <a:spcPct val="130000"/>
              </a:lnSpc>
              <a:buNone/>
            </a:pPr>
            <a:endParaRPr lang="zh-CN" altLang="en-US" sz="2400"/>
          </a:p>
        </p:txBody>
      </p:sp>
      <p:pic>
        <p:nvPicPr>
          <p:cNvPr id="4" name="Picture 3"/>
          <p:cNvPicPr>
            <a:picLocks noChangeAspect="true"/>
          </p:cNvPicPr>
          <p:nvPr/>
        </p:nvPicPr>
        <p:blipFill>
          <a:blip r:embed="rId1"/>
          <a:stretch>
            <a:fillRect/>
          </a:stretch>
        </p:blipFill>
        <p:spPr>
          <a:xfrm>
            <a:off x="7626350" y="1367155"/>
            <a:ext cx="3657600" cy="5005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sz="4000"/>
              <a:t>原理</a:t>
            </a:r>
            <a:endParaRPr lang="zh-CN" altLang="en-US" sz="4000"/>
          </a:p>
        </p:txBody>
      </p:sp>
      <p:pic>
        <p:nvPicPr>
          <p:cNvPr id="4" name="Content Placeholder 3"/>
          <p:cNvPicPr>
            <a:picLocks noChangeAspect="true"/>
          </p:cNvPicPr>
          <p:nvPr>
            <p:ph idx="1"/>
          </p:nvPr>
        </p:nvPicPr>
        <p:blipFill>
          <a:blip r:embed="rId1"/>
          <a:stretch>
            <a:fillRect/>
          </a:stretch>
        </p:blipFill>
        <p:spPr>
          <a:xfrm>
            <a:off x="690880" y="3846195"/>
            <a:ext cx="5971540" cy="2267585"/>
          </a:xfrm>
          <a:prstGeom prst="rect">
            <a:avLst/>
          </a:prstGeom>
        </p:spPr>
      </p:pic>
      <p:sp>
        <p:nvSpPr>
          <p:cNvPr id="6" name="Text Box 5"/>
          <p:cNvSpPr txBox="true"/>
          <p:nvPr/>
        </p:nvSpPr>
        <p:spPr>
          <a:xfrm>
            <a:off x="907415" y="1489710"/>
            <a:ext cx="5277485" cy="2047875"/>
          </a:xfrm>
          <a:prstGeom prst="rect">
            <a:avLst/>
          </a:prstGeom>
          <a:noFill/>
        </p:spPr>
        <p:txBody>
          <a:bodyPr wrap="square" rtlCol="0">
            <a:spAutoFit/>
          </a:bodyPr>
          <a:p>
            <a:pPr marL="285750" indent="-285750">
              <a:lnSpc>
                <a:spcPct val="110000"/>
              </a:lnSpc>
              <a:buFont typeface="Arial" panose="02080604020202020204" pitchFamily="34" charset="0"/>
              <a:buChar char="•"/>
            </a:pPr>
            <a:r>
              <a:rPr lang="zh-CN" altLang="en-US" sz="2400"/>
              <a:t>深度分布直方图</a:t>
            </a:r>
            <a:endParaRPr lang="zh-CN" altLang="en-US" sz="2400"/>
          </a:p>
          <a:p>
            <a:pPr indent="0">
              <a:lnSpc>
                <a:spcPct val="120000"/>
              </a:lnSpc>
              <a:buFont typeface="Arial" panose="02080604020202020204" pitchFamily="34" charset="0"/>
              <a:buNone/>
            </a:pPr>
            <a:r>
              <a:rPr lang="en-US" altLang="zh-CN" sz="2400"/>
              <a:t>   </a:t>
            </a:r>
            <a:r>
              <a:rPr lang="zh-CN" altLang="en-US" sz="2000"/>
              <a:t>左下图</a:t>
            </a:r>
            <a:r>
              <a:rPr lang="" altLang="zh-CN" sz="2000"/>
              <a:t>(a)</a:t>
            </a:r>
            <a:r>
              <a:rPr lang="zh-CN" altLang="" sz="2000"/>
              <a:t>是</a:t>
            </a:r>
            <a:r>
              <a:rPr lang="zh-CN" altLang="en-US" sz="2000"/>
              <a:t>随着深度变化，对应在极线上不同投影点位置图块进行</a:t>
            </a:r>
            <a:r>
              <a:rPr lang="en-US" altLang="zh-CN" sz="2000"/>
              <a:t>NCC</a:t>
            </a:r>
            <a:r>
              <a:rPr lang="zh-CN" altLang="en-US" sz="2000"/>
              <a:t>匹配的得分，并记录极大值点；右下图</a:t>
            </a:r>
            <a:r>
              <a:rPr lang="" altLang="zh-CN" sz="2000"/>
              <a:t>(b)</a:t>
            </a:r>
            <a:r>
              <a:rPr lang="zh-CN" altLang="" sz="2000"/>
              <a:t>表示的是</a:t>
            </a:r>
            <a:r>
              <a:rPr lang="en-US" altLang="zh-CN" sz="2000"/>
              <a:t>60</a:t>
            </a:r>
            <a:r>
              <a:rPr lang="zh-CN" altLang="en-US" sz="2000"/>
              <a:t>幅图之后出现不同极大值点对应的深度的数量统计。</a:t>
            </a:r>
            <a:endParaRPr lang="zh-CN" altLang="en-US" sz="2000"/>
          </a:p>
        </p:txBody>
      </p:sp>
      <p:pic>
        <p:nvPicPr>
          <p:cNvPr id="7" name="Picture 6"/>
          <p:cNvPicPr>
            <a:picLocks noChangeAspect="true"/>
          </p:cNvPicPr>
          <p:nvPr/>
        </p:nvPicPr>
        <p:blipFill>
          <a:blip r:embed="rId2"/>
          <a:stretch>
            <a:fillRect/>
          </a:stretch>
        </p:blipFill>
        <p:spPr>
          <a:xfrm>
            <a:off x="6927850" y="1118870"/>
            <a:ext cx="4244975" cy="5647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838200" y="1187450"/>
            <a:ext cx="10515600" cy="5183505"/>
          </a:xfrm>
        </p:spPr>
        <p:txBody>
          <a:bodyPr/>
          <a:p>
            <a:pPr>
              <a:lnSpc>
                <a:spcPct val="110000"/>
              </a:lnSpc>
            </a:pPr>
            <a:r>
              <a:rPr lang="zh-CN" altLang="en-US" sz="2400"/>
              <a:t>深度概率模型</a:t>
            </a:r>
            <a:r>
              <a:rPr lang="en-US" altLang="zh-CN" sz="2400"/>
              <a:t>——UniformGuassian</a:t>
            </a:r>
            <a:endParaRPr lang="zh-CN" altLang="en-US" sz="2400"/>
          </a:p>
          <a:p>
            <a:pPr marL="0" indent="0">
              <a:lnSpc>
                <a:spcPct val="110000"/>
              </a:lnSpc>
              <a:buNone/>
            </a:pPr>
            <a:r>
              <a:rPr lang="en-US" altLang="zh-CN" sz="2000"/>
              <a:t>       </a:t>
            </a:r>
            <a:r>
              <a:rPr lang="zh-CN" altLang="en-US" sz="2000"/>
              <a:t>要求：能推算深度值和外点概率，不需要存储大量数据</a:t>
            </a:r>
            <a:endParaRPr lang="zh-CN" altLang="en-US" sz="2000"/>
          </a:p>
          <a:p>
            <a:pPr marL="0" indent="0">
              <a:lnSpc>
                <a:spcPct val="110000"/>
              </a:lnSpc>
              <a:buNone/>
            </a:pPr>
            <a:r>
              <a:rPr lang="en-US" altLang="zh-CN" sz="2000"/>
              <a:t>			</a:t>
            </a:r>
            <a:r>
              <a:rPr lang="" altLang="en-US" sz="2000"/>
              <a:t>   </a:t>
            </a:r>
            <a:r>
              <a:rPr lang="zh-CN" altLang="" sz="2000"/>
              <a:t>（</a:t>
            </a:r>
            <a:r>
              <a:rPr lang="en-US" altLang="" sz="2000"/>
              <a:t>z</a:t>
            </a:r>
            <a:r>
              <a:rPr lang="zh-CN" altLang="en-US" sz="2000"/>
              <a:t>带估计的深度，</a:t>
            </a:r>
            <a:r>
              <a:rPr lang="en-US" altLang="zh-CN" sz="2000"/>
              <a:t>π</a:t>
            </a:r>
            <a:r>
              <a:rPr lang="zh-CN" altLang="en-US" sz="2000"/>
              <a:t>表示内点概率，</a:t>
            </a:r>
            <a:r>
              <a:rPr lang="en-US" altLang="zh-CN" sz="2000"/>
              <a:t>xi</a:t>
            </a:r>
            <a:r>
              <a:rPr lang="zh-CN" altLang="en-US" sz="2000"/>
              <a:t>表示第</a:t>
            </a:r>
            <a:r>
              <a:rPr lang="en-US" altLang="zh-CN" sz="2000"/>
              <a:t>i</a:t>
            </a:r>
            <a:r>
              <a:rPr lang="zh-CN" altLang="en-US" sz="2000"/>
              <a:t>次测量的深度</a:t>
            </a:r>
            <a:r>
              <a:rPr lang="" altLang="en-US" sz="2000"/>
              <a:t>)</a:t>
            </a:r>
            <a:r>
              <a:rPr lang="en-US" altLang="zh-CN" sz="2000"/>
              <a:t>		</a:t>
            </a:r>
            <a:endParaRPr lang="en-US" altLang="zh-CN" sz="2000"/>
          </a:p>
          <a:p>
            <a:pPr marL="0" indent="0">
              <a:lnSpc>
                <a:spcPct val="110000"/>
              </a:lnSpc>
              <a:buNone/>
            </a:pPr>
            <a:endParaRPr lang="en-US" altLang="zh-CN" sz="2000"/>
          </a:p>
          <a:p>
            <a:pPr marL="0" indent="0">
              <a:lnSpc>
                <a:spcPct val="110000"/>
              </a:lnSpc>
              <a:buNone/>
            </a:pPr>
            <a:endParaRPr lang="en-US" altLang="zh-CN" sz="2000"/>
          </a:p>
          <a:p>
            <a:pPr marL="0" indent="0">
              <a:lnSpc>
                <a:spcPct val="110000"/>
              </a:lnSpc>
              <a:buNone/>
            </a:pPr>
            <a:endParaRPr lang="en-US" altLang="zh-CN" sz="2000"/>
          </a:p>
          <a:p>
            <a:pPr marL="0" indent="0">
              <a:lnSpc>
                <a:spcPct val="110000"/>
              </a:lnSpc>
              <a:buNone/>
            </a:pPr>
            <a:endParaRPr lang="en-US" altLang="zh-CN" sz="2000"/>
          </a:p>
          <a:p>
            <a:pPr marL="0" indent="0">
              <a:lnSpc>
                <a:spcPct val="110000"/>
              </a:lnSpc>
              <a:buNone/>
            </a:pPr>
            <a:r>
              <a:rPr lang="en-US" altLang="zh-CN" sz="2000"/>
              <a:t>      </a:t>
            </a:r>
            <a:endParaRPr lang="en-US" altLang="zh-CN" sz="2000"/>
          </a:p>
          <a:p>
            <a:pPr marL="0" indent="0">
              <a:lnSpc>
                <a:spcPct val="110000"/>
              </a:lnSpc>
              <a:buNone/>
            </a:pPr>
            <a:r>
              <a:rPr lang="en-US" altLang="zh-CN" sz="2000"/>
              <a:t>    </a:t>
            </a:r>
            <a:endParaRPr lang="en-US" altLang="zh-CN" sz="2000"/>
          </a:p>
          <a:p>
            <a:pPr marL="0" indent="0">
              <a:lnSpc>
                <a:spcPct val="110000"/>
              </a:lnSpc>
              <a:buNone/>
            </a:pPr>
            <a:r>
              <a:rPr lang="en-US" altLang="zh-CN" sz="2000"/>
              <a:t>     </a:t>
            </a:r>
            <a:r>
              <a:rPr lang="zh-CN" altLang="en-US" sz="2000"/>
              <a:t>方法：穷举</a:t>
            </a:r>
            <a:r>
              <a:rPr lang="en-US" altLang="zh-CN" sz="2000"/>
              <a:t>z</a:t>
            </a:r>
            <a:r>
              <a:rPr lang="zh-CN" altLang="en-US" sz="2000"/>
              <a:t>和</a:t>
            </a:r>
            <a:r>
              <a:rPr lang="en-US" altLang="zh-CN" sz="2000"/>
              <a:t>π</a:t>
            </a:r>
            <a:r>
              <a:rPr lang="zh-CN" altLang="en-US" sz="2000"/>
              <a:t>使得这个似然概率最大</a:t>
            </a:r>
            <a:r>
              <a:rPr lang="en-US" altLang="zh-CN" sz="2000"/>
              <a:t>(</a:t>
            </a:r>
            <a:r>
              <a:rPr lang="zh-CN" altLang="en-US" sz="2000"/>
              <a:t>类似右图中红色线可以大体表示整个直方图）</a:t>
            </a:r>
            <a:endParaRPr lang="" altLang="zh-CN" sz="2000"/>
          </a:p>
        </p:txBody>
      </p:sp>
      <p:pic>
        <p:nvPicPr>
          <p:cNvPr id="4" name="Picture 3"/>
          <p:cNvPicPr>
            <a:picLocks noChangeAspect="true"/>
          </p:cNvPicPr>
          <p:nvPr/>
        </p:nvPicPr>
        <p:blipFill>
          <a:blip r:embed="rId1"/>
          <a:stretch>
            <a:fillRect/>
          </a:stretch>
        </p:blipFill>
        <p:spPr>
          <a:xfrm>
            <a:off x="8319135" y="2776220"/>
            <a:ext cx="3105150" cy="2350135"/>
          </a:xfrm>
          <a:prstGeom prst="rect">
            <a:avLst/>
          </a:prstGeom>
        </p:spPr>
      </p:pic>
      <p:pic>
        <p:nvPicPr>
          <p:cNvPr id="5" name="Picture 4"/>
          <p:cNvPicPr>
            <a:picLocks noChangeAspect="true"/>
          </p:cNvPicPr>
          <p:nvPr/>
        </p:nvPicPr>
        <p:blipFill>
          <a:blip r:embed="rId2">
            <a:grayscl/>
            <a:lum contrast="36000"/>
          </a:blip>
          <a:stretch>
            <a:fillRect/>
          </a:stretch>
        </p:blipFill>
        <p:spPr>
          <a:xfrm>
            <a:off x="1576705" y="2152650"/>
            <a:ext cx="2310130" cy="501650"/>
          </a:xfrm>
          <a:prstGeom prst="rect">
            <a:avLst/>
          </a:prstGeom>
        </p:spPr>
      </p:pic>
      <p:pic>
        <p:nvPicPr>
          <p:cNvPr id="6" name="Picture 5"/>
          <p:cNvPicPr>
            <a:picLocks noChangeAspect="true"/>
          </p:cNvPicPr>
          <p:nvPr/>
        </p:nvPicPr>
        <p:blipFill>
          <a:blip r:embed="rId3">
            <a:lum contrast="18000"/>
          </a:blip>
          <a:stretch>
            <a:fillRect/>
          </a:stretch>
        </p:blipFill>
        <p:spPr>
          <a:xfrm>
            <a:off x="140970" y="2987675"/>
            <a:ext cx="6790690" cy="626745"/>
          </a:xfrm>
          <a:prstGeom prst="rect">
            <a:avLst/>
          </a:prstGeom>
        </p:spPr>
      </p:pic>
      <p:pic>
        <p:nvPicPr>
          <p:cNvPr id="7" name="Picture 6"/>
          <p:cNvPicPr>
            <a:picLocks noChangeAspect="true"/>
          </p:cNvPicPr>
          <p:nvPr/>
        </p:nvPicPr>
        <p:blipFill>
          <a:blip r:embed="rId4">
            <a:lum contrast="12000"/>
          </a:blip>
          <a:stretch>
            <a:fillRect/>
          </a:stretch>
        </p:blipFill>
        <p:spPr>
          <a:xfrm>
            <a:off x="6871335" y="3067685"/>
            <a:ext cx="1238250" cy="546735"/>
          </a:xfrm>
          <a:prstGeom prst="rect">
            <a:avLst/>
          </a:prstGeom>
        </p:spPr>
      </p:pic>
      <p:pic>
        <p:nvPicPr>
          <p:cNvPr id="8" name="Picture 7"/>
          <p:cNvPicPr>
            <a:picLocks noChangeAspect="true"/>
          </p:cNvPicPr>
          <p:nvPr/>
        </p:nvPicPr>
        <p:blipFill>
          <a:blip r:embed="rId5">
            <a:lum contrast="6000"/>
          </a:blip>
          <a:stretch>
            <a:fillRect/>
          </a:stretch>
        </p:blipFill>
        <p:spPr>
          <a:xfrm>
            <a:off x="1280160" y="3783965"/>
            <a:ext cx="4511675" cy="577215"/>
          </a:xfrm>
          <a:prstGeom prst="rect">
            <a:avLst/>
          </a:prstGeom>
        </p:spPr>
      </p:pic>
      <p:pic>
        <p:nvPicPr>
          <p:cNvPr id="9" name="Picture 8"/>
          <p:cNvPicPr>
            <a:picLocks noChangeAspect="true"/>
          </p:cNvPicPr>
          <p:nvPr/>
        </p:nvPicPr>
        <p:blipFill>
          <a:blip r:embed="rId6"/>
          <a:stretch>
            <a:fillRect/>
          </a:stretch>
        </p:blipFill>
        <p:spPr>
          <a:xfrm>
            <a:off x="1223010" y="4457700"/>
            <a:ext cx="7172325" cy="714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838200" y="1006475"/>
            <a:ext cx="10515600" cy="4877435"/>
          </a:xfrm>
        </p:spPr>
        <p:txBody>
          <a:bodyPr/>
          <a:p>
            <a:r>
              <a:rPr lang="zh-CN" altLang="en-US" sz="2400"/>
              <a:t>已知内外点时穷举法改进</a:t>
            </a:r>
            <a:r>
              <a:rPr lang="en-US" altLang="zh-CN" sz="2400"/>
              <a:t>——BetaGaussian</a:t>
            </a:r>
            <a:r>
              <a:rPr lang="zh-CN" altLang="en-US" sz="2400"/>
              <a:t>混合</a:t>
            </a:r>
            <a:endParaRPr lang="zh-CN" altLang="en-US" sz="2400"/>
          </a:p>
        </p:txBody>
      </p:sp>
      <p:pic>
        <p:nvPicPr>
          <p:cNvPr id="4" name="Picture 3"/>
          <p:cNvPicPr>
            <a:picLocks noChangeAspect="true"/>
          </p:cNvPicPr>
          <p:nvPr/>
        </p:nvPicPr>
        <p:blipFill>
          <a:blip r:embed="rId1">
            <a:lum contrast="24000"/>
          </a:blip>
          <a:stretch>
            <a:fillRect/>
          </a:stretch>
        </p:blipFill>
        <p:spPr>
          <a:xfrm>
            <a:off x="1132205" y="1754505"/>
            <a:ext cx="5194300" cy="1698625"/>
          </a:xfrm>
          <a:prstGeom prst="rect">
            <a:avLst/>
          </a:prstGeom>
        </p:spPr>
      </p:pic>
      <p:pic>
        <p:nvPicPr>
          <p:cNvPr id="5" name="Picture 4"/>
          <p:cNvPicPr>
            <a:picLocks noChangeAspect="true"/>
          </p:cNvPicPr>
          <p:nvPr/>
        </p:nvPicPr>
        <p:blipFill>
          <a:blip r:embed="rId2">
            <a:lum bright="-6000" contrast="12000"/>
          </a:blip>
          <a:stretch>
            <a:fillRect/>
          </a:stretch>
        </p:blipFill>
        <p:spPr>
          <a:xfrm>
            <a:off x="6613525" y="1840230"/>
            <a:ext cx="4112895" cy="1062355"/>
          </a:xfrm>
          <a:prstGeom prst="rect">
            <a:avLst/>
          </a:prstGeom>
        </p:spPr>
      </p:pic>
      <p:pic>
        <p:nvPicPr>
          <p:cNvPr id="6" name="Picture 5"/>
          <p:cNvPicPr>
            <a:picLocks noChangeAspect="true"/>
          </p:cNvPicPr>
          <p:nvPr/>
        </p:nvPicPr>
        <p:blipFill>
          <a:blip r:embed="rId3"/>
          <a:stretch>
            <a:fillRect/>
          </a:stretch>
        </p:blipFill>
        <p:spPr>
          <a:xfrm>
            <a:off x="1172210" y="3851275"/>
            <a:ext cx="7833360" cy="2033270"/>
          </a:xfrm>
          <a:prstGeom prst="rect">
            <a:avLst/>
          </a:prstGeom>
        </p:spPr>
      </p:pic>
      <p:sp>
        <p:nvSpPr>
          <p:cNvPr id="7" name="Text Box 6"/>
          <p:cNvSpPr txBox="true"/>
          <p:nvPr/>
        </p:nvSpPr>
        <p:spPr>
          <a:xfrm>
            <a:off x="6674485" y="3084830"/>
            <a:ext cx="4740275" cy="368300"/>
          </a:xfrm>
          <a:prstGeom prst="rect">
            <a:avLst/>
          </a:prstGeom>
          <a:noFill/>
        </p:spPr>
        <p:txBody>
          <a:bodyPr wrap="square" rtlCol="0">
            <a:spAutoFit/>
          </a:bodyPr>
          <a:p>
            <a:r>
              <a:rPr lang="en-US"/>
              <a:t>y</a:t>
            </a:r>
            <a:r>
              <a:rPr lang="" altLang="en-US"/>
              <a:t>n:</a:t>
            </a:r>
            <a:r>
              <a:rPr lang="zh-CN" altLang=""/>
              <a:t>为</a:t>
            </a:r>
            <a:r>
              <a:rPr lang="en-US" altLang="zh-CN"/>
              <a:t>1</a:t>
            </a:r>
            <a:r>
              <a:rPr lang="zh-CN" altLang="en-US"/>
              <a:t>表示</a:t>
            </a:r>
            <a:r>
              <a:rPr lang="en-US" altLang="zh-CN"/>
              <a:t>n</a:t>
            </a:r>
            <a:r>
              <a:rPr lang="zh-CN" altLang="en-US"/>
              <a:t>次测量为内点，为</a:t>
            </a:r>
            <a:r>
              <a:rPr lang="en-US" altLang="zh-CN"/>
              <a:t>0</a:t>
            </a:r>
            <a:r>
              <a:rPr lang="zh-CN" altLang="en-US"/>
              <a:t>表示为外点</a:t>
            </a:r>
            <a:endParaRPr lang="zh-CN" altLang="en-US"/>
          </a:p>
        </p:txBody>
      </p:sp>
      <p:pic>
        <p:nvPicPr>
          <p:cNvPr id="8" name="Picture 7"/>
          <p:cNvPicPr>
            <a:picLocks noChangeAspect="true"/>
          </p:cNvPicPr>
          <p:nvPr/>
        </p:nvPicPr>
        <p:blipFill>
          <a:blip r:embed="rId4"/>
          <a:stretch>
            <a:fillRect/>
          </a:stretch>
        </p:blipFill>
        <p:spPr>
          <a:xfrm>
            <a:off x="1375410" y="5883910"/>
            <a:ext cx="2597150" cy="519430"/>
          </a:xfrm>
          <a:prstGeom prst="rect">
            <a:avLst/>
          </a:prstGeom>
        </p:spPr>
      </p:pic>
      <p:sp>
        <p:nvSpPr>
          <p:cNvPr id="9" name="Text Box 8"/>
          <p:cNvSpPr txBox="true"/>
          <p:nvPr/>
        </p:nvSpPr>
        <p:spPr>
          <a:xfrm>
            <a:off x="6323330" y="5036820"/>
            <a:ext cx="4481195" cy="1087755"/>
          </a:xfrm>
          <a:prstGeom prst="rect">
            <a:avLst/>
          </a:prstGeom>
          <a:noFill/>
        </p:spPr>
        <p:txBody>
          <a:bodyPr wrap="square" rtlCol="0">
            <a:spAutoFit/>
          </a:bodyPr>
          <a:p>
            <a:pPr>
              <a:lnSpc>
                <a:spcPct val="120000"/>
              </a:lnSpc>
            </a:pPr>
            <a:r>
              <a:rPr lang="zh-CN" altLang="en-US"/>
              <a:t>迭代更新：如果</a:t>
            </a:r>
            <a:r>
              <a:rPr lang="en-US" altLang="zh-CN"/>
              <a:t>yn</a:t>
            </a:r>
            <a:r>
              <a:rPr lang="zh-CN" altLang="en-US"/>
              <a:t>是</a:t>
            </a:r>
            <a:r>
              <a:rPr lang="en-US" altLang="zh-CN"/>
              <a:t>1</a:t>
            </a:r>
            <a:r>
              <a:rPr lang="zh-CN" altLang="en-US"/>
              <a:t>，则主要更新高斯分布，改变均值和方差；而</a:t>
            </a:r>
            <a:r>
              <a:rPr lang="en-US" altLang="zh-CN"/>
              <a:t>yn</a:t>
            </a:r>
            <a:r>
              <a:rPr lang="zh-CN" altLang="en-US"/>
              <a:t>为</a:t>
            </a:r>
            <a:r>
              <a:rPr lang="en-US" altLang="zh-CN"/>
              <a:t>0</a:t>
            </a:r>
            <a:r>
              <a:rPr lang="zh-CN" altLang="en-US"/>
              <a:t>，主要改变</a:t>
            </a:r>
            <a:r>
              <a:rPr lang="en-US" altLang="zh-CN"/>
              <a:t>beta</a:t>
            </a:r>
            <a:r>
              <a:rPr lang="zh-CN" altLang="en-US"/>
              <a:t>分布，均值方差不变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true"/>
          <p:nvPr/>
        </p:nvSpPr>
        <p:spPr>
          <a:xfrm>
            <a:off x="1247140" y="4287520"/>
            <a:ext cx="5584825" cy="2360930"/>
          </a:xfrm>
          <a:prstGeom prst="rect">
            <a:avLst/>
          </a:prstGeom>
          <a:noFill/>
        </p:spPr>
        <p:txBody>
          <a:bodyPr wrap="square" rtlCol="0">
            <a:spAutoFit/>
          </a:bodyPr>
          <a:p>
            <a:pPr>
              <a:lnSpc>
                <a:spcPct val="120000"/>
              </a:lnSpc>
            </a:pPr>
            <a:r>
              <a:rPr lang="en-US" altLang="zh-CN"/>
              <a:t>      </a:t>
            </a:r>
            <a:r>
              <a:rPr lang="zh-CN" altLang=""/>
              <a:t>更新过后是两个</a:t>
            </a:r>
            <a:r>
              <a:rPr lang="en-US" altLang="zh-CN"/>
              <a:t>Beta</a:t>
            </a:r>
            <a:r>
              <a:rPr lang="" altLang="en-US"/>
              <a:t>Gaussian</a:t>
            </a:r>
            <a:r>
              <a:rPr lang="zh-CN" altLang=""/>
              <a:t>模型相加，结果有可能不是单峰的</a:t>
            </a:r>
            <a:r>
              <a:rPr lang="en-US" altLang="zh-CN"/>
              <a:t>BetaGaussian</a:t>
            </a:r>
            <a:r>
              <a:rPr lang="zh-CN" altLang="en-US"/>
              <a:t>模型，但是实际很多情况下这个结果可以近似为</a:t>
            </a:r>
            <a:r>
              <a:rPr lang="en-US" altLang="zh-CN"/>
              <a:t>BetaGaussian</a:t>
            </a:r>
            <a:r>
              <a:rPr lang="zh-CN" altLang="en-US"/>
              <a:t>分布。</a:t>
            </a:r>
            <a:endParaRPr lang="zh-CN" altLang="en-US"/>
          </a:p>
          <a:p>
            <a:pPr>
              <a:lnSpc>
                <a:spcPct val="120000"/>
              </a:lnSpc>
            </a:pPr>
            <a:endParaRPr lang="zh-CN" altLang="en-US"/>
          </a:p>
          <a:p>
            <a:pPr>
              <a:lnSpc>
                <a:spcPct val="120000"/>
              </a:lnSpc>
            </a:pPr>
            <a:endParaRPr lang="zh-CN" altLang="en-US"/>
          </a:p>
          <a:p>
            <a:pPr>
              <a:lnSpc>
                <a:spcPct val="120000"/>
              </a:lnSpc>
            </a:pPr>
            <a:endParaRPr lang="zh-CN" altLang="en-US"/>
          </a:p>
          <a:p>
            <a:endParaRPr lang="zh-CN" altLang="en-US"/>
          </a:p>
        </p:txBody>
      </p:sp>
      <p:sp>
        <p:nvSpPr>
          <p:cNvPr id="3" name="Content Placeholder 2"/>
          <p:cNvSpPr>
            <a:spLocks noGrp="true"/>
          </p:cNvSpPr>
          <p:nvPr>
            <p:ph idx="1"/>
          </p:nvPr>
        </p:nvSpPr>
        <p:spPr>
          <a:xfrm>
            <a:off x="838200" y="908685"/>
            <a:ext cx="10515600" cy="5039360"/>
          </a:xfrm>
        </p:spPr>
        <p:txBody>
          <a:bodyPr/>
          <a:p>
            <a:r>
              <a:rPr lang="zh-CN" altLang="en-US" sz="2400"/>
              <a:t>未知内外点概率模型</a:t>
            </a:r>
            <a:endParaRPr lang="zh-CN" altLang="en-US" sz="2400"/>
          </a:p>
          <a:p>
            <a:pPr marL="457200" lvl="1" indent="0">
              <a:lnSpc>
                <a:spcPct val="110000"/>
              </a:lnSpc>
              <a:buNone/>
            </a:pPr>
            <a:r>
              <a:rPr lang="zh-CN" altLang="en-US" sz="2000"/>
              <a:t>现实：对于明显外点的测量可以直接更新上面的模型，但是对于无法判断为外点的测量，则依然需要用</a:t>
            </a:r>
            <a:r>
              <a:rPr lang="" altLang="zh-CN" sz="2000"/>
              <a:t>U</a:t>
            </a:r>
            <a:r>
              <a:rPr lang="en-US" altLang="zh-CN" sz="2000"/>
              <a:t>niform+Gaussian</a:t>
            </a:r>
            <a:r>
              <a:rPr lang="" altLang="en-US" sz="2000"/>
              <a:t>.</a:t>
            </a:r>
            <a:endParaRPr lang="" altLang="en-US" sz="2000"/>
          </a:p>
        </p:txBody>
      </p:sp>
      <p:pic>
        <p:nvPicPr>
          <p:cNvPr id="4" name="Picture 3"/>
          <p:cNvPicPr>
            <a:picLocks noChangeAspect="true"/>
          </p:cNvPicPr>
          <p:nvPr/>
        </p:nvPicPr>
        <p:blipFill>
          <a:blip r:embed="rId1"/>
          <a:stretch>
            <a:fillRect/>
          </a:stretch>
        </p:blipFill>
        <p:spPr>
          <a:xfrm>
            <a:off x="1421765" y="2336165"/>
            <a:ext cx="3472815" cy="1157605"/>
          </a:xfrm>
          <a:prstGeom prst="rect">
            <a:avLst/>
          </a:prstGeom>
        </p:spPr>
      </p:pic>
      <p:pic>
        <p:nvPicPr>
          <p:cNvPr id="5" name="Picture 4"/>
          <p:cNvPicPr>
            <a:picLocks noChangeAspect="true"/>
          </p:cNvPicPr>
          <p:nvPr/>
        </p:nvPicPr>
        <p:blipFill>
          <a:blip r:embed="rId2"/>
          <a:stretch>
            <a:fillRect/>
          </a:stretch>
        </p:blipFill>
        <p:spPr>
          <a:xfrm>
            <a:off x="1421765" y="3493770"/>
            <a:ext cx="6562725" cy="514350"/>
          </a:xfrm>
          <a:prstGeom prst="rect">
            <a:avLst/>
          </a:prstGeom>
        </p:spPr>
      </p:pic>
      <p:pic>
        <p:nvPicPr>
          <p:cNvPr id="6" name="Picture 5"/>
          <p:cNvPicPr>
            <a:picLocks noChangeAspect="true"/>
          </p:cNvPicPr>
          <p:nvPr/>
        </p:nvPicPr>
        <p:blipFill>
          <a:blip r:embed="rId3"/>
          <a:stretch>
            <a:fillRect/>
          </a:stretch>
        </p:blipFill>
        <p:spPr>
          <a:xfrm>
            <a:off x="8415020" y="3493770"/>
            <a:ext cx="3192145" cy="568325"/>
          </a:xfrm>
          <a:prstGeom prst="rect">
            <a:avLst/>
          </a:prstGeom>
        </p:spPr>
      </p:pic>
      <p:pic>
        <p:nvPicPr>
          <p:cNvPr id="8" name="Picture 7"/>
          <p:cNvPicPr>
            <a:picLocks noChangeAspect="true"/>
          </p:cNvPicPr>
          <p:nvPr/>
        </p:nvPicPr>
        <p:blipFill>
          <a:blip r:embed="rId4"/>
          <a:stretch>
            <a:fillRect/>
          </a:stretch>
        </p:blipFill>
        <p:spPr>
          <a:xfrm>
            <a:off x="8758555" y="4133215"/>
            <a:ext cx="2219325" cy="1733550"/>
          </a:xfrm>
          <a:prstGeom prst="rect">
            <a:avLst/>
          </a:prstGeom>
        </p:spPr>
      </p:pic>
      <p:sp>
        <p:nvSpPr>
          <p:cNvPr id="9" name="Text Box 8"/>
          <p:cNvSpPr txBox="true"/>
          <p:nvPr/>
        </p:nvSpPr>
        <p:spPr>
          <a:xfrm>
            <a:off x="7815580" y="2136140"/>
            <a:ext cx="3660775" cy="1087755"/>
          </a:xfrm>
          <a:prstGeom prst="rect">
            <a:avLst/>
          </a:prstGeom>
          <a:noFill/>
        </p:spPr>
        <p:txBody>
          <a:bodyPr wrap="square" rtlCol="0" anchor="t">
            <a:spAutoFit/>
          </a:bodyPr>
          <a:p>
            <a:pPr>
              <a:lnSpc>
                <a:spcPct val="120000"/>
              </a:lnSpc>
            </a:pPr>
            <a:r>
              <a:rPr lang="en-US" altLang="zh-CN">
                <a:sym typeface="+mn-ea"/>
              </a:rPr>
              <a:t>      </a:t>
            </a:r>
            <a:r>
              <a:rPr lang="zh-CN" altLang="en-US">
                <a:sym typeface="+mn-ea"/>
              </a:rPr>
              <a:t>把真实的模型记做</a:t>
            </a:r>
            <a:r>
              <a:rPr lang="en-US" altLang="zh-CN">
                <a:sym typeface="+mn-ea"/>
              </a:rPr>
              <a:t>J</a:t>
            </a:r>
            <a:r>
              <a:rPr lang="zh-CN" altLang="en-US">
                <a:sym typeface="+mn-ea"/>
              </a:rPr>
              <a:t>，近似模型记做</a:t>
            </a:r>
            <a:r>
              <a:rPr lang="en-US" altLang="zh-CN">
                <a:sym typeface="+mn-ea"/>
              </a:rPr>
              <a:t>K</a:t>
            </a:r>
            <a:r>
              <a:rPr lang="zh-CN" altLang="en-US">
                <a:sym typeface="+mn-ea"/>
              </a:rPr>
              <a:t>。计算二者的一阶矩和二阶矩，并另二者相等可得：</a:t>
            </a:r>
            <a:endParaRPr lang="en-US"/>
          </a:p>
        </p:txBody>
      </p:sp>
      <p:sp>
        <p:nvSpPr>
          <p:cNvPr id="10" name="Text Box 9"/>
          <p:cNvSpPr txBox="true"/>
          <p:nvPr/>
        </p:nvSpPr>
        <p:spPr>
          <a:xfrm>
            <a:off x="1247140" y="5866765"/>
            <a:ext cx="10166985" cy="755650"/>
          </a:xfrm>
          <a:prstGeom prst="rect">
            <a:avLst/>
          </a:prstGeom>
          <a:noFill/>
        </p:spPr>
        <p:txBody>
          <a:bodyPr wrap="square" rtlCol="0">
            <a:spAutoFit/>
          </a:bodyPr>
          <a:p>
            <a:pPr>
              <a:lnSpc>
                <a:spcPct val="120000"/>
              </a:lnSpc>
            </a:pPr>
            <a:r>
              <a:rPr lang="en-US" altLang="zh-CN"/>
              <a:t>      </a:t>
            </a:r>
            <a:r>
              <a:rPr lang="zh-CN" altLang="en-US"/>
              <a:t>综上，深度滤波器是用一个</a:t>
            </a:r>
            <a:r>
              <a:rPr lang="en-US" altLang="zh-CN"/>
              <a:t>Beta</a:t>
            </a:r>
            <a:r>
              <a:rPr lang="zh-CN" altLang="en-US"/>
              <a:t>分布近似内点概率</a:t>
            </a:r>
            <a:r>
              <a:rPr lang="en-US" altLang="zh-CN"/>
              <a:t>π</a:t>
            </a:r>
            <a:r>
              <a:rPr lang="zh-CN" altLang="en-US"/>
              <a:t>，用</a:t>
            </a:r>
            <a:r>
              <a:rPr lang="en-US" altLang="zh-CN"/>
              <a:t>gaussian</a:t>
            </a:r>
            <a:r>
              <a:rPr lang="zh-CN" altLang="en-US"/>
              <a:t>分布近似深度</a:t>
            </a:r>
            <a:r>
              <a:rPr lang="en-US" altLang="zh-CN"/>
              <a:t>Z</a:t>
            </a:r>
            <a:r>
              <a:rPr lang="zh-CN" altLang="en-US"/>
              <a:t>，同时可以通过简单几个参数表示前面的直方图。</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WPS Presentation</Application>
  <PresentationFormat>宽屏</PresentationFormat>
  <Paragraphs>56</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宋体</vt:lpstr>
      <vt:lpstr>Wingdings</vt:lpstr>
      <vt:lpstr>Nimbus Roman No9 L</vt:lpstr>
      <vt:lpstr>宋体</vt:lpstr>
      <vt:lpstr>Arial Unicode MS</vt:lpstr>
      <vt:lpstr>Calibri Light</vt:lpstr>
      <vt:lpstr>DejaVu Sans</vt:lpstr>
      <vt:lpstr>Calibri</vt:lpstr>
      <vt:lpstr>微软雅黑</vt:lpstr>
      <vt:lpstr>Droid Sans Fallback</vt:lpstr>
      <vt:lpstr>Abyssinica SIL</vt:lpstr>
      <vt:lpstr>OpenSymbol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Lemon</cp:lastModifiedBy>
  <cp:revision>7</cp:revision>
  <dcterms:created xsi:type="dcterms:W3CDTF">2021-11-01T09:11:20Z</dcterms:created>
  <dcterms:modified xsi:type="dcterms:W3CDTF">2021-11-01T09:11:20Z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