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9" r:id="rId3"/>
    <p:sldId id="279" r:id="rId4"/>
    <p:sldId id="278" r:id="rId5"/>
    <p:sldId id="274" r:id="rId6"/>
    <p:sldId id="281" r:id="rId7"/>
    <p:sldId id="285" r:id="rId8"/>
    <p:sldId id="282" r:id="rId9"/>
    <p:sldId id="284" r:id="rId10"/>
    <p:sldId id="283" r:id="rId11"/>
    <p:sldId id="291" r:id="rId12"/>
    <p:sldId id="286" r:id="rId13"/>
    <p:sldId id="287" r:id="rId14"/>
    <p:sldId id="276" r:id="rId15"/>
    <p:sldId id="288" r:id="rId16"/>
    <p:sldId id="275" r:id="rId17"/>
    <p:sldId id="277" r:id="rId18"/>
    <p:sldId id="290" r:id="rId19"/>
    <p:sldId id="292" r:id="rId20"/>
    <p:sldId id="262" r:id="rId21"/>
  </p:sldIdLst>
  <p:sldSz cx="24382413" cy="13716000"/>
  <p:notesSz cx="7104063" cy="10234613"/>
  <p:defaultTextStyle>
    <a:defPPr>
      <a:defRPr lang="zh-CN"/>
    </a:defPPr>
    <a:lvl1pPr marL="0" algn="l" defTabSz="13519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6275" algn="l" defTabSz="13519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1915" algn="l" defTabSz="13519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28190" algn="l" defTabSz="13519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03830" algn="l" defTabSz="13519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80105" algn="l" defTabSz="13519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55745" algn="l" defTabSz="13519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32020" algn="l" defTabSz="13519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07660" algn="l" defTabSz="13519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7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438" y="84"/>
      </p:cViewPr>
      <p:guideLst>
        <p:guide orient="horz" pos="4327"/>
        <p:guide pos="76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7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dministrator\Desktop\新建文件夹\内页2.jpg内页2">
            <a:extLst>
              <a:ext uri="{FF2B5EF4-FFF2-40B4-BE49-F238E27FC236}">
                <a16:creationId xmlns:a16="http://schemas.microsoft.com/office/drawing/2014/main" id="{F97E4795-77BE-4905-8175-C0CC6B5D9E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05" y="1270"/>
            <a:ext cx="24378920" cy="1371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2887980" rtl="0" eaLnBrk="1" latinLnBrk="0" hangingPunct="1">
        <a:lnSpc>
          <a:spcPct val="90000"/>
        </a:lnSpc>
        <a:spcBef>
          <a:spcPct val="0"/>
        </a:spcBef>
        <a:buNone/>
        <a:defRPr sz="1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7980" rtl="0" eaLnBrk="1" latinLnBrk="0" hangingPunct="1">
        <a:lnSpc>
          <a:spcPct val="90000"/>
        </a:lnSpc>
        <a:spcBef>
          <a:spcPct val="428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1pPr>
      <a:lvl2pPr marL="2166620" indent="-722630" algn="l" defTabSz="2887980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50" kern="1200">
          <a:solidFill>
            <a:schemeClr val="tx1"/>
          </a:solidFill>
          <a:latin typeface="+mn-lt"/>
          <a:ea typeface="+mn-ea"/>
          <a:cs typeface="+mn-cs"/>
        </a:defRPr>
      </a:lvl2pPr>
      <a:lvl3pPr marL="3610610" indent="-722630" algn="l" defTabSz="2887980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10" kern="1200">
          <a:solidFill>
            <a:schemeClr val="tx1"/>
          </a:solidFill>
          <a:latin typeface="+mn-lt"/>
          <a:ea typeface="+mn-ea"/>
          <a:cs typeface="+mn-cs"/>
        </a:defRPr>
      </a:lvl3pPr>
      <a:lvl4pPr marL="5053965" indent="-722630" algn="l" defTabSz="2887980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35" kern="1200">
          <a:solidFill>
            <a:schemeClr val="tx1"/>
          </a:solidFill>
          <a:latin typeface="+mn-lt"/>
          <a:ea typeface="+mn-ea"/>
          <a:cs typeface="+mn-cs"/>
        </a:defRPr>
      </a:lvl4pPr>
      <a:lvl5pPr marL="6497955" indent="-722630" algn="l" defTabSz="2887980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35" kern="1200">
          <a:solidFill>
            <a:schemeClr val="tx1"/>
          </a:solidFill>
          <a:latin typeface="+mn-lt"/>
          <a:ea typeface="+mn-ea"/>
          <a:cs typeface="+mn-cs"/>
        </a:defRPr>
      </a:lvl5pPr>
      <a:lvl6pPr marL="7942580" indent="-722630" algn="l" defTabSz="2887980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35" kern="1200">
          <a:solidFill>
            <a:schemeClr val="tx1"/>
          </a:solidFill>
          <a:latin typeface="+mn-lt"/>
          <a:ea typeface="+mn-ea"/>
          <a:cs typeface="+mn-cs"/>
        </a:defRPr>
      </a:lvl6pPr>
      <a:lvl7pPr marL="9387205" indent="-722630" algn="l" defTabSz="2887980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35" kern="1200">
          <a:solidFill>
            <a:schemeClr val="tx1"/>
          </a:solidFill>
          <a:latin typeface="+mn-lt"/>
          <a:ea typeface="+mn-ea"/>
          <a:cs typeface="+mn-cs"/>
        </a:defRPr>
      </a:lvl7pPr>
      <a:lvl8pPr marL="10831195" indent="-722630" algn="l" defTabSz="2887980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35" kern="1200">
          <a:solidFill>
            <a:schemeClr val="tx1"/>
          </a:solidFill>
          <a:latin typeface="+mn-lt"/>
          <a:ea typeface="+mn-ea"/>
          <a:cs typeface="+mn-cs"/>
        </a:defRPr>
      </a:lvl8pPr>
      <a:lvl9pPr marL="12275185" indent="-722630" algn="l" defTabSz="2887980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7980" rtl="0" eaLnBrk="1" latinLnBrk="0" hangingPunct="1">
        <a:defRPr sz="5635" kern="1200">
          <a:solidFill>
            <a:schemeClr val="tx1"/>
          </a:solidFill>
          <a:latin typeface="+mn-lt"/>
          <a:ea typeface="+mn-ea"/>
          <a:cs typeface="+mn-cs"/>
        </a:defRPr>
      </a:lvl1pPr>
      <a:lvl2pPr marL="1443990" algn="l" defTabSz="2887980" rtl="0" eaLnBrk="1" latinLnBrk="0" hangingPunct="1">
        <a:defRPr sz="5635" kern="1200">
          <a:solidFill>
            <a:schemeClr val="tx1"/>
          </a:solidFill>
          <a:latin typeface="+mn-lt"/>
          <a:ea typeface="+mn-ea"/>
          <a:cs typeface="+mn-cs"/>
        </a:defRPr>
      </a:lvl2pPr>
      <a:lvl3pPr marL="2887980" algn="l" defTabSz="2887980" rtl="0" eaLnBrk="1" latinLnBrk="0" hangingPunct="1">
        <a:defRPr sz="5635" kern="1200">
          <a:solidFill>
            <a:schemeClr val="tx1"/>
          </a:solidFill>
          <a:latin typeface="+mn-lt"/>
          <a:ea typeface="+mn-ea"/>
          <a:cs typeface="+mn-cs"/>
        </a:defRPr>
      </a:lvl3pPr>
      <a:lvl4pPr marL="4331335" algn="l" defTabSz="2887980" rtl="0" eaLnBrk="1" latinLnBrk="0" hangingPunct="1">
        <a:defRPr sz="5635" kern="1200">
          <a:solidFill>
            <a:schemeClr val="tx1"/>
          </a:solidFill>
          <a:latin typeface="+mn-lt"/>
          <a:ea typeface="+mn-ea"/>
          <a:cs typeface="+mn-cs"/>
        </a:defRPr>
      </a:lvl4pPr>
      <a:lvl5pPr marL="5776595" algn="l" defTabSz="2887980" rtl="0" eaLnBrk="1" latinLnBrk="0" hangingPunct="1">
        <a:defRPr sz="5635" kern="1200">
          <a:solidFill>
            <a:schemeClr val="tx1"/>
          </a:solidFill>
          <a:latin typeface="+mn-lt"/>
          <a:ea typeface="+mn-ea"/>
          <a:cs typeface="+mn-cs"/>
        </a:defRPr>
      </a:lvl5pPr>
      <a:lvl6pPr marL="7220585" algn="l" defTabSz="2887980" rtl="0" eaLnBrk="1" latinLnBrk="0" hangingPunct="1">
        <a:defRPr sz="5635" kern="1200">
          <a:solidFill>
            <a:schemeClr val="tx1"/>
          </a:solidFill>
          <a:latin typeface="+mn-lt"/>
          <a:ea typeface="+mn-ea"/>
          <a:cs typeface="+mn-cs"/>
        </a:defRPr>
      </a:lvl6pPr>
      <a:lvl7pPr marL="8664575" algn="l" defTabSz="2887980" rtl="0" eaLnBrk="1" latinLnBrk="0" hangingPunct="1">
        <a:defRPr sz="5635" kern="1200">
          <a:solidFill>
            <a:schemeClr val="tx1"/>
          </a:solidFill>
          <a:latin typeface="+mn-lt"/>
          <a:ea typeface="+mn-ea"/>
          <a:cs typeface="+mn-cs"/>
        </a:defRPr>
      </a:lvl7pPr>
      <a:lvl8pPr marL="10109200" algn="l" defTabSz="2887980" rtl="0" eaLnBrk="1" latinLnBrk="0" hangingPunct="1">
        <a:defRPr sz="5635" kern="1200">
          <a:solidFill>
            <a:schemeClr val="tx1"/>
          </a:solidFill>
          <a:latin typeface="+mn-lt"/>
          <a:ea typeface="+mn-ea"/>
          <a:cs typeface="+mn-cs"/>
        </a:defRPr>
      </a:lvl8pPr>
      <a:lvl9pPr marL="11553190" algn="l" defTabSz="2887980" rtl="0" eaLnBrk="1" latinLnBrk="0" hangingPunct="1">
        <a:defRPr sz="5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新建文件夹\标题页.jpg标题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3335" y="5080"/>
            <a:ext cx="24380190" cy="1371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6989" y="6673066"/>
            <a:ext cx="9407911" cy="175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815" spc="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相似人群拓展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>
            <a:extLst>
              <a:ext uri="{FF2B5EF4-FFF2-40B4-BE49-F238E27FC236}">
                <a16:creationId xmlns:a16="http://schemas.microsoft.com/office/drawing/2014/main" id="{9CB7B915-0D00-49E3-AB83-D731F5F2533F}"/>
              </a:ext>
            </a:extLst>
          </p:cNvPr>
          <p:cNvSpPr>
            <a:spLocks noChangeArrowheads="1"/>
          </p:cNvSpPr>
          <p:nvPr/>
        </p:nvSpPr>
        <p:spPr bwMode="blackWhite">
          <a:xfrm flipV="1">
            <a:off x="11147180" y="3307251"/>
            <a:ext cx="2597405" cy="5438165"/>
          </a:xfrm>
          <a:prstGeom prst="curvedRightArrow">
            <a:avLst>
              <a:gd name="adj1" fmla="val 51295"/>
              <a:gd name="adj2" fmla="val 83767"/>
              <a:gd name="adj3" fmla="val 33301"/>
            </a:avLst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  <a:extLst/>
        </p:spPr>
        <p:txBody>
          <a:bodyPr rot="10800000" lIns="0" tIns="0" r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9pPr>
          </a:lstStyle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72448891-0784-4EE2-8374-BC103C27F99B}"/>
              </a:ext>
            </a:extLst>
          </p:cNvPr>
          <p:cNvSpPr>
            <a:spLocks noChangeArrowheads="1"/>
          </p:cNvSpPr>
          <p:nvPr/>
        </p:nvSpPr>
        <p:spPr bwMode="blackWhite">
          <a:xfrm flipH="1" flipV="1">
            <a:off x="8596668" y="5089159"/>
            <a:ext cx="2597404" cy="5438165"/>
          </a:xfrm>
          <a:prstGeom prst="curvedRightArrow">
            <a:avLst>
              <a:gd name="adj1" fmla="val 51295"/>
              <a:gd name="adj2" fmla="val 83767"/>
              <a:gd name="adj3" fmla="val 33301"/>
            </a:avLst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  <a:extLst/>
        </p:spPr>
        <p:txBody>
          <a:bodyPr rot="10800000" lIns="0" tIns="0" r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9pPr>
          </a:lstStyle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86BD5F-8FEF-4871-A8E3-059C51BF8631}"/>
              </a:ext>
            </a:extLst>
          </p:cNvPr>
          <p:cNvSpPr txBox="1"/>
          <p:nvPr/>
        </p:nvSpPr>
        <p:spPr>
          <a:xfrm>
            <a:off x="1941477" y="4783015"/>
            <a:ext cx="61705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用户的行为过于稀疏，提取用户转换率的时候做了平滑</a:t>
            </a:r>
            <a:endParaRPr lang="en-US" altLang="zh-CN" sz="4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4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并未使用时间复杂度较高的贝叶斯平滑，而是直接设定了阈值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9F7829-C476-40D5-813B-3239737E4D3E}"/>
              </a:ext>
            </a:extLst>
          </p:cNvPr>
          <p:cNvSpPr txBox="1"/>
          <p:nvPr/>
        </p:nvSpPr>
        <p:spPr>
          <a:xfrm>
            <a:off x="14036442" y="4599527"/>
            <a:ext cx="61705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使用多折交叉提取特征，不会造成数据的泄露，线上线下保证一致</a:t>
            </a:r>
            <a:endParaRPr lang="en-US" altLang="zh-CN" sz="4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4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剔除当前条数据带来的特征是多折交叉提取特征的一种特殊情况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3F89EA-565C-4591-8484-8334DE90A408}"/>
              </a:ext>
            </a:extLst>
          </p:cNvPr>
          <p:cNvSpPr txBox="1"/>
          <p:nvPr/>
        </p:nvSpPr>
        <p:spPr>
          <a:xfrm>
            <a:off x="1795549" y="1197033"/>
            <a:ext cx="4073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特征工程</a:t>
            </a:r>
          </a:p>
        </p:txBody>
      </p:sp>
    </p:spTree>
    <p:extLst>
      <p:ext uri="{BB962C8B-B14F-4D97-AF65-F5344CB8AC3E}">
        <p14:creationId xmlns:p14="http://schemas.microsoft.com/office/powerpoint/2010/main" val="285536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新建文件夹\内页2.jpg内页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" y="1270"/>
            <a:ext cx="24378920" cy="1371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20038"/>
              </p:ext>
            </p:extLst>
          </p:nvPr>
        </p:nvGraphicFramePr>
        <p:xfrm>
          <a:off x="2978332" y="3203313"/>
          <a:ext cx="1625494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2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原始数据类型即占用内存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修改后的数据类型及占用内存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内存减少比例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age</a:t>
                      </a:r>
                      <a:endParaRPr lang="zh-CN" altLang="en-US" sz="4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int64(0.514GB)</a:t>
                      </a:r>
                      <a:endParaRPr lang="zh-CN" altLang="en-US" sz="4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int8(0.06425GB)</a:t>
                      </a:r>
                      <a:endParaRPr lang="zh-CN" altLang="en-US" sz="4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87.5%</a:t>
                      </a:r>
                      <a:endParaRPr lang="zh-CN" altLang="en-US" sz="4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LBS</a:t>
                      </a:r>
                      <a:endParaRPr lang="zh-CN" altLang="en-US" sz="4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float64(0.514GB)</a:t>
                      </a:r>
                      <a:endParaRPr lang="zh-CN" altLang="en-US" sz="4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float32(0.257GB)</a:t>
                      </a:r>
                      <a:endParaRPr lang="zh-CN" altLang="en-US" sz="4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  <a:endParaRPr lang="zh-CN" altLang="en-US" sz="4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</a:t>
                      </a:r>
                      <a:endParaRPr lang="zh-CN" altLang="en-US" sz="4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object(4.211GB)</a:t>
                      </a:r>
                      <a:endParaRPr lang="zh-CN" altLang="en-US" sz="4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category(0.06425GB)</a:t>
                      </a:r>
                      <a:endParaRPr lang="zh-CN" altLang="en-US" sz="4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98.4%</a:t>
                      </a:r>
                      <a:endParaRPr lang="zh-CN" altLang="en-US" sz="4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4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53687"/>
              </p:ext>
            </p:extLst>
          </p:nvPr>
        </p:nvGraphicFramePr>
        <p:xfrm>
          <a:off x="2978331" y="8077304"/>
          <a:ext cx="1219120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4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所有原始</a:t>
                      </a:r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类特征基础表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占用内存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默认</a:t>
                      </a:r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pandas</a:t>
                      </a:r>
                      <a:r>
                        <a:rPr lang="zh-CN" altLang="en-US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71.3GB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</a:t>
                      </a:r>
                      <a:r>
                        <a:rPr lang="zh-CN" altLang="en-US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分</a:t>
                      </a:r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13</a:t>
                      </a:r>
                      <a:r>
                        <a:rPr lang="zh-CN" altLang="en-US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秒</a:t>
                      </a:r>
                      <a:endParaRPr lang="en-US" altLang="zh-CN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优化</a:t>
                      </a:r>
                      <a:r>
                        <a:rPr lang="en-US" altLang="zh-CN" sz="4400" dirty="0" err="1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int,float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65.3GB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r>
                        <a:rPr lang="zh-CN" altLang="en-US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分</a:t>
                      </a:r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51</a:t>
                      </a:r>
                      <a:r>
                        <a:rPr lang="zh-CN" altLang="en-US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再优化</a:t>
                      </a:r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object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39.1GB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11</a:t>
                      </a:r>
                      <a:r>
                        <a:rPr lang="zh-CN" altLang="en-US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分</a:t>
                      </a:r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22</a:t>
                      </a:r>
                      <a:r>
                        <a:rPr lang="zh-CN" altLang="en-US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03F89EA-565C-4591-8484-8334DE90A408}"/>
              </a:ext>
            </a:extLst>
          </p:cNvPr>
          <p:cNvSpPr txBox="1"/>
          <p:nvPr/>
        </p:nvSpPr>
        <p:spPr>
          <a:xfrm>
            <a:off x="1795548" y="1197033"/>
            <a:ext cx="1207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特征工程</a:t>
            </a:r>
            <a:r>
              <a:rPr lang="en-US" altLang="zh-CN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数据类型的优化</a:t>
            </a:r>
          </a:p>
        </p:txBody>
      </p:sp>
    </p:spTree>
    <p:extLst>
      <p:ext uri="{BB962C8B-B14F-4D97-AF65-F5344CB8AC3E}">
        <p14:creationId xmlns:p14="http://schemas.microsoft.com/office/powerpoint/2010/main" val="162801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3733780" y="8256270"/>
            <a:ext cx="6541770" cy="1863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转化率，多值长度</a:t>
            </a:r>
            <a:endParaRPr lang="en-US" altLang="zh-CN" sz="6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248535" y="5906135"/>
            <a:ext cx="3727450" cy="1863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模型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8006080" y="3404870"/>
            <a:ext cx="5156835" cy="186372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Embedding NN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8006080" y="5857240"/>
            <a:ext cx="5156835" cy="186372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CV NN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8006080" y="8282305"/>
            <a:ext cx="5156835" cy="186372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LightGBM</a:t>
            </a:r>
            <a:endParaRPr lang="en-US" altLang="zh-CN" sz="6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3722985" y="3404870"/>
            <a:ext cx="8875758" cy="1863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Original ID index+</a:t>
            </a:r>
            <a:r>
              <a:rPr lang="zh-CN" altLang="en-US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用户广告交叉</a:t>
            </a:r>
            <a:r>
              <a:rPr lang="en-US" altLang="zh-CN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ID+</a:t>
            </a:r>
            <a:r>
              <a:rPr lang="zh-CN" altLang="en-US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用户特征</a:t>
            </a:r>
            <a:endParaRPr lang="en-US" altLang="zh-CN" sz="6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3733779" y="5855335"/>
            <a:ext cx="8864963" cy="1863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Onehot+CV+tfidf</a:t>
            </a:r>
            <a:r>
              <a:rPr lang="en-US" altLang="zh-CN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</a:t>
            </a:r>
            <a:r>
              <a:rPr lang="zh-CN" altLang="en-US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部分转换率</a:t>
            </a:r>
            <a:r>
              <a:rPr lang="en-US" altLang="zh-CN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sp>
        <p:nvSpPr>
          <p:cNvPr id="39" name="左大括号 38"/>
          <p:cNvSpPr/>
          <p:nvPr/>
        </p:nvSpPr>
        <p:spPr>
          <a:xfrm>
            <a:off x="6078855" y="4233545"/>
            <a:ext cx="1762125" cy="52082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3F89EA-565C-4591-8484-8334DE90A408}"/>
              </a:ext>
            </a:extLst>
          </p:cNvPr>
          <p:cNvSpPr txBox="1"/>
          <p:nvPr/>
        </p:nvSpPr>
        <p:spPr>
          <a:xfrm>
            <a:off x="1795549" y="1197033"/>
            <a:ext cx="4073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模型选择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新建文件夹\内页2.jpg内页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40"/>
            <a:ext cx="24378920" cy="1371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1337348213"/>
              </p:ext>
            </p:extLst>
          </p:nvPr>
        </p:nvGraphicFramePr>
        <p:xfrm>
          <a:off x="2042068" y="2034565"/>
          <a:ext cx="18354040" cy="989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4" imgW="28832041" imgH="17707111" progId="Visio.Drawing.15">
                  <p:embed/>
                </p:oleObj>
              </mc:Choice>
              <mc:Fallback>
                <p:oleObj name="Visio" r:id="rId4" imgW="28832041" imgH="17707111" progId="Visio.Drawing.15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2068" y="2034565"/>
                        <a:ext cx="18354040" cy="989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03F89EA-565C-4591-8484-8334DE90A408}"/>
              </a:ext>
            </a:extLst>
          </p:cNvPr>
          <p:cNvSpPr txBox="1"/>
          <p:nvPr/>
        </p:nvSpPr>
        <p:spPr>
          <a:xfrm>
            <a:off x="1795549" y="1197033"/>
            <a:ext cx="1071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模型选择</a:t>
            </a:r>
            <a:r>
              <a:rPr lang="en-US" altLang="zh-CN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:Embedding NN</a:t>
            </a:r>
            <a:endParaRPr lang="zh-CN" altLang="en-US" sz="6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新建文件夹\内页2.jpg内页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3" y="2540"/>
            <a:ext cx="24378920" cy="1371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3259124551"/>
              </p:ext>
            </p:extLst>
          </p:nvPr>
        </p:nvGraphicFramePr>
        <p:xfrm>
          <a:off x="2826747" y="3321685"/>
          <a:ext cx="17066895" cy="4023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8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59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4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4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读取数据时间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训练时间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峰值内存</a:t>
                      </a:r>
                      <a:r>
                        <a:rPr lang="en-US" altLang="zh-CN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8G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70G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Online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val="2546653186"/>
              </p:ext>
            </p:extLst>
          </p:nvPr>
        </p:nvGraphicFramePr>
        <p:xfrm>
          <a:off x="2873829" y="7981587"/>
          <a:ext cx="1706626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4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4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4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Double FM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训练时间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4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4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4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4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Online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4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0.772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4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0.767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0.774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03F89EA-565C-4591-8484-8334DE90A408}"/>
              </a:ext>
            </a:extLst>
          </p:cNvPr>
          <p:cNvSpPr txBox="1"/>
          <p:nvPr/>
        </p:nvSpPr>
        <p:spPr>
          <a:xfrm>
            <a:off x="1795549" y="1197033"/>
            <a:ext cx="1071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模型选择</a:t>
            </a:r>
            <a:r>
              <a:rPr lang="en-US" altLang="zh-CN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:Embedding NN</a:t>
            </a:r>
            <a:endParaRPr lang="zh-CN" altLang="en-US" sz="6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79370" y="2823210"/>
            <a:ext cx="16901160" cy="39573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C:\Users\Administrator\Desktop\新建文件夹\内页2.jpg内页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40"/>
            <a:ext cx="24378920" cy="1371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2424430" y="2618740"/>
            <a:ext cx="18305145" cy="4162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33370" y="2912745"/>
            <a:ext cx="1662049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</a:rPr>
              <a:t>1.为什么速度快</a:t>
            </a:r>
          </a:p>
          <a:p>
            <a:r>
              <a:rPr lang="zh-CN" altLang="en-US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</a:rPr>
              <a:t>      因为线下实验发现采用</a:t>
            </a:r>
            <a:r>
              <a:rPr lang="en-US" altLang="zh-CN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</a:rPr>
              <a:t>(</a:t>
            </a:r>
            <a:r>
              <a:rPr lang="en-US" altLang="zh-CN" sz="4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</a:rPr>
              <a:t>dot+multiply</a:t>
            </a:r>
            <a:r>
              <a:rPr lang="en-US" altLang="zh-CN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</a:rPr>
              <a:t>)</a:t>
            </a:r>
            <a:r>
              <a:rPr lang="zh-CN" altLang="en-US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</a:rPr>
              <a:t>结合的</a:t>
            </a:r>
            <a:r>
              <a:rPr lang="en-US" altLang="zh-CN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</a:rPr>
              <a:t>double FM</a:t>
            </a:r>
            <a:r>
              <a:rPr lang="zh-CN" altLang="en-US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</a:rPr>
              <a:t>结构能够取得和</a:t>
            </a:r>
            <a:r>
              <a:rPr lang="en-US" altLang="zh-CN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</a:rPr>
              <a:t>FFM</a:t>
            </a:r>
            <a:r>
              <a:rPr lang="zh-CN" altLang="en-US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</a:rPr>
              <a:t>差不多的</a:t>
            </a:r>
            <a:r>
              <a:rPr lang="en-US" altLang="zh-CN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</a:rPr>
              <a:t>AUC</a:t>
            </a:r>
            <a:r>
              <a:rPr lang="zh-CN" altLang="en-US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</a:rPr>
              <a:t>分数，但是模型复杂度却大幅减小，因此我们的</a:t>
            </a:r>
            <a:r>
              <a:rPr lang="en-US" altLang="zh-CN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</a:rPr>
              <a:t>Embedding NN</a:t>
            </a:r>
            <a:r>
              <a:rPr lang="zh-CN" altLang="en-US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</a:rPr>
              <a:t>模型结构中没有使用复杂的FFM结构，只有简单的DNN与跨层连接以及二阶FM结构，模型复杂度低。</a:t>
            </a:r>
          </a:p>
        </p:txBody>
      </p:sp>
      <p:sp>
        <p:nvSpPr>
          <p:cNvPr id="12" name="矩形 11"/>
          <p:cNvSpPr/>
          <p:nvPr/>
        </p:nvSpPr>
        <p:spPr>
          <a:xfrm>
            <a:off x="2424430" y="7495540"/>
            <a:ext cx="18305145" cy="30995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33370" y="7794307"/>
            <a:ext cx="173101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为什么内存占用低</a:t>
            </a:r>
          </a:p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因为除两个连续特征外其他特征均为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 Index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特征，存储空间占用最小，在训练阶段传入模型的是经过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emdedding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映射后的低维稠密向量。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3F89EA-565C-4591-8484-8334DE90A408}"/>
              </a:ext>
            </a:extLst>
          </p:cNvPr>
          <p:cNvSpPr txBox="1"/>
          <p:nvPr/>
        </p:nvSpPr>
        <p:spPr>
          <a:xfrm>
            <a:off x="1795549" y="1197033"/>
            <a:ext cx="1071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模型选择</a:t>
            </a:r>
            <a:r>
              <a:rPr lang="en-US" altLang="zh-CN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:Embedding NN</a:t>
            </a:r>
            <a:endParaRPr lang="zh-CN" altLang="en-US" sz="6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新建文件夹\内页2.jpg内页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" y="1270"/>
            <a:ext cx="24378920" cy="1371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03F89EA-565C-4591-8484-8334DE90A408}"/>
              </a:ext>
            </a:extLst>
          </p:cNvPr>
          <p:cNvSpPr txBox="1"/>
          <p:nvPr/>
        </p:nvSpPr>
        <p:spPr>
          <a:xfrm>
            <a:off x="1795549" y="1197033"/>
            <a:ext cx="1071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模型选择</a:t>
            </a:r>
            <a:r>
              <a:rPr lang="en-US" altLang="zh-CN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:MLP</a:t>
            </a:r>
            <a:endParaRPr lang="zh-CN" altLang="en-US" sz="6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6" name="图片 5" descr="{YW]XMRUL3_CQ[O[E23)A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985" y="3225800"/>
            <a:ext cx="18067020" cy="87026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新建文件夹\内页2.jpg内页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" y="1270"/>
            <a:ext cx="24378920" cy="1371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835990801"/>
              </p:ext>
            </p:extLst>
          </p:nvPr>
        </p:nvGraphicFramePr>
        <p:xfrm>
          <a:off x="5178017" y="4681931"/>
          <a:ext cx="1137793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52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60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60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6000" dirty="0" err="1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lgb</a:t>
                      </a:r>
                      <a:endParaRPr lang="zh-CN" altLang="en-US" sz="60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60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0.770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60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MLP</a:t>
                      </a:r>
                      <a:endParaRPr lang="zh-CN" altLang="en-US" sz="60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60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0.775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6000" dirty="0" err="1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Embedding NN</a:t>
                      </a:r>
                      <a:endParaRPr lang="en-US" altLang="zh-CN" sz="60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60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0.774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60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60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0.7793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03F89EA-565C-4591-8484-8334DE90A408}"/>
              </a:ext>
            </a:extLst>
          </p:cNvPr>
          <p:cNvSpPr txBox="1"/>
          <p:nvPr/>
        </p:nvSpPr>
        <p:spPr>
          <a:xfrm>
            <a:off x="1795549" y="1197033"/>
            <a:ext cx="1071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模型融合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新建文件夹\内页2.jpg内页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" y="1270"/>
            <a:ext cx="24378920" cy="1371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532471" y="2930344"/>
            <a:ext cx="17790795" cy="747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1.LightGBM</a:t>
            </a:r>
            <a:r>
              <a:rPr lang="zh-CN" altLang="en-US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需要提取大量的人工特征，训练与预测速度均慢，且在大数据下，往往效果不如</a:t>
            </a:r>
            <a:r>
              <a:rPr lang="en-US" altLang="zh-CN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NN</a:t>
            </a:r>
            <a:r>
              <a:rPr lang="zh-CN" altLang="en-US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  <a:p>
            <a:endParaRPr lang="en-US" altLang="zh-CN" sz="6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</a:t>
            </a:r>
            <a:r>
              <a:rPr lang="zh-CN" altLang="en-US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只要提取的特征对广告和用户有比较好的刻画，即使简单的</a:t>
            </a:r>
            <a:r>
              <a:rPr lang="en-US" altLang="zh-CN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NN</a:t>
            </a:r>
            <a:r>
              <a:rPr lang="zh-CN" altLang="en-US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模型也能取得很好的效果。</a:t>
            </a:r>
          </a:p>
          <a:p>
            <a:endParaRPr lang="en-US" altLang="zh-CN" sz="6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3.FFM</a:t>
            </a:r>
            <a:r>
              <a:rPr lang="zh-CN" altLang="en-US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模型与</a:t>
            </a:r>
            <a:r>
              <a:rPr lang="en-US" altLang="zh-CN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Double FM</a:t>
            </a:r>
            <a:r>
              <a:rPr lang="zh-CN" altLang="en-US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组合模型预测效果相当，但是却需要付出更高的时间代价，模型复杂度过高。</a:t>
            </a:r>
            <a:endParaRPr lang="zh-CN" altLang="en-US" sz="6000" dirty="0" err="1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3F89EA-565C-4591-8484-8334DE90A408}"/>
              </a:ext>
            </a:extLst>
          </p:cNvPr>
          <p:cNvSpPr txBox="1"/>
          <p:nvPr/>
        </p:nvSpPr>
        <p:spPr>
          <a:xfrm>
            <a:off x="1795549" y="1197033"/>
            <a:ext cx="1071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173662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新建文件夹\内页2.jpg内页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" y="1270"/>
            <a:ext cx="24378920" cy="1371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706120" y="4503509"/>
            <a:ext cx="177907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感谢腾讯提供的宝贵数据</a:t>
            </a:r>
            <a:endParaRPr lang="en-US" altLang="zh-CN" sz="6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6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感谢比赛中共同成长的朋友</a:t>
            </a:r>
            <a:endParaRPr lang="en-US" altLang="zh-CN" sz="6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6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6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感谢今天在场聆听的专家老师</a:t>
            </a:r>
            <a:endParaRPr lang="en-US" altLang="zh-CN" sz="6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3F89EA-565C-4591-8484-8334DE90A408}"/>
              </a:ext>
            </a:extLst>
          </p:cNvPr>
          <p:cNvSpPr txBox="1"/>
          <p:nvPr/>
        </p:nvSpPr>
        <p:spPr>
          <a:xfrm>
            <a:off x="1795549" y="1197033"/>
            <a:ext cx="1071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致谢</a:t>
            </a:r>
          </a:p>
        </p:txBody>
      </p:sp>
    </p:spTree>
    <p:extLst>
      <p:ext uri="{BB962C8B-B14F-4D97-AF65-F5344CB8AC3E}">
        <p14:creationId xmlns:p14="http://schemas.microsoft.com/office/powerpoint/2010/main" val="400067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10087020" y="940526"/>
            <a:ext cx="0" cy="11338560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"/>
          <p:cNvSpPr txBox="1">
            <a:spLocks noChangeArrowheads="1"/>
          </p:cNvSpPr>
          <p:nvPr/>
        </p:nvSpPr>
        <p:spPr bwMode="auto">
          <a:xfrm>
            <a:off x="12016499" y="3684697"/>
            <a:ext cx="5565775" cy="701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60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赛题理解</a:t>
            </a:r>
            <a:endParaRPr lang="en-US" altLang="zh-CN" sz="60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60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特征工程</a:t>
            </a:r>
            <a:endParaRPr lang="en-US" altLang="zh-CN" sz="60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60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模型选择</a:t>
            </a:r>
            <a:endParaRPr lang="en-US" altLang="zh-CN" sz="60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60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总结</a:t>
            </a:r>
            <a:endParaRPr lang="en-US" altLang="zh-CN" sz="60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60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致谢</a:t>
            </a:r>
            <a:endParaRPr lang="en-US" altLang="zh-CN" sz="60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9" name="组合 5"/>
          <p:cNvGrpSpPr/>
          <p:nvPr/>
        </p:nvGrpSpPr>
        <p:grpSpPr bwMode="auto">
          <a:xfrm>
            <a:off x="5216250" y="4749396"/>
            <a:ext cx="3445911" cy="3659500"/>
            <a:chOff x="1709739" y="2636838"/>
            <a:chExt cx="1590160" cy="1584325"/>
          </a:xfrm>
        </p:grpSpPr>
        <p:sp>
          <p:nvSpPr>
            <p:cNvPr id="21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2147483646 w 1276"/>
                <a:gd name="T1" fmla="*/ 2147483646 h 1274"/>
                <a:gd name="T2" fmla="*/ 2147483646 w 1276"/>
                <a:gd name="T3" fmla="*/ 2147483646 h 1274"/>
                <a:gd name="T4" fmla="*/ 2147483646 w 1276"/>
                <a:gd name="T5" fmla="*/ 2147483646 h 1274"/>
                <a:gd name="T6" fmla="*/ 2147483646 w 1276"/>
                <a:gd name="T7" fmla="*/ 2147483646 h 1274"/>
                <a:gd name="T8" fmla="*/ 2147483646 w 1276"/>
                <a:gd name="T9" fmla="*/ 2147483646 h 1274"/>
                <a:gd name="T10" fmla="*/ 2147483646 w 1276"/>
                <a:gd name="T11" fmla="*/ 2147483646 h 1274"/>
                <a:gd name="T12" fmla="*/ 2147483646 w 1276"/>
                <a:gd name="T13" fmla="*/ 2147483646 h 1274"/>
                <a:gd name="T14" fmla="*/ 0 w 1276"/>
                <a:gd name="T15" fmla="*/ 2147483646 h 1274"/>
                <a:gd name="T16" fmla="*/ 0 w 1276"/>
                <a:gd name="T17" fmla="*/ 2147483646 h 1274"/>
                <a:gd name="T18" fmla="*/ 2147483646 w 1276"/>
                <a:gd name="T19" fmla="*/ 0 h 1274"/>
                <a:gd name="T20" fmla="*/ 2147483646 w 1276"/>
                <a:gd name="T21" fmla="*/ 0 h 1274"/>
                <a:gd name="T22" fmla="*/ 2147483646 w 1276"/>
                <a:gd name="T23" fmla="*/ 2147483646 h 1274"/>
                <a:gd name="T24" fmla="*/ 2147483646 w 1276"/>
                <a:gd name="T25" fmla="*/ 2147483646 h 1274"/>
                <a:gd name="T26" fmla="*/ 2147483646 w 1276"/>
                <a:gd name="T27" fmla="*/ 2147483646 h 1274"/>
                <a:gd name="T28" fmla="*/ 2147483646 w 1276"/>
                <a:gd name="T29" fmla="*/ 2147483646 h 1274"/>
                <a:gd name="T30" fmla="*/ 2147483646 w 1276"/>
                <a:gd name="T31" fmla="*/ 2147483646 h 1274"/>
                <a:gd name="T32" fmla="*/ 2147483646 w 1276"/>
                <a:gd name="T33" fmla="*/ 2147483646 h 1274"/>
                <a:gd name="T34" fmla="*/ 2147483646 w 1276"/>
                <a:gd name="T35" fmla="*/ 2147483646 h 1274"/>
                <a:gd name="T36" fmla="*/ 2147483646 w 1276"/>
                <a:gd name="T37" fmla="*/ 2147483646 h 1274"/>
                <a:gd name="T38" fmla="*/ 2147483646 w 1276"/>
                <a:gd name="T39" fmla="*/ 2147483646 h 1274"/>
                <a:gd name="T40" fmla="*/ 2147483646 w 1276"/>
                <a:gd name="T41" fmla="*/ 2147483646 h 1274"/>
                <a:gd name="T42" fmla="*/ 2147483646 w 1276"/>
                <a:gd name="T43" fmla="*/ 2147483646 h 1274"/>
                <a:gd name="T44" fmla="*/ 2147483646 w 1276"/>
                <a:gd name="T45" fmla="*/ 2147483646 h 12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2147483646 w 495"/>
                <a:gd name="T1" fmla="*/ 2147483646 h 493"/>
                <a:gd name="T2" fmla="*/ 2147483646 w 495"/>
                <a:gd name="T3" fmla="*/ 2147483646 h 493"/>
                <a:gd name="T4" fmla="*/ 2147483646 w 495"/>
                <a:gd name="T5" fmla="*/ 2147483646 h 493"/>
                <a:gd name="T6" fmla="*/ 2147483646 w 495"/>
                <a:gd name="T7" fmla="*/ 2147483646 h 493"/>
                <a:gd name="T8" fmla="*/ 2147483646 w 495"/>
                <a:gd name="T9" fmla="*/ 2147483646 h 493"/>
                <a:gd name="T10" fmla="*/ 2147483646 w 495"/>
                <a:gd name="T11" fmla="*/ 2147483646 h 493"/>
                <a:gd name="T12" fmla="*/ 2147483646 w 495"/>
                <a:gd name="T13" fmla="*/ 2147483646 h 493"/>
                <a:gd name="T14" fmla="*/ 2147483646 w 495"/>
                <a:gd name="T15" fmla="*/ 2147483646 h 493"/>
                <a:gd name="T16" fmla="*/ 2147483646 w 495"/>
                <a:gd name="T17" fmla="*/ 2147483646 h 493"/>
                <a:gd name="T18" fmla="*/ 2147483646 w 495"/>
                <a:gd name="T19" fmla="*/ 2147483646 h 493"/>
                <a:gd name="T20" fmla="*/ 2147483646 w 495"/>
                <a:gd name="T21" fmla="*/ 2147483646 h 493"/>
                <a:gd name="T22" fmla="*/ 2147483646 w 495"/>
                <a:gd name="T23" fmla="*/ 2147483646 h 493"/>
                <a:gd name="T24" fmla="*/ 2147483646 w 495"/>
                <a:gd name="T25" fmla="*/ 2147483646 h 493"/>
                <a:gd name="T26" fmla="*/ 2147483646 w 495"/>
                <a:gd name="T27" fmla="*/ 2147483646 h 493"/>
                <a:gd name="T28" fmla="*/ 2147483646 w 495"/>
                <a:gd name="T29" fmla="*/ 2147483646 h 493"/>
                <a:gd name="T30" fmla="*/ 2147483646 w 495"/>
                <a:gd name="T31" fmla="*/ 2147483646 h 493"/>
                <a:gd name="T32" fmla="*/ 2147483646 w 495"/>
                <a:gd name="T33" fmla="*/ 2147483646 h 493"/>
                <a:gd name="T34" fmla="*/ 2147483646 w 495"/>
                <a:gd name="T35" fmla="*/ 2147483646 h 493"/>
                <a:gd name="T36" fmla="*/ 2147483646 w 495"/>
                <a:gd name="T37" fmla="*/ 2147483646 h 493"/>
                <a:gd name="T38" fmla="*/ 2147483646 w 495"/>
                <a:gd name="T39" fmla="*/ 2147483646 h 493"/>
                <a:gd name="T40" fmla="*/ 2147483646 w 495"/>
                <a:gd name="T41" fmla="*/ 2147483646 h 49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2147483646 h 104"/>
                <a:gd name="T2" fmla="*/ 0 w 529"/>
                <a:gd name="T3" fmla="*/ 0 h 104"/>
                <a:gd name="T4" fmla="*/ 2147483646 w 529"/>
                <a:gd name="T5" fmla="*/ 0 h 104"/>
                <a:gd name="T6" fmla="*/ 2147483646 w 529"/>
                <a:gd name="T7" fmla="*/ 2147483646 h 104"/>
                <a:gd name="T8" fmla="*/ 0 w 529"/>
                <a:gd name="T9" fmla="*/ 2147483646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2147483646 w 528"/>
                <a:gd name="T1" fmla="*/ 0 h 104"/>
                <a:gd name="T2" fmla="*/ 2147483646 w 528"/>
                <a:gd name="T3" fmla="*/ 2147483646 h 104"/>
                <a:gd name="T4" fmla="*/ 0 w 528"/>
                <a:gd name="T5" fmla="*/ 2147483646 h 104"/>
                <a:gd name="T6" fmla="*/ 0 w 528"/>
                <a:gd name="T7" fmla="*/ 0 h 104"/>
                <a:gd name="T8" fmla="*/ 2147483646 w 528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2147483646 w 478"/>
                <a:gd name="T3" fmla="*/ 0 h 105"/>
                <a:gd name="T4" fmla="*/ 2147483646 w 478"/>
                <a:gd name="T5" fmla="*/ 2147483646 h 105"/>
                <a:gd name="T6" fmla="*/ 2147483646 w 478"/>
                <a:gd name="T7" fmla="*/ 2147483646 h 105"/>
                <a:gd name="T8" fmla="*/ 2147483646 w 478"/>
                <a:gd name="T9" fmla="*/ 2147483646 h 105"/>
                <a:gd name="T10" fmla="*/ 2147483646 w 478"/>
                <a:gd name="T11" fmla="*/ 2147483646 h 105"/>
                <a:gd name="T12" fmla="*/ 0 w 478"/>
                <a:gd name="T13" fmla="*/ 2147483646 h 105"/>
                <a:gd name="T14" fmla="*/ 0 w 478"/>
                <a:gd name="T15" fmla="*/ 0 h 1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2147483646 h 244"/>
                <a:gd name="T2" fmla="*/ 2147483646 w 246"/>
                <a:gd name="T3" fmla="*/ 2147483646 h 244"/>
                <a:gd name="T4" fmla="*/ 2147483646 w 246"/>
                <a:gd name="T5" fmla="*/ 2147483646 h 244"/>
                <a:gd name="T6" fmla="*/ 2147483646 w 246"/>
                <a:gd name="T7" fmla="*/ 2147483646 h 244"/>
                <a:gd name="T8" fmla="*/ 2147483646 w 246"/>
                <a:gd name="T9" fmla="*/ 2147483646 h 244"/>
                <a:gd name="T10" fmla="*/ 2147483646 w 246"/>
                <a:gd name="T11" fmla="*/ 2147483646 h 244"/>
                <a:gd name="T12" fmla="*/ 0 w 246"/>
                <a:gd name="T13" fmla="*/ 2147483646 h 2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2147483646 h 102"/>
                <a:gd name="T2" fmla="*/ 0 w 104"/>
                <a:gd name="T3" fmla="*/ 0 h 102"/>
                <a:gd name="T4" fmla="*/ 2147483646 w 104"/>
                <a:gd name="T5" fmla="*/ 0 h 102"/>
                <a:gd name="T6" fmla="*/ 2147483646 w 104"/>
                <a:gd name="T7" fmla="*/ 2147483646 h 102"/>
                <a:gd name="T8" fmla="*/ 0 w 104"/>
                <a:gd name="T9" fmla="*/ 21474836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2147483646 w 103"/>
                <a:gd name="T1" fmla="*/ 2147483646 h 103"/>
                <a:gd name="T2" fmla="*/ 0 w 103"/>
                <a:gd name="T3" fmla="*/ 2147483646 h 103"/>
                <a:gd name="T4" fmla="*/ 0 w 103"/>
                <a:gd name="T5" fmla="*/ 0 h 103"/>
                <a:gd name="T6" fmla="*/ 2147483646 w 103"/>
                <a:gd name="T7" fmla="*/ 0 h 103"/>
                <a:gd name="T8" fmla="*/ 2147483646 w 103"/>
                <a:gd name="T9" fmla="*/ 2147483646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2147483646 w 103"/>
                <a:gd name="T1" fmla="*/ 2147483646 h 103"/>
                <a:gd name="T2" fmla="*/ 0 w 103"/>
                <a:gd name="T3" fmla="*/ 2147483646 h 103"/>
                <a:gd name="T4" fmla="*/ 0 w 103"/>
                <a:gd name="T5" fmla="*/ 0 h 103"/>
                <a:gd name="T6" fmla="*/ 2147483646 w 103"/>
                <a:gd name="T7" fmla="*/ 0 h 103"/>
                <a:gd name="T8" fmla="*/ 2147483646 w 103"/>
                <a:gd name="T9" fmla="*/ 2147483646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682009" y="9075148"/>
            <a:ext cx="47810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0" b="1" spc="300" dirty="0">
                <a:solidFill>
                  <a:srgbClr val="0174AB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  <a:endParaRPr lang="zh-HK" altLang="en-US" sz="6000" b="1" spc="300" dirty="0">
              <a:solidFill>
                <a:srgbClr val="0174AB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381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新建文件夹\标题页.jpg标题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3335" y="5080"/>
            <a:ext cx="24380190" cy="1371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6989" y="6673066"/>
            <a:ext cx="9407911" cy="175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815" spc="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sym typeface="+mn-ea"/>
              </a:rPr>
              <a:t>Thanks</a:t>
            </a:r>
            <a:endParaRPr lang="zh-CN" altLang="en-US" sz="10815" spc="600" dirty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3F89EA-565C-4591-8484-8334DE90A408}"/>
              </a:ext>
            </a:extLst>
          </p:cNvPr>
          <p:cNvSpPr txBox="1"/>
          <p:nvPr/>
        </p:nvSpPr>
        <p:spPr>
          <a:xfrm>
            <a:off x="1795549" y="1197033"/>
            <a:ext cx="4073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赛题理解</a:t>
            </a:r>
          </a:p>
        </p:txBody>
      </p:sp>
      <p:sp>
        <p:nvSpPr>
          <p:cNvPr id="25" name="任意多边形 7">
            <a:extLst>
              <a:ext uri="{FF2B5EF4-FFF2-40B4-BE49-F238E27FC236}">
                <a16:creationId xmlns:a16="http://schemas.microsoft.com/office/drawing/2014/main" id="{928A6EDE-5256-48F3-887D-790D54E8F43D}"/>
              </a:ext>
            </a:extLst>
          </p:cNvPr>
          <p:cNvSpPr/>
          <p:nvPr/>
        </p:nvSpPr>
        <p:spPr>
          <a:xfrm>
            <a:off x="6703907" y="2170373"/>
            <a:ext cx="3494784" cy="4016994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00B0F0">
              <a:alpha val="9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8429" tIns="869805" rIns="788429" bIns="869805" numCol="1" spcCol="1270" anchor="ctr" anchorCtr="0">
            <a:noAutofit/>
          </a:bodyPr>
          <a:lstStyle/>
          <a:p>
            <a:pPr algn="ctr" defTabSz="284465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400"/>
          </a:p>
        </p:txBody>
      </p:sp>
      <p:sp>
        <p:nvSpPr>
          <p:cNvPr id="26" name="任意多边形 8">
            <a:extLst>
              <a:ext uri="{FF2B5EF4-FFF2-40B4-BE49-F238E27FC236}">
                <a16:creationId xmlns:a16="http://schemas.microsoft.com/office/drawing/2014/main" id="{2A445551-B344-40E8-85DB-3AF6641516D2}"/>
              </a:ext>
            </a:extLst>
          </p:cNvPr>
          <p:cNvSpPr/>
          <p:nvPr/>
        </p:nvSpPr>
        <p:spPr>
          <a:xfrm>
            <a:off x="3171026" y="2170373"/>
            <a:ext cx="3494784" cy="4016994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9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8429" tIns="869805" rIns="788429" bIns="869805" numCol="1" spcCol="1270" anchor="ctr" anchorCtr="0">
            <a:noAutofit/>
          </a:bodyPr>
          <a:lstStyle/>
          <a:p>
            <a:pPr algn="ctr" defTabSz="284465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400"/>
          </a:p>
        </p:txBody>
      </p:sp>
      <p:sp>
        <p:nvSpPr>
          <p:cNvPr id="27" name="任意多边形 9">
            <a:extLst>
              <a:ext uri="{FF2B5EF4-FFF2-40B4-BE49-F238E27FC236}">
                <a16:creationId xmlns:a16="http://schemas.microsoft.com/office/drawing/2014/main" id="{81737A0A-14A0-4DDB-A164-4A52E72EC8E1}"/>
              </a:ext>
            </a:extLst>
          </p:cNvPr>
          <p:cNvSpPr/>
          <p:nvPr/>
        </p:nvSpPr>
        <p:spPr>
          <a:xfrm>
            <a:off x="4936687" y="5351414"/>
            <a:ext cx="3494784" cy="4016994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FFC000">
              <a:alpha val="9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8429" tIns="869805" rIns="788429" bIns="869805" numCol="1" spcCol="1270" anchor="ctr" anchorCtr="0">
            <a:noAutofit/>
          </a:bodyPr>
          <a:lstStyle/>
          <a:p>
            <a:pPr algn="ctr" defTabSz="284465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400"/>
          </a:p>
        </p:txBody>
      </p:sp>
      <p:sp>
        <p:nvSpPr>
          <p:cNvPr id="28" name="任意多边形 10">
            <a:extLst>
              <a:ext uri="{FF2B5EF4-FFF2-40B4-BE49-F238E27FC236}">
                <a16:creationId xmlns:a16="http://schemas.microsoft.com/office/drawing/2014/main" id="{404C9BD7-B68B-48FB-8D55-5029CD202401}"/>
              </a:ext>
            </a:extLst>
          </p:cNvPr>
          <p:cNvSpPr/>
          <p:nvPr/>
        </p:nvSpPr>
        <p:spPr>
          <a:xfrm>
            <a:off x="1390559" y="5351414"/>
            <a:ext cx="3494784" cy="4016994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00B0F0">
              <a:alpha val="9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8429" tIns="869805" rIns="788429" bIns="869805" numCol="1" spcCol="1270" anchor="ctr" anchorCtr="0">
            <a:noAutofit/>
          </a:bodyPr>
          <a:lstStyle/>
          <a:p>
            <a:pPr algn="ctr" defTabSz="284465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400"/>
          </a:p>
        </p:txBody>
      </p:sp>
      <p:sp>
        <p:nvSpPr>
          <p:cNvPr id="29" name="任意多边形 11">
            <a:extLst>
              <a:ext uri="{FF2B5EF4-FFF2-40B4-BE49-F238E27FC236}">
                <a16:creationId xmlns:a16="http://schemas.microsoft.com/office/drawing/2014/main" id="{F0AE8362-E736-4718-AC61-A8BBC21E2C59}"/>
              </a:ext>
            </a:extLst>
          </p:cNvPr>
          <p:cNvSpPr/>
          <p:nvPr/>
        </p:nvSpPr>
        <p:spPr>
          <a:xfrm>
            <a:off x="6709477" y="8532453"/>
            <a:ext cx="3494784" cy="4016994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00B0F0">
              <a:alpha val="9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8429" tIns="869805" rIns="788429" bIns="869805" numCol="1" spcCol="1270" anchor="ctr" anchorCtr="0">
            <a:noAutofit/>
          </a:bodyPr>
          <a:lstStyle/>
          <a:p>
            <a:pPr algn="ctr" defTabSz="284465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400"/>
          </a:p>
        </p:txBody>
      </p:sp>
      <p:sp>
        <p:nvSpPr>
          <p:cNvPr id="30" name="任意多边形 12">
            <a:extLst>
              <a:ext uri="{FF2B5EF4-FFF2-40B4-BE49-F238E27FC236}">
                <a16:creationId xmlns:a16="http://schemas.microsoft.com/office/drawing/2014/main" id="{9B8E45D5-ECB1-4AA4-AA2E-0D41E06770CF}"/>
              </a:ext>
            </a:extLst>
          </p:cNvPr>
          <p:cNvSpPr/>
          <p:nvPr/>
        </p:nvSpPr>
        <p:spPr>
          <a:xfrm>
            <a:off x="3158326" y="8519754"/>
            <a:ext cx="3494784" cy="4016994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0070C0">
              <a:alpha val="91000"/>
            </a:srgbClr>
          </a:solidFill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8429" tIns="869805" rIns="788429" bIns="869805" numCol="1" spcCol="1270" anchor="ctr" anchorCtr="0">
            <a:noAutofit/>
          </a:bodyPr>
          <a:lstStyle/>
          <a:p>
            <a:pPr algn="ctr" defTabSz="284465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400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C512A660-EB01-452B-B804-5BC4C129CD94}"/>
              </a:ext>
            </a:extLst>
          </p:cNvPr>
          <p:cNvSpPr>
            <a:spLocks noEditPoints="1"/>
          </p:cNvSpPr>
          <p:nvPr/>
        </p:nvSpPr>
        <p:spPr bwMode="auto">
          <a:xfrm>
            <a:off x="5649096" y="6567802"/>
            <a:ext cx="2069965" cy="1584223"/>
          </a:xfrm>
          <a:custGeom>
            <a:avLst/>
            <a:gdLst>
              <a:gd name="T0" fmla="*/ 2 w 120"/>
              <a:gd name="T1" fmla="*/ 42 h 91"/>
              <a:gd name="T2" fmla="*/ 120 w 120"/>
              <a:gd name="T3" fmla="*/ 47 h 91"/>
              <a:gd name="T4" fmla="*/ 90 w 120"/>
              <a:gd name="T5" fmla="*/ 88 h 91"/>
              <a:gd name="T6" fmla="*/ 74 w 120"/>
              <a:gd name="T7" fmla="*/ 78 h 91"/>
              <a:gd name="T8" fmla="*/ 30 w 120"/>
              <a:gd name="T9" fmla="*/ 71 h 91"/>
              <a:gd name="T10" fmla="*/ 24 w 120"/>
              <a:gd name="T11" fmla="*/ 49 h 91"/>
              <a:gd name="T12" fmla="*/ 53 w 120"/>
              <a:gd name="T13" fmla="*/ 33 h 91"/>
              <a:gd name="T14" fmla="*/ 58 w 120"/>
              <a:gd name="T15" fmla="*/ 38 h 91"/>
              <a:gd name="T16" fmla="*/ 71 w 120"/>
              <a:gd name="T17" fmla="*/ 31 h 91"/>
              <a:gd name="T18" fmla="*/ 64 w 120"/>
              <a:gd name="T19" fmla="*/ 27 h 91"/>
              <a:gd name="T20" fmla="*/ 59 w 120"/>
              <a:gd name="T21" fmla="*/ 22 h 91"/>
              <a:gd name="T22" fmla="*/ 43 w 120"/>
              <a:gd name="T23" fmla="*/ 33 h 91"/>
              <a:gd name="T24" fmla="*/ 32 w 120"/>
              <a:gd name="T25" fmla="*/ 31 h 91"/>
              <a:gd name="T26" fmla="*/ 32 w 120"/>
              <a:gd name="T27" fmla="*/ 38 h 91"/>
              <a:gd name="T28" fmla="*/ 16 w 120"/>
              <a:gd name="T29" fmla="*/ 40 h 91"/>
              <a:gd name="T30" fmla="*/ 20 w 120"/>
              <a:gd name="T31" fmla="*/ 49 h 91"/>
              <a:gd name="T32" fmla="*/ 16 w 120"/>
              <a:gd name="T33" fmla="*/ 71 h 91"/>
              <a:gd name="T34" fmla="*/ 38 w 120"/>
              <a:gd name="T35" fmla="*/ 57 h 91"/>
              <a:gd name="T36" fmla="*/ 84 w 120"/>
              <a:gd name="T37" fmla="*/ 46 h 91"/>
              <a:gd name="T38" fmla="*/ 86 w 120"/>
              <a:gd name="T39" fmla="*/ 46 h 91"/>
              <a:gd name="T40" fmla="*/ 97 w 120"/>
              <a:gd name="T41" fmla="*/ 31 h 91"/>
              <a:gd name="T42" fmla="*/ 73 w 120"/>
              <a:gd name="T43" fmla="*/ 42 h 91"/>
              <a:gd name="T44" fmla="*/ 68 w 120"/>
              <a:gd name="T45" fmla="*/ 36 h 91"/>
              <a:gd name="T46" fmla="*/ 58 w 120"/>
              <a:gd name="T47" fmla="*/ 44 h 91"/>
              <a:gd name="T48" fmla="*/ 48 w 120"/>
              <a:gd name="T49" fmla="*/ 43 h 91"/>
              <a:gd name="T50" fmla="*/ 46 w 120"/>
              <a:gd name="T51" fmla="*/ 48 h 91"/>
              <a:gd name="T52" fmla="*/ 49 w 120"/>
              <a:gd name="T53" fmla="*/ 63 h 91"/>
              <a:gd name="T54" fmla="*/ 62 w 120"/>
              <a:gd name="T55" fmla="*/ 62 h 91"/>
              <a:gd name="T56" fmla="*/ 76 w 120"/>
              <a:gd name="T57" fmla="*/ 65 h 91"/>
              <a:gd name="T58" fmla="*/ 87 w 120"/>
              <a:gd name="T59" fmla="*/ 58 h 91"/>
              <a:gd name="T60" fmla="*/ 98 w 120"/>
              <a:gd name="T61" fmla="*/ 59 h 91"/>
              <a:gd name="T62" fmla="*/ 107 w 120"/>
              <a:gd name="T63" fmla="*/ 50 h 91"/>
              <a:gd name="T64" fmla="*/ 97 w 120"/>
              <a:gd name="T65" fmla="*/ 55 h 91"/>
              <a:gd name="T66" fmla="*/ 86 w 120"/>
              <a:gd name="T67" fmla="*/ 54 h 91"/>
              <a:gd name="T68" fmla="*/ 75 w 120"/>
              <a:gd name="T69" fmla="*/ 61 h 91"/>
              <a:gd name="T70" fmla="*/ 62 w 120"/>
              <a:gd name="T71" fmla="*/ 58 h 91"/>
              <a:gd name="T72" fmla="*/ 49 w 120"/>
              <a:gd name="T73" fmla="*/ 63 h 91"/>
              <a:gd name="T74" fmla="*/ 14 w 120"/>
              <a:gd name="T75" fmla="*/ 33 h 91"/>
              <a:gd name="T76" fmla="*/ 31 w 120"/>
              <a:gd name="T77" fmla="*/ 29 h 91"/>
              <a:gd name="T78" fmla="*/ 37 w 120"/>
              <a:gd name="T79" fmla="*/ 20 h 91"/>
              <a:gd name="T80" fmla="*/ 48 w 120"/>
              <a:gd name="T81" fmla="*/ 22 h 91"/>
              <a:gd name="T82" fmla="*/ 61 w 120"/>
              <a:gd name="T83" fmla="*/ 17 h 91"/>
              <a:gd name="T84" fmla="*/ 68 w 120"/>
              <a:gd name="T85" fmla="*/ 21 h 91"/>
              <a:gd name="T86" fmla="*/ 77 w 120"/>
              <a:gd name="T87" fmla="*/ 18 h 91"/>
              <a:gd name="T88" fmla="*/ 84 w 120"/>
              <a:gd name="T89" fmla="*/ 20 h 91"/>
              <a:gd name="T90" fmla="*/ 78 w 120"/>
              <a:gd name="T91" fmla="*/ 14 h 91"/>
              <a:gd name="T92" fmla="*/ 69 w 120"/>
              <a:gd name="T93" fmla="*/ 16 h 91"/>
              <a:gd name="T94" fmla="*/ 62 w 120"/>
              <a:gd name="T95" fmla="*/ 12 h 91"/>
              <a:gd name="T96" fmla="*/ 48 w 120"/>
              <a:gd name="T97" fmla="*/ 17 h 91"/>
              <a:gd name="T98" fmla="*/ 35 w 120"/>
              <a:gd name="T99" fmla="*/ 15 h 91"/>
              <a:gd name="T100" fmla="*/ 28 w 120"/>
              <a:gd name="T101" fmla="*/ 2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0" h="91">
                <a:moveTo>
                  <a:pt x="16" y="71"/>
                </a:moveTo>
                <a:cubicBezTo>
                  <a:pt x="5" y="66"/>
                  <a:pt x="0" y="56"/>
                  <a:pt x="2" y="42"/>
                </a:cubicBezTo>
                <a:cubicBezTo>
                  <a:pt x="1" y="37"/>
                  <a:pt x="13" y="16"/>
                  <a:pt x="49" y="8"/>
                </a:cubicBezTo>
                <a:cubicBezTo>
                  <a:pt x="85" y="0"/>
                  <a:pt x="120" y="31"/>
                  <a:pt x="120" y="47"/>
                </a:cubicBezTo>
                <a:cubicBezTo>
                  <a:pt x="120" y="58"/>
                  <a:pt x="105" y="68"/>
                  <a:pt x="88" y="74"/>
                </a:cubicBezTo>
                <a:cubicBezTo>
                  <a:pt x="90" y="88"/>
                  <a:pt x="90" y="88"/>
                  <a:pt x="90" y="88"/>
                </a:cubicBezTo>
                <a:cubicBezTo>
                  <a:pt x="84" y="91"/>
                  <a:pt x="84" y="91"/>
                  <a:pt x="84" y="91"/>
                </a:cubicBezTo>
                <a:cubicBezTo>
                  <a:pt x="74" y="78"/>
                  <a:pt x="74" y="78"/>
                  <a:pt x="74" y="78"/>
                </a:cubicBezTo>
                <a:cubicBezTo>
                  <a:pt x="60" y="81"/>
                  <a:pt x="47" y="81"/>
                  <a:pt x="42" y="79"/>
                </a:cubicBezTo>
                <a:cubicBezTo>
                  <a:pt x="35" y="77"/>
                  <a:pt x="30" y="71"/>
                  <a:pt x="30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26" y="66"/>
                  <a:pt x="24" y="55"/>
                  <a:pt x="24" y="49"/>
                </a:cubicBezTo>
                <a:cubicBezTo>
                  <a:pt x="30" y="44"/>
                  <a:pt x="37" y="40"/>
                  <a:pt x="45" y="36"/>
                </a:cubicBezTo>
                <a:cubicBezTo>
                  <a:pt x="47" y="35"/>
                  <a:pt x="50" y="34"/>
                  <a:pt x="53" y="33"/>
                </a:cubicBezTo>
                <a:cubicBezTo>
                  <a:pt x="54" y="39"/>
                  <a:pt x="54" y="39"/>
                  <a:pt x="54" y="39"/>
                </a:cubicBezTo>
                <a:cubicBezTo>
                  <a:pt x="58" y="38"/>
                  <a:pt x="58" y="38"/>
                  <a:pt x="58" y="38"/>
                </a:cubicBezTo>
                <a:cubicBezTo>
                  <a:pt x="57" y="32"/>
                  <a:pt x="57" y="32"/>
                  <a:pt x="57" y="32"/>
                </a:cubicBezTo>
                <a:cubicBezTo>
                  <a:pt x="61" y="32"/>
                  <a:pt x="66" y="31"/>
                  <a:pt x="71" y="31"/>
                </a:cubicBezTo>
                <a:cubicBezTo>
                  <a:pt x="71" y="27"/>
                  <a:pt x="71" y="27"/>
                  <a:pt x="71" y="27"/>
                </a:cubicBezTo>
                <a:cubicBezTo>
                  <a:pt x="69" y="27"/>
                  <a:pt x="67" y="27"/>
                  <a:pt x="64" y="27"/>
                </a:cubicBezTo>
                <a:cubicBezTo>
                  <a:pt x="64" y="21"/>
                  <a:pt x="64" y="21"/>
                  <a:pt x="64" y="21"/>
                </a:cubicBezTo>
                <a:cubicBezTo>
                  <a:pt x="59" y="22"/>
                  <a:pt x="59" y="22"/>
                  <a:pt x="59" y="22"/>
                </a:cubicBezTo>
                <a:cubicBezTo>
                  <a:pt x="60" y="28"/>
                  <a:pt x="60" y="28"/>
                  <a:pt x="60" y="28"/>
                </a:cubicBezTo>
                <a:cubicBezTo>
                  <a:pt x="54" y="29"/>
                  <a:pt x="48" y="30"/>
                  <a:pt x="43" y="33"/>
                </a:cubicBezTo>
                <a:cubicBezTo>
                  <a:pt x="40" y="34"/>
                  <a:pt x="38" y="35"/>
                  <a:pt x="35" y="36"/>
                </a:cubicBezTo>
                <a:cubicBezTo>
                  <a:pt x="32" y="31"/>
                  <a:pt x="32" y="31"/>
                  <a:pt x="32" y="31"/>
                </a:cubicBezTo>
                <a:cubicBezTo>
                  <a:pt x="28" y="33"/>
                  <a:pt x="28" y="33"/>
                  <a:pt x="28" y="33"/>
                </a:cubicBezTo>
                <a:cubicBezTo>
                  <a:pt x="32" y="38"/>
                  <a:pt x="32" y="38"/>
                  <a:pt x="32" y="38"/>
                </a:cubicBezTo>
                <a:cubicBezTo>
                  <a:pt x="29" y="41"/>
                  <a:pt x="25" y="43"/>
                  <a:pt x="22" y="46"/>
                </a:cubicBezTo>
                <a:cubicBezTo>
                  <a:pt x="16" y="40"/>
                  <a:pt x="16" y="40"/>
                  <a:pt x="16" y="40"/>
                </a:cubicBezTo>
                <a:cubicBezTo>
                  <a:pt x="13" y="44"/>
                  <a:pt x="13" y="44"/>
                  <a:pt x="13" y="44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5"/>
                  <a:pt x="22" y="65"/>
                  <a:pt x="25" y="71"/>
                </a:cubicBezTo>
                <a:cubicBezTo>
                  <a:pt x="16" y="71"/>
                  <a:pt x="16" y="71"/>
                  <a:pt x="16" y="71"/>
                </a:cubicBezTo>
                <a:close/>
                <a:moveTo>
                  <a:pt x="36" y="54"/>
                </a:moveTo>
                <a:cubicBezTo>
                  <a:pt x="38" y="57"/>
                  <a:pt x="38" y="57"/>
                  <a:pt x="38" y="57"/>
                </a:cubicBezTo>
                <a:cubicBezTo>
                  <a:pt x="44" y="53"/>
                  <a:pt x="51" y="50"/>
                  <a:pt x="59" y="48"/>
                </a:cubicBezTo>
                <a:cubicBezTo>
                  <a:pt x="67" y="47"/>
                  <a:pt x="75" y="46"/>
                  <a:pt x="84" y="46"/>
                </a:cubicBezTo>
                <a:cubicBezTo>
                  <a:pt x="85" y="46"/>
                  <a:pt x="85" y="46"/>
                  <a:pt x="85" y="46"/>
                </a:cubicBezTo>
                <a:cubicBezTo>
                  <a:pt x="86" y="46"/>
                  <a:pt x="86" y="46"/>
                  <a:pt x="86" y="46"/>
                </a:cubicBezTo>
                <a:cubicBezTo>
                  <a:pt x="100" y="34"/>
                  <a:pt x="100" y="34"/>
                  <a:pt x="100" y="34"/>
                </a:cubicBezTo>
                <a:cubicBezTo>
                  <a:pt x="97" y="31"/>
                  <a:pt x="97" y="31"/>
                  <a:pt x="97" y="31"/>
                </a:cubicBezTo>
                <a:cubicBezTo>
                  <a:pt x="84" y="42"/>
                  <a:pt x="84" y="42"/>
                  <a:pt x="84" y="42"/>
                </a:cubicBezTo>
                <a:cubicBezTo>
                  <a:pt x="80" y="42"/>
                  <a:pt x="76" y="42"/>
                  <a:pt x="73" y="42"/>
                </a:cubicBezTo>
                <a:cubicBezTo>
                  <a:pt x="72" y="36"/>
                  <a:pt x="72" y="36"/>
                  <a:pt x="72" y="36"/>
                </a:cubicBezTo>
                <a:cubicBezTo>
                  <a:pt x="68" y="36"/>
                  <a:pt x="68" y="36"/>
                  <a:pt x="68" y="36"/>
                </a:cubicBezTo>
                <a:cubicBezTo>
                  <a:pt x="68" y="43"/>
                  <a:pt x="68" y="43"/>
                  <a:pt x="68" y="43"/>
                </a:cubicBezTo>
                <a:cubicBezTo>
                  <a:pt x="65" y="43"/>
                  <a:pt x="61" y="44"/>
                  <a:pt x="58" y="44"/>
                </a:cubicBezTo>
                <a:cubicBezTo>
                  <a:pt x="55" y="45"/>
                  <a:pt x="53" y="46"/>
                  <a:pt x="50" y="47"/>
                </a:cubicBezTo>
                <a:cubicBezTo>
                  <a:pt x="48" y="43"/>
                  <a:pt x="48" y="43"/>
                  <a:pt x="48" y="43"/>
                </a:cubicBezTo>
                <a:cubicBezTo>
                  <a:pt x="44" y="44"/>
                  <a:pt x="44" y="44"/>
                  <a:pt x="44" y="44"/>
                </a:cubicBezTo>
                <a:cubicBezTo>
                  <a:pt x="46" y="48"/>
                  <a:pt x="46" y="48"/>
                  <a:pt x="46" y="48"/>
                </a:cubicBezTo>
                <a:cubicBezTo>
                  <a:pt x="42" y="50"/>
                  <a:pt x="39" y="52"/>
                  <a:pt x="36" y="54"/>
                </a:cubicBezTo>
                <a:close/>
                <a:moveTo>
                  <a:pt x="49" y="63"/>
                </a:moveTo>
                <a:cubicBezTo>
                  <a:pt x="50" y="67"/>
                  <a:pt x="50" y="67"/>
                  <a:pt x="50" y="67"/>
                </a:cubicBezTo>
                <a:cubicBezTo>
                  <a:pt x="62" y="62"/>
                  <a:pt x="62" y="62"/>
                  <a:pt x="62" y="62"/>
                </a:cubicBezTo>
                <a:cubicBezTo>
                  <a:pt x="75" y="65"/>
                  <a:pt x="75" y="65"/>
                  <a:pt x="75" y="65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5"/>
                  <a:pt x="76" y="65"/>
                  <a:pt x="76" y="65"/>
                </a:cubicBezTo>
                <a:cubicBezTo>
                  <a:pt x="87" y="58"/>
                  <a:pt x="87" y="58"/>
                  <a:pt x="87" y="58"/>
                </a:cubicBezTo>
                <a:cubicBezTo>
                  <a:pt x="97" y="59"/>
                  <a:pt x="97" y="59"/>
                  <a:pt x="97" y="59"/>
                </a:cubicBezTo>
                <a:cubicBezTo>
                  <a:pt x="98" y="59"/>
                  <a:pt x="98" y="59"/>
                  <a:pt x="98" y="59"/>
                </a:cubicBezTo>
                <a:cubicBezTo>
                  <a:pt x="99" y="58"/>
                  <a:pt x="99" y="58"/>
                  <a:pt x="99" y="58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4" y="47"/>
                  <a:pt x="104" y="47"/>
                  <a:pt x="104" y="47"/>
                </a:cubicBezTo>
                <a:cubicBezTo>
                  <a:pt x="97" y="55"/>
                  <a:pt x="97" y="55"/>
                  <a:pt x="97" y="55"/>
                </a:cubicBezTo>
                <a:cubicBezTo>
                  <a:pt x="87" y="54"/>
                  <a:pt x="87" y="54"/>
                  <a:pt x="87" y="54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54"/>
                  <a:pt x="86" y="54"/>
                  <a:pt x="86" y="54"/>
                </a:cubicBezTo>
                <a:cubicBezTo>
                  <a:pt x="75" y="61"/>
                  <a:pt x="75" y="61"/>
                  <a:pt x="75" y="61"/>
                </a:cubicBezTo>
                <a:cubicBezTo>
                  <a:pt x="63" y="58"/>
                  <a:pt x="63" y="58"/>
                  <a:pt x="63" y="58"/>
                </a:cubicBezTo>
                <a:cubicBezTo>
                  <a:pt x="62" y="58"/>
                  <a:pt x="62" y="58"/>
                  <a:pt x="62" y="58"/>
                </a:cubicBezTo>
                <a:cubicBezTo>
                  <a:pt x="61" y="58"/>
                  <a:pt x="61" y="58"/>
                  <a:pt x="61" y="58"/>
                </a:cubicBezTo>
                <a:cubicBezTo>
                  <a:pt x="49" y="63"/>
                  <a:pt x="49" y="63"/>
                  <a:pt x="49" y="63"/>
                </a:cubicBezTo>
                <a:close/>
                <a:moveTo>
                  <a:pt x="13" y="29"/>
                </a:moveTo>
                <a:cubicBezTo>
                  <a:pt x="14" y="33"/>
                  <a:pt x="14" y="33"/>
                  <a:pt x="14" y="33"/>
                </a:cubicBezTo>
                <a:cubicBezTo>
                  <a:pt x="30" y="29"/>
                  <a:pt x="30" y="29"/>
                  <a:pt x="30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28"/>
                  <a:pt x="31" y="28"/>
                  <a:pt x="31" y="28"/>
                </a:cubicBezTo>
                <a:cubicBezTo>
                  <a:pt x="37" y="20"/>
                  <a:pt x="37" y="20"/>
                  <a:pt x="37" y="20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2"/>
                  <a:pt x="48" y="22"/>
                  <a:pt x="48" y="22"/>
                </a:cubicBezTo>
                <a:cubicBezTo>
                  <a:pt x="61" y="17"/>
                  <a:pt x="61" y="17"/>
                  <a:pt x="61" y="17"/>
                </a:cubicBezTo>
                <a:cubicBezTo>
                  <a:pt x="67" y="20"/>
                  <a:pt x="67" y="20"/>
                  <a:pt x="67" y="20"/>
                </a:cubicBezTo>
                <a:cubicBezTo>
                  <a:pt x="68" y="21"/>
                  <a:pt x="68" y="21"/>
                  <a:pt x="68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77" y="18"/>
                  <a:pt x="77" y="18"/>
                  <a:pt x="77" y="18"/>
                </a:cubicBezTo>
                <a:cubicBezTo>
                  <a:pt x="81" y="23"/>
                  <a:pt x="81" y="23"/>
                  <a:pt x="81" y="23"/>
                </a:cubicBezTo>
                <a:cubicBezTo>
                  <a:pt x="84" y="20"/>
                  <a:pt x="84" y="20"/>
                  <a:pt x="84" y="20"/>
                </a:cubicBezTo>
                <a:cubicBezTo>
                  <a:pt x="79" y="15"/>
                  <a:pt x="79" y="15"/>
                  <a:pt x="79" y="15"/>
                </a:cubicBezTo>
                <a:cubicBezTo>
                  <a:pt x="78" y="14"/>
                  <a:pt x="78" y="14"/>
                  <a:pt x="78" y="14"/>
                </a:cubicBezTo>
                <a:cubicBezTo>
                  <a:pt x="77" y="14"/>
                  <a:pt x="77" y="14"/>
                  <a:pt x="77" y="14"/>
                </a:cubicBezTo>
                <a:cubicBezTo>
                  <a:pt x="69" y="16"/>
                  <a:pt x="69" y="16"/>
                  <a:pt x="69" y="16"/>
                </a:cubicBezTo>
                <a:cubicBezTo>
                  <a:pt x="63" y="13"/>
                  <a:pt x="63" y="13"/>
                  <a:pt x="63" y="13"/>
                </a:cubicBezTo>
                <a:cubicBezTo>
                  <a:pt x="62" y="12"/>
                  <a:pt x="62" y="12"/>
                  <a:pt x="62" y="12"/>
                </a:cubicBezTo>
                <a:cubicBezTo>
                  <a:pt x="61" y="12"/>
                  <a:pt x="61" y="12"/>
                  <a:pt x="61" y="12"/>
                </a:cubicBezTo>
                <a:cubicBezTo>
                  <a:pt x="48" y="17"/>
                  <a:pt x="48" y="17"/>
                  <a:pt x="48" y="17"/>
                </a:cubicBezTo>
                <a:cubicBezTo>
                  <a:pt x="37" y="15"/>
                  <a:pt x="37" y="15"/>
                  <a:pt x="37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28" y="25"/>
                  <a:pt x="28" y="25"/>
                  <a:pt x="28" y="25"/>
                </a:cubicBezTo>
                <a:lnTo>
                  <a:pt x="13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68" tIns="91434" rIns="182868" bIns="91434" numCol="1" anchor="t" anchorCtr="0" compatLnSpc="1">
            <a:prstTxWarp prst="textNoShape">
              <a:avLst/>
            </a:prstTxWarp>
          </a:bodyPr>
          <a:lstStyle/>
          <a:p>
            <a:endParaRPr lang="zh-CN" altLang="en-US" sz="5400"/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D7CC238E-CE65-4662-BF81-F9A50A040997}"/>
              </a:ext>
            </a:extLst>
          </p:cNvPr>
          <p:cNvSpPr>
            <a:spLocks noEditPoints="1"/>
          </p:cNvSpPr>
          <p:nvPr/>
        </p:nvSpPr>
        <p:spPr bwMode="auto">
          <a:xfrm>
            <a:off x="4151707" y="3274056"/>
            <a:ext cx="1533426" cy="1809632"/>
          </a:xfrm>
          <a:custGeom>
            <a:avLst/>
            <a:gdLst>
              <a:gd name="T0" fmla="*/ 6 w 106"/>
              <a:gd name="T1" fmla="*/ 110 h 126"/>
              <a:gd name="T2" fmla="*/ 10 w 106"/>
              <a:gd name="T3" fmla="*/ 124 h 126"/>
              <a:gd name="T4" fmla="*/ 22 w 106"/>
              <a:gd name="T5" fmla="*/ 122 h 126"/>
              <a:gd name="T6" fmla="*/ 6 w 106"/>
              <a:gd name="T7" fmla="*/ 110 h 126"/>
              <a:gd name="T8" fmla="*/ 33 w 106"/>
              <a:gd name="T9" fmla="*/ 116 h 126"/>
              <a:gd name="T10" fmla="*/ 34 w 106"/>
              <a:gd name="T11" fmla="*/ 123 h 126"/>
              <a:gd name="T12" fmla="*/ 34 w 106"/>
              <a:gd name="T13" fmla="*/ 123 h 126"/>
              <a:gd name="T14" fmla="*/ 29 w 106"/>
              <a:gd name="T15" fmla="*/ 124 h 126"/>
              <a:gd name="T16" fmla="*/ 3 w 106"/>
              <a:gd name="T17" fmla="*/ 104 h 126"/>
              <a:gd name="T18" fmla="*/ 2 w 106"/>
              <a:gd name="T19" fmla="*/ 98 h 126"/>
              <a:gd name="T20" fmla="*/ 2 w 106"/>
              <a:gd name="T21" fmla="*/ 98 h 126"/>
              <a:gd name="T22" fmla="*/ 7 w 106"/>
              <a:gd name="T23" fmla="*/ 97 h 126"/>
              <a:gd name="T24" fmla="*/ 33 w 106"/>
              <a:gd name="T25" fmla="*/ 116 h 126"/>
              <a:gd name="T26" fmla="*/ 90 w 106"/>
              <a:gd name="T27" fmla="*/ 62 h 126"/>
              <a:gd name="T28" fmla="*/ 106 w 106"/>
              <a:gd name="T29" fmla="*/ 62 h 126"/>
              <a:gd name="T30" fmla="*/ 106 w 106"/>
              <a:gd name="T31" fmla="*/ 54 h 126"/>
              <a:gd name="T32" fmla="*/ 90 w 106"/>
              <a:gd name="T33" fmla="*/ 54 h 126"/>
              <a:gd name="T34" fmla="*/ 90 w 106"/>
              <a:gd name="T35" fmla="*/ 62 h 126"/>
              <a:gd name="T36" fmla="*/ 31 w 106"/>
              <a:gd name="T37" fmla="*/ 19 h 126"/>
              <a:gd name="T38" fmla="*/ 23 w 106"/>
              <a:gd name="T39" fmla="*/ 5 h 126"/>
              <a:gd name="T40" fmla="*/ 16 w 106"/>
              <a:gd name="T41" fmla="*/ 9 h 126"/>
              <a:gd name="T42" fmla="*/ 24 w 106"/>
              <a:gd name="T43" fmla="*/ 23 h 126"/>
              <a:gd name="T44" fmla="*/ 31 w 106"/>
              <a:gd name="T45" fmla="*/ 19 h 126"/>
              <a:gd name="T46" fmla="*/ 52 w 106"/>
              <a:gd name="T47" fmla="*/ 16 h 126"/>
              <a:gd name="T48" fmla="*/ 52 w 106"/>
              <a:gd name="T49" fmla="*/ 0 h 126"/>
              <a:gd name="T50" fmla="*/ 45 w 106"/>
              <a:gd name="T51" fmla="*/ 0 h 126"/>
              <a:gd name="T52" fmla="*/ 45 w 106"/>
              <a:gd name="T53" fmla="*/ 16 h 126"/>
              <a:gd name="T54" fmla="*/ 52 w 106"/>
              <a:gd name="T55" fmla="*/ 16 h 126"/>
              <a:gd name="T56" fmla="*/ 86 w 106"/>
              <a:gd name="T57" fmla="*/ 40 h 126"/>
              <a:gd name="T58" fmla="*/ 100 w 106"/>
              <a:gd name="T59" fmla="*/ 32 h 126"/>
              <a:gd name="T60" fmla="*/ 96 w 106"/>
              <a:gd name="T61" fmla="*/ 26 h 126"/>
              <a:gd name="T62" fmla="*/ 83 w 106"/>
              <a:gd name="T63" fmla="*/ 34 h 126"/>
              <a:gd name="T64" fmla="*/ 86 w 106"/>
              <a:gd name="T65" fmla="*/ 40 h 126"/>
              <a:gd name="T66" fmla="*/ 72 w 106"/>
              <a:gd name="T67" fmla="*/ 24 h 126"/>
              <a:gd name="T68" fmla="*/ 81 w 106"/>
              <a:gd name="T69" fmla="*/ 10 h 126"/>
              <a:gd name="T70" fmla="*/ 74 w 106"/>
              <a:gd name="T71" fmla="*/ 6 h 126"/>
              <a:gd name="T72" fmla="*/ 66 w 106"/>
              <a:gd name="T73" fmla="*/ 20 h 126"/>
              <a:gd name="T74" fmla="*/ 72 w 106"/>
              <a:gd name="T75" fmla="*/ 24 h 126"/>
              <a:gd name="T76" fmla="*/ 39 w 106"/>
              <a:gd name="T77" fmla="*/ 105 h 126"/>
              <a:gd name="T78" fmla="*/ 41 w 106"/>
              <a:gd name="T79" fmla="*/ 112 h 126"/>
              <a:gd name="T80" fmla="*/ 41 w 106"/>
              <a:gd name="T81" fmla="*/ 112 h 126"/>
              <a:gd name="T82" fmla="*/ 35 w 106"/>
              <a:gd name="T83" fmla="*/ 113 h 126"/>
              <a:gd name="T84" fmla="*/ 9 w 106"/>
              <a:gd name="T85" fmla="*/ 93 h 126"/>
              <a:gd name="T86" fmla="*/ 8 w 106"/>
              <a:gd name="T87" fmla="*/ 87 h 126"/>
              <a:gd name="T88" fmla="*/ 8 w 106"/>
              <a:gd name="T89" fmla="*/ 87 h 126"/>
              <a:gd name="T90" fmla="*/ 14 w 106"/>
              <a:gd name="T91" fmla="*/ 86 h 126"/>
              <a:gd name="T92" fmla="*/ 39 w 106"/>
              <a:gd name="T93" fmla="*/ 105 h 126"/>
              <a:gd name="T94" fmla="*/ 65 w 106"/>
              <a:gd name="T95" fmla="*/ 29 h 126"/>
              <a:gd name="T96" fmla="*/ 23 w 106"/>
              <a:gd name="T97" fmla="*/ 38 h 126"/>
              <a:gd name="T98" fmla="*/ 18 w 106"/>
              <a:gd name="T99" fmla="*/ 83 h 126"/>
              <a:gd name="T100" fmla="*/ 42 w 106"/>
              <a:gd name="T101" fmla="*/ 96 h 126"/>
              <a:gd name="T102" fmla="*/ 78 w 106"/>
              <a:gd name="T103" fmla="*/ 70 h 126"/>
              <a:gd name="T104" fmla="*/ 65 w 106"/>
              <a:gd name="T105" fmla="*/ 29 h 126"/>
              <a:gd name="T106" fmla="*/ 29 w 106"/>
              <a:gd name="T107" fmla="*/ 68 h 126"/>
              <a:gd name="T108" fmla="*/ 58 w 106"/>
              <a:gd name="T109" fmla="*/ 34 h 126"/>
              <a:gd name="T110" fmla="*/ 29 w 106"/>
              <a:gd name="T111" fmla="*/ 68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6" h="126">
                <a:moveTo>
                  <a:pt x="6" y="110"/>
                </a:moveTo>
                <a:cubicBezTo>
                  <a:pt x="3" y="115"/>
                  <a:pt x="5" y="121"/>
                  <a:pt x="10" y="124"/>
                </a:cubicBezTo>
                <a:cubicBezTo>
                  <a:pt x="14" y="126"/>
                  <a:pt x="19" y="125"/>
                  <a:pt x="22" y="122"/>
                </a:cubicBezTo>
                <a:cubicBezTo>
                  <a:pt x="6" y="110"/>
                  <a:pt x="6" y="110"/>
                  <a:pt x="6" y="110"/>
                </a:cubicBezTo>
                <a:close/>
                <a:moveTo>
                  <a:pt x="33" y="116"/>
                </a:moveTo>
                <a:cubicBezTo>
                  <a:pt x="35" y="118"/>
                  <a:pt x="36" y="120"/>
                  <a:pt x="34" y="123"/>
                </a:cubicBezTo>
                <a:cubicBezTo>
                  <a:pt x="34" y="123"/>
                  <a:pt x="34" y="123"/>
                  <a:pt x="34" y="123"/>
                </a:cubicBezTo>
                <a:cubicBezTo>
                  <a:pt x="33" y="125"/>
                  <a:pt x="31" y="125"/>
                  <a:pt x="29" y="124"/>
                </a:cubicBezTo>
                <a:cubicBezTo>
                  <a:pt x="3" y="104"/>
                  <a:pt x="3" y="104"/>
                  <a:pt x="3" y="104"/>
                </a:cubicBezTo>
                <a:cubicBezTo>
                  <a:pt x="1" y="103"/>
                  <a:pt x="0" y="100"/>
                  <a:pt x="2" y="98"/>
                </a:cubicBezTo>
                <a:cubicBezTo>
                  <a:pt x="2" y="98"/>
                  <a:pt x="2" y="98"/>
                  <a:pt x="2" y="98"/>
                </a:cubicBezTo>
                <a:cubicBezTo>
                  <a:pt x="3" y="96"/>
                  <a:pt x="5" y="95"/>
                  <a:pt x="7" y="97"/>
                </a:cubicBezTo>
                <a:cubicBezTo>
                  <a:pt x="33" y="116"/>
                  <a:pt x="33" y="116"/>
                  <a:pt x="33" y="116"/>
                </a:cubicBezTo>
                <a:close/>
                <a:moveTo>
                  <a:pt x="90" y="62"/>
                </a:moveTo>
                <a:cubicBezTo>
                  <a:pt x="106" y="62"/>
                  <a:pt x="106" y="62"/>
                  <a:pt x="106" y="62"/>
                </a:cubicBezTo>
                <a:cubicBezTo>
                  <a:pt x="106" y="54"/>
                  <a:pt x="106" y="54"/>
                  <a:pt x="106" y="54"/>
                </a:cubicBezTo>
                <a:cubicBezTo>
                  <a:pt x="90" y="54"/>
                  <a:pt x="90" y="54"/>
                  <a:pt x="90" y="54"/>
                </a:cubicBezTo>
                <a:cubicBezTo>
                  <a:pt x="90" y="62"/>
                  <a:pt x="90" y="62"/>
                  <a:pt x="90" y="62"/>
                </a:cubicBezTo>
                <a:close/>
                <a:moveTo>
                  <a:pt x="31" y="19"/>
                </a:moveTo>
                <a:cubicBezTo>
                  <a:pt x="23" y="5"/>
                  <a:pt x="23" y="5"/>
                  <a:pt x="23" y="5"/>
                </a:cubicBezTo>
                <a:cubicBezTo>
                  <a:pt x="16" y="9"/>
                  <a:pt x="16" y="9"/>
                  <a:pt x="16" y="9"/>
                </a:cubicBezTo>
                <a:cubicBezTo>
                  <a:pt x="24" y="23"/>
                  <a:pt x="24" y="23"/>
                  <a:pt x="24" y="23"/>
                </a:cubicBezTo>
                <a:cubicBezTo>
                  <a:pt x="31" y="19"/>
                  <a:pt x="31" y="19"/>
                  <a:pt x="31" y="19"/>
                </a:cubicBezTo>
                <a:close/>
                <a:moveTo>
                  <a:pt x="52" y="16"/>
                </a:moveTo>
                <a:cubicBezTo>
                  <a:pt x="52" y="0"/>
                  <a:pt x="52" y="0"/>
                  <a:pt x="5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6"/>
                  <a:pt x="45" y="16"/>
                  <a:pt x="45" y="16"/>
                </a:cubicBezTo>
                <a:cubicBezTo>
                  <a:pt x="52" y="16"/>
                  <a:pt x="52" y="16"/>
                  <a:pt x="52" y="16"/>
                </a:cubicBezTo>
                <a:close/>
                <a:moveTo>
                  <a:pt x="86" y="40"/>
                </a:moveTo>
                <a:cubicBezTo>
                  <a:pt x="100" y="32"/>
                  <a:pt x="100" y="32"/>
                  <a:pt x="100" y="32"/>
                </a:cubicBezTo>
                <a:cubicBezTo>
                  <a:pt x="96" y="26"/>
                  <a:pt x="96" y="26"/>
                  <a:pt x="96" y="26"/>
                </a:cubicBezTo>
                <a:cubicBezTo>
                  <a:pt x="83" y="34"/>
                  <a:pt x="83" y="34"/>
                  <a:pt x="83" y="34"/>
                </a:cubicBezTo>
                <a:cubicBezTo>
                  <a:pt x="86" y="40"/>
                  <a:pt x="86" y="40"/>
                  <a:pt x="86" y="40"/>
                </a:cubicBezTo>
                <a:close/>
                <a:moveTo>
                  <a:pt x="72" y="24"/>
                </a:moveTo>
                <a:cubicBezTo>
                  <a:pt x="81" y="10"/>
                  <a:pt x="81" y="10"/>
                  <a:pt x="81" y="10"/>
                </a:cubicBezTo>
                <a:cubicBezTo>
                  <a:pt x="74" y="6"/>
                  <a:pt x="74" y="6"/>
                  <a:pt x="74" y="6"/>
                </a:cubicBezTo>
                <a:cubicBezTo>
                  <a:pt x="66" y="20"/>
                  <a:pt x="66" y="20"/>
                  <a:pt x="66" y="20"/>
                </a:cubicBezTo>
                <a:cubicBezTo>
                  <a:pt x="72" y="24"/>
                  <a:pt x="72" y="24"/>
                  <a:pt x="72" y="24"/>
                </a:cubicBezTo>
                <a:close/>
                <a:moveTo>
                  <a:pt x="39" y="105"/>
                </a:moveTo>
                <a:cubicBezTo>
                  <a:pt x="41" y="107"/>
                  <a:pt x="42" y="109"/>
                  <a:pt x="41" y="112"/>
                </a:cubicBezTo>
                <a:cubicBezTo>
                  <a:pt x="41" y="112"/>
                  <a:pt x="41" y="112"/>
                  <a:pt x="41" y="112"/>
                </a:cubicBezTo>
                <a:cubicBezTo>
                  <a:pt x="39" y="114"/>
                  <a:pt x="37" y="114"/>
                  <a:pt x="35" y="113"/>
                </a:cubicBezTo>
                <a:cubicBezTo>
                  <a:pt x="9" y="93"/>
                  <a:pt x="9" y="93"/>
                  <a:pt x="9" y="93"/>
                </a:cubicBezTo>
                <a:cubicBezTo>
                  <a:pt x="7" y="92"/>
                  <a:pt x="7" y="89"/>
                  <a:pt x="8" y="87"/>
                </a:cubicBezTo>
                <a:cubicBezTo>
                  <a:pt x="8" y="87"/>
                  <a:pt x="8" y="87"/>
                  <a:pt x="8" y="87"/>
                </a:cubicBezTo>
                <a:cubicBezTo>
                  <a:pt x="9" y="85"/>
                  <a:pt x="12" y="84"/>
                  <a:pt x="14" y="86"/>
                </a:cubicBezTo>
                <a:cubicBezTo>
                  <a:pt x="39" y="105"/>
                  <a:pt x="39" y="105"/>
                  <a:pt x="39" y="105"/>
                </a:cubicBezTo>
                <a:close/>
                <a:moveTo>
                  <a:pt x="65" y="29"/>
                </a:moveTo>
                <a:cubicBezTo>
                  <a:pt x="50" y="20"/>
                  <a:pt x="31" y="25"/>
                  <a:pt x="23" y="38"/>
                </a:cubicBezTo>
                <a:cubicBezTo>
                  <a:pt x="15" y="52"/>
                  <a:pt x="26" y="68"/>
                  <a:pt x="18" y="83"/>
                </a:cubicBezTo>
                <a:cubicBezTo>
                  <a:pt x="42" y="96"/>
                  <a:pt x="42" y="96"/>
                  <a:pt x="42" y="96"/>
                </a:cubicBezTo>
                <a:cubicBezTo>
                  <a:pt x="51" y="83"/>
                  <a:pt x="70" y="84"/>
                  <a:pt x="78" y="70"/>
                </a:cubicBezTo>
                <a:cubicBezTo>
                  <a:pt x="86" y="56"/>
                  <a:pt x="80" y="38"/>
                  <a:pt x="65" y="29"/>
                </a:cubicBezTo>
                <a:close/>
                <a:moveTo>
                  <a:pt x="29" y="68"/>
                </a:moveTo>
                <a:cubicBezTo>
                  <a:pt x="27" y="43"/>
                  <a:pt x="31" y="27"/>
                  <a:pt x="58" y="34"/>
                </a:cubicBezTo>
                <a:cubicBezTo>
                  <a:pt x="39" y="45"/>
                  <a:pt x="35" y="46"/>
                  <a:pt x="29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68" tIns="91434" rIns="182868" bIns="91434" numCol="1" anchor="t" anchorCtr="0" compatLnSpc="1">
            <a:prstTxWarp prst="textNoShape">
              <a:avLst/>
            </a:prstTxWarp>
          </a:bodyPr>
          <a:lstStyle/>
          <a:p>
            <a:endParaRPr lang="zh-CN" altLang="en-US" sz="540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4DBBC025-BEA5-4830-BEBE-C76D472D69FF}"/>
              </a:ext>
            </a:extLst>
          </p:cNvPr>
          <p:cNvSpPr>
            <a:spLocks noEditPoints="1"/>
          </p:cNvSpPr>
          <p:nvPr/>
        </p:nvSpPr>
        <p:spPr bwMode="auto">
          <a:xfrm>
            <a:off x="2159597" y="6636060"/>
            <a:ext cx="1956709" cy="1447702"/>
          </a:xfrm>
          <a:custGeom>
            <a:avLst/>
            <a:gdLst>
              <a:gd name="T0" fmla="*/ 18 w 120"/>
              <a:gd name="T1" fmla="*/ 10 h 88"/>
              <a:gd name="T2" fmla="*/ 102 w 120"/>
              <a:gd name="T3" fmla="*/ 10 h 88"/>
              <a:gd name="T4" fmla="*/ 102 w 120"/>
              <a:gd name="T5" fmla="*/ 60 h 88"/>
              <a:gd name="T6" fmla="*/ 18 w 120"/>
              <a:gd name="T7" fmla="*/ 60 h 88"/>
              <a:gd name="T8" fmla="*/ 18 w 120"/>
              <a:gd name="T9" fmla="*/ 10 h 88"/>
              <a:gd name="T10" fmla="*/ 28 w 120"/>
              <a:gd name="T11" fmla="*/ 46 h 88"/>
              <a:gd name="T12" fmla="*/ 28 w 120"/>
              <a:gd name="T13" fmla="*/ 52 h 88"/>
              <a:gd name="T14" fmla="*/ 95 w 120"/>
              <a:gd name="T15" fmla="*/ 52 h 88"/>
              <a:gd name="T16" fmla="*/ 95 w 120"/>
              <a:gd name="T17" fmla="*/ 46 h 88"/>
              <a:gd name="T18" fmla="*/ 28 w 120"/>
              <a:gd name="T19" fmla="*/ 46 h 88"/>
              <a:gd name="T20" fmla="*/ 53 w 120"/>
              <a:gd name="T21" fmla="*/ 33 h 88"/>
              <a:gd name="T22" fmla="*/ 53 w 120"/>
              <a:gd name="T23" fmla="*/ 38 h 88"/>
              <a:gd name="T24" fmla="*/ 95 w 120"/>
              <a:gd name="T25" fmla="*/ 38 h 88"/>
              <a:gd name="T26" fmla="*/ 95 w 120"/>
              <a:gd name="T27" fmla="*/ 33 h 88"/>
              <a:gd name="T28" fmla="*/ 53 w 120"/>
              <a:gd name="T29" fmla="*/ 33 h 88"/>
              <a:gd name="T30" fmla="*/ 53 w 120"/>
              <a:gd name="T31" fmla="*/ 20 h 88"/>
              <a:gd name="T32" fmla="*/ 53 w 120"/>
              <a:gd name="T33" fmla="*/ 25 h 88"/>
              <a:gd name="T34" fmla="*/ 95 w 120"/>
              <a:gd name="T35" fmla="*/ 25 h 88"/>
              <a:gd name="T36" fmla="*/ 95 w 120"/>
              <a:gd name="T37" fmla="*/ 20 h 88"/>
              <a:gd name="T38" fmla="*/ 53 w 120"/>
              <a:gd name="T39" fmla="*/ 20 h 88"/>
              <a:gd name="T40" fmla="*/ 28 w 120"/>
              <a:gd name="T41" fmla="*/ 18 h 88"/>
              <a:gd name="T42" fmla="*/ 28 w 120"/>
              <a:gd name="T43" fmla="*/ 40 h 88"/>
              <a:gd name="T44" fmla="*/ 46 w 120"/>
              <a:gd name="T45" fmla="*/ 40 h 88"/>
              <a:gd name="T46" fmla="*/ 46 w 120"/>
              <a:gd name="T47" fmla="*/ 18 h 88"/>
              <a:gd name="T48" fmla="*/ 28 w 120"/>
              <a:gd name="T49" fmla="*/ 18 h 88"/>
              <a:gd name="T50" fmla="*/ 54 w 120"/>
              <a:gd name="T51" fmla="*/ 74 h 88"/>
              <a:gd name="T52" fmla="*/ 66 w 120"/>
              <a:gd name="T53" fmla="*/ 74 h 88"/>
              <a:gd name="T54" fmla="*/ 71 w 120"/>
              <a:gd name="T55" fmla="*/ 81 h 88"/>
              <a:gd name="T56" fmla="*/ 50 w 120"/>
              <a:gd name="T57" fmla="*/ 81 h 88"/>
              <a:gd name="T58" fmla="*/ 54 w 120"/>
              <a:gd name="T59" fmla="*/ 74 h 88"/>
              <a:gd name="T60" fmla="*/ 19 w 120"/>
              <a:gd name="T61" fmla="*/ 0 h 88"/>
              <a:gd name="T62" fmla="*/ 10 w 120"/>
              <a:gd name="T63" fmla="*/ 9 h 88"/>
              <a:gd name="T64" fmla="*/ 10 w 120"/>
              <a:gd name="T65" fmla="*/ 59 h 88"/>
              <a:gd name="T66" fmla="*/ 16 w 120"/>
              <a:gd name="T67" fmla="*/ 68 h 88"/>
              <a:gd name="T68" fmla="*/ 16 w 120"/>
              <a:gd name="T69" fmla="*/ 68 h 88"/>
              <a:gd name="T70" fmla="*/ 0 w 120"/>
              <a:gd name="T71" fmla="*/ 80 h 88"/>
              <a:gd name="T72" fmla="*/ 0 w 120"/>
              <a:gd name="T73" fmla="*/ 88 h 88"/>
              <a:gd name="T74" fmla="*/ 120 w 120"/>
              <a:gd name="T75" fmla="*/ 88 h 88"/>
              <a:gd name="T76" fmla="*/ 120 w 120"/>
              <a:gd name="T77" fmla="*/ 80 h 88"/>
              <a:gd name="T78" fmla="*/ 103 w 120"/>
              <a:gd name="T79" fmla="*/ 68 h 88"/>
              <a:gd name="T80" fmla="*/ 110 w 120"/>
              <a:gd name="T81" fmla="*/ 59 h 88"/>
              <a:gd name="T82" fmla="*/ 110 w 120"/>
              <a:gd name="T83" fmla="*/ 9 h 88"/>
              <a:gd name="T84" fmla="*/ 101 w 120"/>
              <a:gd name="T85" fmla="*/ 0 h 88"/>
              <a:gd name="T86" fmla="*/ 19 w 120"/>
              <a:gd name="T8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0" h="88">
                <a:moveTo>
                  <a:pt x="18" y="10"/>
                </a:moveTo>
                <a:cubicBezTo>
                  <a:pt x="102" y="10"/>
                  <a:pt x="102" y="10"/>
                  <a:pt x="102" y="10"/>
                </a:cubicBezTo>
                <a:cubicBezTo>
                  <a:pt x="102" y="60"/>
                  <a:pt x="102" y="60"/>
                  <a:pt x="102" y="60"/>
                </a:cubicBezTo>
                <a:cubicBezTo>
                  <a:pt x="18" y="60"/>
                  <a:pt x="18" y="60"/>
                  <a:pt x="18" y="60"/>
                </a:cubicBezTo>
                <a:cubicBezTo>
                  <a:pt x="18" y="10"/>
                  <a:pt x="18" y="10"/>
                  <a:pt x="18" y="10"/>
                </a:cubicBezTo>
                <a:close/>
                <a:moveTo>
                  <a:pt x="28" y="46"/>
                </a:moveTo>
                <a:cubicBezTo>
                  <a:pt x="28" y="52"/>
                  <a:pt x="28" y="52"/>
                  <a:pt x="28" y="52"/>
                </a:cubicBezTo>
                <a:cubicBezTo>
                  <a:pt x="95" y="52"/>
                  <a:pt x="95" y="52"/>
                  <a:pt x="95" y="52"/>
                </a:cubicBezTo>
                <a:cubicBezTo>
                  <a:pt x="95" y="46"/>
                  <a:pt x="95" y="46"/>
                  <a:pt x="95" y="46"/>
                </a:cubicBezTo>
                <a:cubicBezTo>
                  <a:pt x="28" y="46"/>
                  <a:pt x="28" y="46"/>
                  <a:pt x="28" y="46"/>
                </a:cubicBezTo>
                <a:close/>
                <a:moveTo>
                  <a:pt x="53" y="33"/>
                </a:moveTo>
                <a:cubicBezTo>
                  <a:pt x="53" y="38"/>
                  <a:pt x="53" y="38"/>
                  <a:pt x="53" y="38"/>
                </a:cubicBezTo>
                <a:cubicBezTo>
                  <a:pt x="95" y="38"/>
                  <a:pt x="95" y="38"/>
                  <a:pt x="95" y="38"/>
                </a:cubicBezTo>
                <a:cubicBezTo>
                  <a:pt x="95" y="33"/>
                  <a:pt x="95" y="33"/>
                  <a:pt x="95" y="33"/>
                </a:cubicBezTo>
                <a:cubicBezTo>
                  <a:pt x="53" y="33"/>
                  <a:pt x="53" y="33"/>
                  <a:pt x="53" y="33"/>
                </a:cubicBezTo>
                <a:close/>
                <a:moveTo>
                  <a:pt x="53" y="20"/>
                </a:moveTo>
                <a:cubicBezTo>
                  <a:pt x="53" y="25"/>
                  <a:pt x="53" y="25"/>
                  <a:pt x="53" y="25"/>
                </a:cubicBezTo>
                <a:cubicBezTo>
                  <a:pt x="95" y="25"/>
                  <a:pt x="95" y="25"/>
                  <a:pt x="95" y="25"/>
                </a:cubicBezTo>
                <a:cubicBezTo>
                  <a:pt x="95" y="20"/>
                  <a:pt x="95" y="20"/>
                  <a:pt x="95" y="20"/>
                </a:cubicBezTo>
                <a:cubicBezTo>
                  <a:pt x="53" y="20"/>
                  <a:pt x="53" y="20"/>
                  <a:pt x="53" y="20"/>
                </a:cubicBezTo>
                <a:close/>
                <a:moveTo>
                  <a:pt x="28" y="18"/>
                </a:moveTo>
                <a:cubicBezTo>
                  <a:pt x="28" y="40"/>
                  <a:pt x="28" y="40"/>
                  <a:pt x="28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18"/>
                  <a:pt x="46" y="18"/>
                  <a:pt x="46" y="18"/>
                </a:cubicBezTo>
                <a:cubicBezTo>
                  <a:pt x="28" y="18"/>
                  <a:pt x="28" y="18"/>
                  <a:pt x="28" y="18"/>
                </a:cubicBezTo>
                <a:close/>
                <a:moveTo>
                  <a:pt x="54" y="74"/>
                </a:moveTo>
                <a:cubicBezTo>
                  <a:pt x="66" y="74"/>
                  <a:pt x="66" y="74"/>
                  <a:pt x="66" y="74"/>
                </a:cubicBezTo>
                <a:cubicBezTo>
                  <a:pt x="71" y="81"/>
                  <a:pt x="71" y="81"/>
                  <a:pt x="71" y="81"/>
                </a:cubicBezTo>
                <a:cubicBezTo>
                  <a:pt x="50" y="81"/>
                  <a:pt x="50" y="81"/>
                  <a:pt x="50" y="81"/>
                </a:cubicBezTo>
                <a:cubicBezTo>
                  <a:pt x="54" y="74"/>
                  <a:pt x="54" y="74"/>
                  <a:pt x="54" y="74"/>
                </a:cubicBezTo>
                <a:close/>
                <a:moveTo>
                  <a:pt x="19" y="0"/>
                </a:moveTo>
                <a:cubicBezTo>
                  <a:pt x="14" y="0"/>
                  <a:pt x="10" y="4"/>
                  <a:pt x="10" y="9"/>
                </a:cubicBezTo>
                <a:cubicBezTo>
                  <a:pt x="10" y="59"/>
                  <a:pt x="10" y="59"/>
                  <a:pt x="10" y="59"/>
                </a:cubicBezTo>
                <a:cubicBezTo>
                  <a:pt x="10" y="63"/>
                  <a:pt x="13" y="66"/>
                  <a:pt x="16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8"/>
                  <a:pt x="0" y="88"/>
                  <a:pt x="0" y="88"/>
                </a:cubicBezTo>
                <a:cubicBezTo>
                  <a:pt x="120" y="88"/>
                  <a:pt x="120" y="88"/>
                  <a:pt x="120" y="88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03" y="68"/>
                  <a:pt x="103" y="68"/>
                  <a:pt x="103" y="68"/>
                </a:cubicBezTo>
                <a:cubicBezTo>
                  <a:pt x="107" y="67"/>
                  <a:pt x="110" y="63"/>
                  <a:pt x="110" y="59"/>
                </a:cubicBezTo>
                <a:cubicBezTo>
                  <a:pt x="110" y="9"/>
                  <a:pt x="110" y="9"/>
                  <a:pt x="110" y="9"/>
                </a:cubicBezTo>
                <a:cubicBezTo>
                  <a:pt x="110" y="4"/>
                  <a:pt x="106" y="0"/>
                  <a:pt x="101" y="0"/>
                </a:cubicBezTo>
                <a:lnTo>
                  <a:pt x="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68" tIns="91434" rIns="182868" bIns="91434" numCol="1" anchor="t" anchorCtr="0" compatLnSpc="1">
            <a:prstTxWarp prst="textNoShape">
              <a:avLst/>
            </a:prstTxWarp>
          </a:bodyPr>
          <a:lstStyle/>
          <a:p>
            <a:endParaRPr lang="zh-CN" altLang="en-US" sz="5400"/>
          </a:p>
        </p:txBody>
      </p:sp>
      <p:sp>
        <p:nvSpPr>
          <p:cNvPr id="34" name="Freeform 17">
            <a:extLst>
              <a:ext uri="{FF2B5EF4-FFF2-40B4-BE49-F238E27FC236}">
                <a16:creationId xmlns:a16="http://schemas.microsoft.com/office/drawing/2014/main" id="{56AA9900-F839-46D1-A767-1224FA3DEE48}"/>
              </a:ext>
            </a:extLst>
          </p:cNvPr>
          <p:cNvSpPr>
            <a:spLocks noEditPoints="1"/>
          </p:cNvSpPr>
          <p:nvPr/>
        </p:nvSpPr>
        <p:spPr bwMode="auto">
          <a:xfrm>
            <a:off x="4064101" y="9510751"/>
            <a:ext cx="1683234" cy="2035004"/>
          </a:xfrm>
          <a:custGeom>
            <a:avLst/>
            <a:gdLst>
              <a:gd name="T0" fmla="*/ 17 w 101"/>
              <a:gd name="T1" fmla="*/ 16 h 123"/>
              <a:gd name="T2" fmla="*/ 66 w 101"/>
              <a:gd name="T3" fmla="*/ 10 h 123"/>
              <a:gd name="T4" fmla="*/ 73 w 101"/>
              <a:gd name="T5" fmla="*/ 16 h 123"/>
              <a:gd name="T6" fmla="*/ 73 w 101"/>
              <a:gd name="T7" fmla="*/ 18 h 123"/>
              <a:gd name="T8" fmla="*/ 28 w 101"/>
              <a:gd name="T9" fmla="*/ 24 h 123"/>
              <a:gd name="T10" fmla="*/ 23 w 101"/>
              <a:gd name="T11" fmla="*/ 31 h 123"/>
              <a:gd name="T12" fmla="*/ 23 w 101"/>
              <a:gd name="T13" fmla="*/ 99 h 123"/>
              <a:gd name="T14" fmla="*/ 17 w 101"/>
              <a:gd name="T15" fmla="*/ 99 h 123"/>
              <a:gd name="T16" fmla="*/ 17 w 101"/>
              <a:gd name="T17" fmla="*/ 16 h 123"/>
              <a:gd name="T18" fmla="*/ 54 w 101"/>
              <a:gd name="T19" fmla="*/ 49 h 123"/>
              <a:gd name="T20" fmla="*/ 54 w 101"/>
              <a:gd name="T21" fmla="*/ 66 h 123"/>
              <a:gd name="T22" fmla="*/ 92 w 101"/>
              <a:gd name="T23" fmla="*/ 61 h 123"/>
              <a:gd name="T24" fmla="*/ 92 w 101"/>
              <a:gd name="T25" fmla="*/ 44 h 123"/>
              <a:gd name="T26" fmla="*/ 54 w 101"/>
              <a:gd name="T27" fmla="*/ 49 h 123"/>
              <a:gd name="T28" fmla="*/ 45 w 101"/>
              <a:gd name="T29" fmla="*/ 38 h 123"/>
              <a:gd name="T30" fmla="*/ 45 w 101"/>
              <a:gd name="T31" fmla="*/ 121 h 123"/>
              <a:gd name="T32" fmla="*/ 93 w 101"/>
              <a:gd name="T33" fmla="*/ 115 h 123"/>
              <a:gd name="T34" fmla="*/ 101 w 101"/>
              <a:gd name="T35" fmla="*/ 107 h 123"/>
              <a:gd name="T36" fmla="*/ 101 w 101"/>
              <a:gd name="T37" fmla="*/ 38 h 123"/>
              <a:gd name="T38" fmla="*/ 93 w 101"/>
              <a:gd name="T39" fmla="*/ 32 h 123"/>
              <a:gd name="T40" fmla="*/ 45 w 101"/>
              <a:gd name="T41" fmla="*/ 38 h 123"/>
              <a:gd name="T42" fmla="*/ 30 w 101"/>
              <a:gd name="T43" fmla="*/ 29 h 123"/>
              <a:gd name="T44" fmla="*/ 27 w 101"/>
              <a:gd name="T45" fmla="*/ 31 h 123"/>
              <a:gd name="T46" fmla="*/ 27 w 101"/>
              <a:gd name="T47" fmla="*/ 111 h 123"/>
              <a:gd name="T48" fmla="*/ 30 w 101"/>
              <a:gd name="T49" fmla="*/ 116 h 123"/>
              <a:gd name="T50" fmla="*/ 38 w 101"/>
              <a:gd name="T51" fmla="*/ 122 h 123"/>
              <a:gd name="T52" fmla="*/ 41 w 101"/>
              <a:gd name="T53" fmla="*/ 119 h 123"/>
              <a:gd name="T54" fmla="*/ 41 w 101"/>
              <a:gd name="T55" fmla="*/ 39 h 123"/>
              <a:gd name="T56" fmla="*/ 38 w 101"/>
              <a:gd name="T57" fmla="*/ 34 h 123"/>
              <a:gd name="T58" fmla="*/ 30 w 101"/>
              <a:gd name="T59" fmla="*/ 29 h 123"/>
              <a:gd name="T60" fmla="*/ 36 w 101"/>
              <a:gd name="T61" fmla="*/ 27 h 123"/>
              <a:gd name="T62" fmla="*/ 41 w 101"/>
              <a:gd name="T63" fmla="*/ 31 h 123"/>
              <a:gd name="T64" fmla="*/ 42 w 101"/>
              <a:gd name="T65" fmla="*/ 31 h 123"/>
              <a:gd name="T66" fmla="*/ 88 w 101"/>
              <a:gd name="T67" fmla="*/ 25 h 123"/>
              <a:gd name="T68" fmla="*/ 81 w 101"/>
              <a:gd name="T69" fmla="*/ 22 h 123"/>
              <a:gd name="T70" fmla="*/ 36 w 101"/>
              <a:gd name="T71" fmla="*/ 27 h 123"/>
              <a:gd name="T72" fmla="*/ 2 w 101"/>
              <a:gd name="T73" fmla="*/ 7 h 123"/>
              <a:gd name="T74" fmla="*/ 11 w 101"/>
              <a:gd name="T75" fmla="*/ 13 h 123"/>
              <a:gd name="T76" fmla="*/ 13 w 101"/>
              <a:gd name="T77" fmla="*/ 18 h 123"/>
              <a:gd name="T78" fmla="*/ 13 w 101"/>
              <a:gd name="T79" fmla="*/ 98 h 123"/>
              <a:gd name="T80" fmla="*/ 11 w 101"/>
              <a:gd name="T81" fmla="*/ 100 h 123"/>
              <a:gd name="T82" fmla="*/ 2 w 101"/>
              <a:gd name="T83" fmla="*/ 95 h 123"/>
              <a:gd name="T84" fmla="*/ 0 w 101"/>
              <a:gd name="T85" fmla="*/ 89 h 123"/>
              <a:gd name="T86" fmla="*/ 0 w 101"/>
              <a:gd name="T87" fmla="*/ 9 h 123"/>
              <a:gd name="T88" fmla="*/ 2 w 101"/>
              <a:gd name="T89" fmla="*/ 7 h 123"/>
              <a:gd name="T90" fmla="*/ 8 w 101"/>
              <a:gd name="T91" fmla="*/ 6 h 123"/>
              <a:gd name="T92" fmla="*/ 13 w 101"/>
              <a:gd name="T93" fmla="*/ 9 h 123"/>
              <a:gd name="T94" fmla="*/ 14 w 101"/>
              <a:gd name="T95" fmla="*/ 10 h 123"/>
              <a:gd name="T96" fmla="*/ 60 w 101"/>
              <a:gd name="T97" fmla="*/ 4 h 123"/>
              <a:gd name="T98" fmla="*/ 53 w 101"/>
              <a:gd name="T99" fmla="*/ 0 h 123"/>
              <a:gd name="T100" fmla="*/ 8 w 101"/>
              <a:gd name="T101" fmla="*/ 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1" h="123">
                <a:moveTo>
                  <a:pt x="17" y="16"/>
                </a:moveTo>
                <a:cubicBezTo>
                  <a:pt x="66" y="10"/>
                  <a:pt x="66" y="10"/>
                  <a:pt x="66" y="10"/>
                </a:cubicBezTo>
                <a:cubicBezTo>
                  <a:pt x="70" y="10"/>
                  <a:pt x="73" y="12"/>
                  <a:pt x="73" y="16"/>
                </a:cubicBezTo>
                <a:cubicBezTo>
                  <a:pt x="73" y="18"/>
                  <a:pt x="73" y="18"/>
                  <a:pt x="73" y="18"/>
                </a:cubicBezTo>
                <a:cubicBezTo>
                  <a:pt x="28" y="24"/>
                  <a:pt x="28" y="24"/>
                  <a:pt x="28" y="24"/>
                </a:cubicBezTo>
                <a:cubicBezTo>
                  <a:pt x="24" y="25"/>
                  <a:pt x="23" y="27"/>
                  <a:pt x="23" y="31"/>
                </a:cubicBezTo>
                <a:cubicBezTo>
                  <a:pt x="23" y="99"/>
                  <a:pt x="23" y="99"/>
                  <a:pt x="23" y="99"/>
                </a:cubicBezTo>
                <a:cubicBezTo>
                  <a:pt x="17" y="99"/>
                  <a:pt x="17" y="99"/>
                  <a:pt x="17" y="99"/>
                </a:cubicBezTo>
                <a:cubicBezTo>
                  <a:pt x="17" y="16"/>
                  <a:pt x="17" y="16"/>
                  <a:pt x="17" y="16"/>
                </a:cubicBezTo>
                <a:close/>
                <a:moveTo>
                  <a:pt x="54" y="49"/>
                </a:moveTo>
                <a:cubicBezTo>
                  <a:pt x="54" y="66"/>
                  <a:pt x="54" y="66"/>
                  <a:pt x="54" y="66"/>
                </a:cubicBezTo>
                <a:cubicBezTo>
                  <a:pt x="92" y="61"/>
                  <a:pt x="92" y="61"/>
                  <a:pt x="92" y="61"/>
                </a:cubicBezTo>
                <a:cubicBezTo>
                  <a:pt x="92" y="44"/>
                  <a:pt x="92" y="44"/>
                  <a:pt x="92" y="44"/>
                </a:cubicBezTo>
                <a:cubicBezTo>
                  <a:pt x="54" y="49"/>
                  <a:pt x="54" y="49"/>
                  <a:pt x="54" y="49"/>
                </a:cubicBezTo>
                <a:close/>
                <a:moveTo>
                  <a:pt x="45" y="38"/>
                </a:moveTo>
                <a:cubicBezTo>
                  <a:pt x="45" y="121"/>
                  <a:pt x="45" y="121"/>
                  <a:pt x="45" y="121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97" y="114"/>
                  <a:pt x="101" y="111"/>
                  <a:pt x="101" y="107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01" y="34"/>
                  <a:pt x="97" y="31"/>
                  <a:pt x="93" y="32"/>
                </a:cubicBezTo>
                <a:cubicBezTo>
                  <a:pt x="45" y="38"/>
                  <a:pt x="45" y="38"/>
                  <a:pt x="45" y="38"/>
                </a:cubicBezTo>
                <a:close/>
                <a:moveTo>
                  <a:pt x="30" y="29"/>
                </a:moveTo>
                <a:cubicBezTo>
                  <a:pt x="28" y="28"/>
                  <a:pt x="27" y="29"/>
                  <a:pt x="27" y="31"/>
                </a:cubicBezTo>
                <a:cubicBezTo>
                  <a:pt x="27" y="111"/>
                  <a:pt x="27" y="111"/>
                  <a:pt x="27" y="111"/>
                </a:cubicBezTo>
                <a:cubicBezTo>
                  <a:pt x="27" y="113"/>
                  <a:pt x="28" y="115"/>
                  <a:pt x="30" y="116"/>
                </a:cubicBezTo>
                <a:cubicBezTo>
                  <a:pt x="38" y="122"/>
                  <a:pt x="38" y="122"/>
                  <a:pt x="38" y="122"/>
                </a:cubicBezTo>
                <a:cubicBezTo>
                  <a:pt x="40" y="123"/>
                  <a:pt x="41" y="122"/>
                  <a:pt x="41" y="119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37"/>
                  <a:pt x="40" y="35"/>
                  <a:pt x="38" y="34"/>
                </a:cubicBezTo>
                <a:cubicBezTo>
                  <a:pt x="30" y="29"/>
                  <a:pt x="30" y="29"/>
                  <a:pt x="30" y="29"/>
                </a:cubicBezTo>
                <a:close/>
                <a:moveTo>
                  <a:pt x="36" y="27"/>
                </a:moveTo>
                <a:cubicBezTo>
                  <a:pt x="41" y="31"/>
                  <a:pt x="41" y="31"/>
                  <a:pt x="41" y="31"/>
                </a:cubicBezTo>
                <a:cubicBezTo>
                  <a:pt x="41" y="31"/>
                  <a:pt x="42" y="31"/>
                  <a:pt x="42" y="31"/>
                </a:cubicBezTo>
                <a:cubicBezTo>
                  <a:pt x="88" y="25"/>
                  <a:pt x="88" y="25"/>
                  <a:pt x="88" y="25"/>
                </a:cubicBezTo>
                <a:cubicBezTo>
                  <a:pt x="87" y="23"/>
                  <a:pt x="84" y="21"/>
                  <a:pt x="81" y="22"/>
                </a:cubicBezTo>
                <a:cubicBezTo>
                  <a:pt x="36" y="27"/>
                  <a:pt x="36" y="27"/>
                  <a:pt x="36" y="27"/>
                </a:cubicBezTo>
                <a:close/>
                <a:moveTo>
                  <a:pt x="2" y="7"/>
                </a:moveTo>
                <a:cubicBezTo>
                  <a:pt x="11" y="13"/>
                  <a:pt x="11" y="13"/>
                  <a:pt x="11" y="13"/>
                </a:cubicBezTo>
                <a:cubicBezTo>
                  <a:pt x="12" y="14"/>
                  <a:pt x="13" y="16"/>
                  <a:pt x="13" y="18"/>
                </a:cubicBezTo>
                <a:cubicBezTo>
                  <a:pt x="13" y="98"/>
                  <a:pt x="13" y="98"/>
                  <a:pt x="13" y="98"/>
                </a:cubicBezTo>
                <a:cubicBezTo>
                  <a:pt x="13" y="100"/>
                  <a:pt x="12" y="101"/>
                  <a:pt x="11" y="100"/>
                </a:cubicBezTo>
                <a:cubicBezTo>
                  <a:pt x="2" y="95"/>
                  <a:pt x="2" y="95"/>
                  <a:pt x="2" y="95"/>
                </a:cubicBezTo>
                <a:cubicBezTo>
                  <a:pt x="1" y="94"/>
                  <a:pt x="0" y="92"/>
                  <a:pt x="0" y="89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2" y="7"/>
                </a:cubicBezTo>
                <a:close/>
                <a:moveTo>
                  <a:pt x="8" y="6"/>
                </a:moveTo>
                <a:cubicBezTo>
                  <a:pt x="13" y="9"/>
                  <a:pt x="13" y="9"/>
                  <a:pt x="13" y="9"/>
                </a:cubicBezTo>
                <a:cubicBezTo>
                  <a:pt x="14" y="9"/>
                  <a:pt x="14" y="9"/>
                  <a:pt x="14" y="10"/>
                </a:cubicBezTo>
                <a:cubicBezTo>
                  <a:pt x="60" y="4"/>
                  <a:pt x="60" y="4"/>
                  <a:pt x="60" y="4"/>
                </a:cubicBezTo>
                <a:cubicBezTo>
                  <a:pt x="59" y="1"/>
                  <a:pt x="56" y="0"/>
                  <a:pt x="53" y="0"/>
                </a:cubicBezTo>
                <a:lnTo>
                  <a:pt x="8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68" tIns="91434" rIns="182868" bIns="91434" numCol="1" anchor="t" anchorCtr="0" compatLnSpc="1">
            <a:prstTxWarp prst="textNoShape">
              <a:avLst/>
            </a:prstTxWarp>
          </a:bodyPr>
          <a:lstStyle/>
          <a:p>
            <a:endParaRPr lang="zh-CN" altLang="en-US" sz="5400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D4471D86-377C-458F-845D-8ACDD9F30A74}"/>
              </a:ext>
            </a:extLst>
          </p:cNvPr>
          <p:cNvSpPr>
            <a:spLocks noEditPoints="1"/>
          </p:cNvSpPr>
          <p:nvPr/>
        </p:nvSpPr>
        <p:spPr bwMode="auto">
          <a:xfrm>
            <a:off x="7558886" y="9604423"/>
            <a:ext cx="1936606" cy="1759309"/>
          </a:xfrm>
          <a:custGeom>
            <a:avLst/>
            <a:gdLst>
              <a:gd name="T0" fmla="*/ 218 w 284"/>
              <a:gd name="T1" fmla="*/ 0 h 258"/>
              <a:gd name="T2" fmla="*/ 230 w 284"/>
              <a:gd name="T3" fmla="*/ 13 h 258"/>
              <a:gd name="T4" fmla="*/ 209 w 284"/>
              <a:gd name="T5" fmla="*/ 76 h 258"/>
              <a:gd name="T6" fmla="*/ 49 w 284"/>
              <a:gd name="T7" fmla="*/ 22 h 258"/>
              <a:gd name="T8" fmla="*/ 61 w 284"/>
              <a:gd name="T9" fmla="*/ 32 h 258"/>
              <a:gd name="T10" fmla="*/ 80 w 284"/>
              <a:gd name="T11" fmla="*/ 49 h 258"/>
              <a:gd name="T12" fmla="*/ 49 w 284"/>
              <a:gd name="T13" fmla="*/ 61 h 258"/>
              <a:gd name="T14" fmla="*/ 61 w 284"/>
              <a:gd name="T15" fmla="*/ 68 h 258"/>
              <a:gd name="T16" fmla="*/ 80 w 284"/>
              <a:gd name="T17" fmla="*/ 85 h 258"/>
              <a:gd name="T18" fmla="*/ 49 w 284"/>
              <a:gd name="T19" fmla="*/ 98 h 258"/>
              <a:gd name="T20" fmla="*/ 61 w 284"/>
              <a:gd name="T21" fmla="*/ 107 h 258"/>
              <a:gd name="T22" fmla="*/ 80 w 284"/>
              <a:gd name="T23" fmla="*/ 122 h 258"/>
              <a:gd name="T24" fmla="*/ 49 w 284"/>
              <a:gd name="T25" fmla="*/ 136 h 258"/>
              <a:gd name="T26" fmla="*/ 61 w 284"/>
              <a:gd name="T27" fmla="*/ 144 h 258"/>
              <a:gd name="T28" fmla="*/ 80 w 284"/>
              <a:gd name="T29" fmla="*/ 158 h 258"/>
              <a:gd name="T30" fmla="*/ 49 w 284"/>
              <a:gd name="T31" fmla="*/ 173 h 258"/>
              <a:gd name="T32" fmla="*/ 61 w 284"/>
              <a:gd name="T33" fmla="*/ 182 h 258"/>
              <a:gd name="T34" fmla="*/ 80 w 284"/>
              <a:gd name="T35" fmla="*/ 197 h 258"/>
              <a:gd name="T36" fmla="*/ 49 w 284"/>
              <a:gd name="T37" fmla="*/ 212 h 258"/>
              <a:gd name="T38" fmla="*/ 49 w 284"/>
              <a:gd name="T39" fmla="*/ 236 h 258"/>
              <a:gd name="T40" fmla="*/ 209 w 284"/>
              <a:gd name="T41" fmla="*/ 187 h 258"/>
              <a:gd name="T42" fmla="*/ 230 w 284"/>
              <a:gd name="T43" fmla="*/ 248 h 258"/>
              <a:gd name="T44" fmla="*/ 218 w 284"/>
              <a:gd name="T45" fmla="*/ 258 h 258"/>
              <a:gd name="T46" fmla="*/ 27 w 284"/>
              <a:gd name="T47" fmla="*/ 258 h 258"/>
              <a:gd name="T48" fmla="*/ 27 w 284"/>
              <a:gd name="T49" fmla="*/ 229 h 258"/>
              <a:gd name="T50" fmla="*/ 0 w 284"/>
              <a:gd name="T51" fmla="*/ 209 h 258"/>
              <a:gd name="T52" fmla="*/ 27 w 284"/>
              <a:gd name="T53" fmla="*/ 190 h 258"/>
              <a:gd name="T54" fmla="*/ 0 w 284"/>
              <a:gd name="T55" fmla="*/ 170 h 258"/>
              <a:gd name="T56" fmla="*/ 27 w 284"/>
              <a:gd name="T57" fmla="*/ 153 h 258"/>
              <a:gd name="T58" fmla="*/ 0 w 284"/>
              <a:gd name="T59" fmla="*/ 134 h 258"/>
              <a:gd name="T60" fmla="*/ 27 w 284"/>
              <a:gd name="T61" fmla="*/ 117 h 258"/>
              <a:gd name="T62" fmla="*/ 0 w 284"/>
              <a:gd name="T63" fmla="*/ 95 h 258"/>
              <a:gd name="T64" fmla="*/ 27 w 284"/>
              <a:gd name="T65" fmla="*/ 81 h 258"/>
              <a:gd name="T66" fmla="*/ 0 w 284"/>
              <a:gd name="T67" fmla="*/ 59 h 258"/>
              <a:gd name="T68" fmla="*/ 27 w 284"/>
              <a:gd name="T69" fmla="*/ 13 h 258"/>
              <a:gd name="T70" fmla="*/ 39 w 284"/>
              <a:gd name="T71" fmla="*/ 0 h 258"/>
              <a:gd name="T72" fmla="*/ 131 w 284"/>
              <a:gd name="T73" fmla="*/ 207 h 258"/>
              <a:gd name="T74" fmla="*/ 165 w 284"/>
              <a:gd name="T75" fmla="*/ 204 h 258"/>
              <a:gd name="T76" fmla="*/ 134 w 284"/>
              <a:gd name="T77" fmla="*/ 170 h 258"/>
              <a:gd name="T78" fmla="*/ 131 w 284"/>
              <a:gd name="T79" fmla="*/ 207 h 258"/>
              <a:gd name="T80" fmla="*/ 252 w 284"/>
              <a:gd name="T81" fmla="*/ 56 h 258"/>
              <a:gd name="T82" fmla="*/ 180 w 284"/>
              <a:gd name="T83" fmla="*/ 190 h 258"/>
              <a:gd name="T84" fmla="*/ 252 w 284"/>
              <a:gd name="T85" fmla="*/ 56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4" h="258">
                <a:moveTo>
                  <a:pt x="39" y="0"/>
                </a:moveTo>
                <a:lnTo>
                  <a:pt x="218" y="0"/>
                </a:lnTo>
                <a:lnTo>
                  <a:pt x="230" y="0"/>
                </a:lnTo>
                <a:lnTo>
                  <a:pt x="230" y="13"/>
                </a:lnTo>
                <a:lnTo>
                  <a:pt x="230" y="54"/>
                </a:lnTo>
                <a:lnTo>
                  <a:pt x="209" y="76"/>
                </a:lnTo>
                <a:lnTo>
                  <a:pt x="209" y="22"/>
                </a:lnTo>
                <a:lnTo>
                  <a:pt x="49" y="22"/>
                </a:lnTo>
                <a:lnTo>
                  <a:pt x="49" y="37"/>
                </a:lnTo>
                <a:lnTo>
                  <a:pt x="61" y="32"/>
                </a:lnTo>
                <a:lnTo>
                  <a:pt x="71" y="30"/>
                </a:lnTo>
                <a:lnTo>
                  <a:pt x="80" y="49"/>
                </a:lnTo>
                <a:lnTo>
                  <a:pt x="71" y="54"/>
                </a:lnTo>
                <a:lnTo>
                  <a:pt x="49" y="61"/>
                </a:lnTo>
                <a:lnTo>
                  <a:pt x="49" y="73"/>
                </a:lnTo>
                <a:lnTo>
                  <a:pt x="61" y="68"/>
                </a:lnTo>
                <a:lnTo>
                  <a:pt x="71" y="66"/>
                </a:lnTo>
                <a:lnTo>
                  <a:pt x="80" y="85"/>
                </a:lnTo>
                <a:lnTo>
                  <a:pt x="71" y="90"/>
                </a:lnTo>
                <a:lnTo>
                  <a:pt x="49" y="98"/>
                </a:lnTo>
                <a:lnTo>
                  <a:pt x="49" y="112"/>
                </a:lnTo>
                <a:lnTo>
                  <a:pt x="61" y="107"/>
                </a:lnTo>
                <a:lnTo>
                  <a:pt x="71" y="102"/>
                </a:lnTo>
                <a:lnTo>
                  <a:pt x="80" y="122"/>
                </a:lnTo>
                <a:lnTo>
                  <a:pt x="71" y="127"/>
                </a:lnTo>
                <a:lnTo>
                  <a:pt x="49" y="136"/>
                </a:lnTo>
                <a:lnTo>
                  <a:pt x="49" y="148"/>
                </a:lnTo>
                <a:lnTo>
                  <a:pt x="61" y="144"/>
                </a:lnTo>
                <a:lnTo>
                  <a:pt x="71" y="139"/>
                </a:lnTo>
                <a:lnTo>
                  <a:pt x="80" y="158"/>
                </a:lnTo>
                <a:lnTo>
                  <a:pt x="71" y="163"/>
                </a:lnTo>
                <a:lnTo>
                  <a:pt x="49" y="173"/>
                </a:lnTo>
                <a:lnTo>
                  <a:pt x="49" y="187"/>
                </a:lnTo>
                <a:lnTo>
                  <a:pt x="61" y="182"/>
                </a:lnTo>
                <a:lnTo>
                  <a:pt x="71" y="178"/>
                </a:lnTo>
                <a:lnTo>
                  <a:pt x="80" y="197"/>
                </a:lnTo>
                <a:lnTo>
                  <a:pt x="71" y="202"/>
                </a:lnTo>
                <a:lnTo>
                  <a:pt x="49" y="212"/>
                </a:lnTo>
                <a:lnTo>
                  <a:pt x="49" y="229"/>
                </a:lnTo>
                <a:lnTo>
                  <a:pt x="49" y="236"/>
                </a:lnTo>
                <a:lnTo>
                  <a:pt x="209" y="236"/>
                </a:lnTo>
                <a:lnTo>
                  <a:pt x="209" y="187"/>
                </a:lnTo>
                <a:lnTo>
                  <a:pt x="230" y="165"/>
                </a:lnTo>
                <a:lnTo>
                  <a:pt x="230" y="248"/>
                </a:lnTo>
                <a:lnTo>
                  <a:pt x="230" y="258"/>
                </a:lnTo>
                <a:lnTo>
                  <a:pt x="218" y="258"/>
                </a:lnTo>
                <a:lnTo>
                  <a:pt x="39" y="258"/>
                </a:lnTo>
                <a:lnTo>
                  <a:pt x="27" y="258"/>
                </a:lnTo>
                <a:lnTo>
                  <a:pt x="27" y="248"/>
                </a:lnTo>
                <a:lnTo>
                  <a:pt x="27" y="229"/>
                </a:lnTo>
                <a:lnTo>
                  <a:pt x="5" y="229"/>
                </a:lnTo>
                <a:lnTo>
                  <a:pt x="0" y="209"/>
                </a:lnTo>
                <a:lnTo>
                  <a:pt x="27" y="197"/>
                </a:lnTo>
                <a:lnTo>
                  <a:pt x="27" y="190"/>
                </a:lnTo>
                <a:lnTo>
                  <a:pt x="5" y="190"/>
                </a:lnTo>
                <a:lnTo>
                  <a:pt x="0" y="170"/>
                </a:lnTo>
                <a:lnTo>
                  <a:pt x="27" y="158"/>
                </a:lnTo>
                <a:lnTo>
                  <a:pt x="27" y="153"/>
                </a:lnTo>
                <a:lnTo>
                  <a:pt x="5" y="153"/>
                </a:lnTo>
                <a:lnTo>
                  <a:pt x="0" y="134"/>
                </a:lnTo>
                <a:lnTo>
                  <a:pt x="27" y="122"/>
                </a:lnTo>
                <a:lnTo>
                  <a:pt x="27" y="117"/>
                </a:lnTo>
                <a:lnTo>
                  <a:pt x="5" y="117"/>
                </a:lnTo>
                <a:lnTo>
                  <a:pt x="0" y="95"/>
                </a:lnTo>
                <a:lnTo>
                  <a:pt x="27" y="83"/>
                </a:lnTo>
                <a:lnTo>
                  <a:pt x="27" y="81"/>
                </a:lnTo>
                <a:lnTo>
                  <a:pt x="5" y="81"/>
                </a:lnTo>
                <a:lnTo>
                  <a:pt x="0" y="59"/>
                </a:lnTo>
                <a:lnTo>
                  <a:pt x="27" y="47"/>
                </a:lnTo>
                <a:lnTo>
                  <a:pt x="27" y="13"/>
                </a:lnTo>
                <a:lnTo>
                  <a:pt x="27" y="0"/>
                </a:lnTo>
                <a:lnTo>
                  <a:pt x="39" y="0"/>
                </a:lnTo>
                <a:lnTo>
                  <a:pt x="39" y="0"/>
                </a:lnTo>
                <a:close/>
                <a:moveTo>
                  <a:pt x="131" y="207"/>
                </a:moveTo>
                <a:lnTo>
                  <a:pt x="148" y="204"/>
                </a:lnTo>
                <a:lnTo>
                  <a:pt x="165" y="204"/>
                </a:lnTo>
                <a:lnTo>
                  <a:pt x="150" y="187"/>
                </a:lnTo>
                <a:lnTo>
                  <a:pt x="134" y="170"/>
                </a:lnTo>
                <a:lnTo>
                  <a:pt x="131" y="187"/>
                </a:lnTo>
                <a:lnTo>
                  <a:pt x="131" y="207"/>
                </a:lnTo>
                <a:lnTo>
                  <a:pt x="131" y="207"/>
                </a:lnTo>
                <a:close/>
                <a:moveTo>
                  <a:pt x="252" y="56"/>
                </a:moveTo>
                <a:lnTo>
                  <a:pt x="148" y="158"/>
                </a:lnTo>
                <a:lnTo>
                  <a:pt x="180" y="190"/>
                </a:lnTo>
                <a:lnTo>
                  <a:pt x="284" y="90"/>
                </a:lnTo>
                <a:lnTo>
                  <a:pt x="252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68" tIns="91434" rIns="182868" bIns="91434" numCol="1" anchor="t" anchorCtr="0" compatLnSpc="1">
            <a:prstTxWarp prst="textNoShape">
              <a:avLst/>
            </a:prstTxWarp>
          </a:bodyPr>
          <a:lstStyle/>
          <a:p>
            <a:endParaRPr lang="zh-CN" altLang="en-US" sz="5400"/>
          </a:p>
        </p:txBody>
      </p:sp>
      <p:sp>
        <p:nvSpPr>
          <p:cNvPr id="36" name="Freeform 25">
            <a:extLst>
              <a:ext uri="{FF2B5EF4-FFF2-40B4-BE49-F238E27FC236}">
                <a16:creationId xmlns:a16="http://schemas.microsoft.com/office/drawing/2014/main" id="{37474DB8-CB17-4DEA-8F7B-7CB12A14FA0F}"/>
              </a:ext>
            </a:extLst>
          </p:cNvPr>
          <p:cNvSpPr>
            <a:spLocks noEditPoints="1"/>
          </p:cNvSpPr>
          <p:nvPr/>
        </p:nvSpPr>
        <p:spPr bwMode="auto">
          <a:xfrm>
            <a:off x="7633468" y="3457415"/>
            <a:ext cx="1635662" cy="1442910"/>
          </a:xfrm>
          <a:custGeom>
            <a:avLst/>
            <a:gdLst>
              <a:gd name="T0" fmla="*/ 75 w 123"/>
              <a:gd name="T1" fmla="*/ 10 h 108"/>
              <a:gd name="T2" fmla="*/ 44 w 123"/>
              <a:gd name="T3" fmla="*/ 12 h 108"/>
              <a:gd name="T4" fmla="*/ 6 w 123"/>
              <a:gd name="T5" fmla="*/ 59 h 108"/>
              <a:gd name="T6" fmla="*/ 57 w 123"/>
              <a:gd name="T7" fmla="*/ 98 h 108"/>
              <a:gd name="T8" fmla="*/ 88 w 123"/>
              <a:gd name="T9" fmla="*/ 68 h 108"/>
              <a:gd name="T10" fmla="*/ 82 w 123"/>
              <a:gd name="T11" fmla="*/ 60 h 108"/>
              <a:gd name="T12" fmla="*/ 74 w 123"/>
              <a:gd name="T13" fmla="*/ 39 h 108"/>
              <a:gd name="T14" fmla="*/ 40 w 123"/>
              <a:gd name="T15" fmla="*/ 78 h 108"/>
              <a:gd name="T16" fmla="*/ 40 w 123"/>
              <a:gd name="T17" fmla="*/ 94 h 108"/>
              <a:gd name="T18" fmla="*/ 40 w 123"/>
              <a:gd name="T19" fmla="*/ 78 h 108"/>
              <a:gd name="T20" fmla="*/ 33 w 123"/>
              <a:gd name="T21" fmla="*/ 65 h 108"/>
              <a:gd name="T22" fmla="*/ 15 w 123"/>
              <a:gd name="T23" fmla="*/ 65 h 108"/>
              <a:gd name="T24" fmla="*/ 32 w 123"/>
              <a:gd name="T25" fmla="*/ 35 h 108"/>
              <a:gd name="T26" fmla="*/ 32 w 123"/>
              <a:gd name="T27" fmla="*/ 52 h 108"/>
              <a:gd name="T28" fmla="*/ 32 w 123"/>
              <a:gd name="T29" fmla="*/ 35 h 108"/>
              <a:gd name="T30" fmla="*/ 110 w 123"/>
              <a:gd name="T31" fmla="*/ 0 h 108"/>
              <a:gd name="T32" fmla="*/ 113 w 123"/>
              <a:gd name="T33" fmla="*/ 40 h 108"/>
              <a:gd name="T34" fmla="*/ 104 w 123"/>
              <a:gd name="T35" fmla="*/ 43 h 108"/>
              <a:gd name="T36" fmla="*/ 110 w 123"/>
              <a:gd name="T37" fmla="*/ 101 h 108"/>
              <a:gd name="T38" fmla="*/ 104 w 123"/>
              <a:gd name="T39" fmla="*/ 43 h 108"/>
              <a:gd name="T40" fmla="*/ 110 w 123"/>
              <a:gd name="T41" fmla="*/ 6 h 108"/>
              <a:gd name="T42" fmla="*/ 100 w 123"/>
              <a:gd name="T43" fmla="*/ 24 h 108"/>
              <a:gd name="T44" fmla="*/ 78 w 123"/>
              <a:gd name="T45" fmla="*/ 6 h 108"/>
              <a:gd name="T46" fmla="*/ 79 w 123"/>
              <a:gd name="T47" fmla="*/ 41 h 108"/>
              <a:gd name="T48" fmla="*/ 83 w 123"/>
              <a:gd name="T49" fmla="*/ 55 h 108"/>
              <a:gd name="T50" fmla="*/ 93 w 123"/>
              <a:gd name="T51" fmla="*/ 68 h 108"/>
              <a:gd name="T52" fmla="*/ 59 w 123"/>
              <a:gd name="T53" fmla="*/ 103 h 108"/>
              <a:gd name="T54" fmla="*/ 1 w 123"/>
              <a:gd name="T55" fmla="*/ 58 h 108"/>
              <a:gd name="T56" fmla="*/ 41 w 123"/>
              <a:gd name="T57" fmla="*/ 7 h 108"/>
              <a:gd name="T58" fmla="*/ 78 w 123"/>
              <a:gd name="T59" fmla="*/ 6 h 108"/>
              <a:gd name="T60" fmla="*/ 69 w 123"/>
              <a:gd name="T61" fmla="*/ 30 h 108"/>
              <a:gd name="T62" fmla="*/ 60 w 123"/>
              <a:gd name="T63" fmla="*/ 35 h 108"/>
              <a:gd name="T64" fmla="*/ 52 w 123"/>
              <a:gd name="T65" fmla="*/ 35 h 108"/>
              <a:gd name="T66" fmla="*/ 46 w 123"/>
              <a:gd name="T67" fmla="*/ 29 h 108"/>
              <a:gd name="T68" fmla="*/ 49 w 123"/>
              <a:gd name="T69" fmla="*/ 20 h 108"/>
              <a:gd name="T70" fmla="*/ 58 w 123"/>
              <a:gd name="T71" fmla="*/ 15 h 108"/>
              <a:gd name="T72" fmla="*/ 71 w 123"/>
              <a:gd name="T73" fmla="*/ 21 h 108"/>
              <a:gd name="T74" fmla="*/ 64 w 123"/>
              <a:gd name="T75" fmla="*/ 26 h 108"/>
              <a:gd name="T76" fmla="*/ 59 w 123"/>
              <a:gd name="T77" fmla="*/ 30 h 108"/>
              <a:gd name="T78" fmla="*/ 54 w 123"/>
              <a:gd name="T79" fmla="*/ 30 h 108"/>
              <a:gd name="T80" fmla="*/ 52 w 123"/>
              <a:gd name="T81" fmla="*/ 28 h 108"/>
              <a:gd name="T82" fmla="*/ 53 w 123"/>
              <a:gd name="T83" fmla="*/ 24 h 108"/>
              <a:gd name="T84" fmla="*/ 59 w 123"/>
              <a:gd name="T85" fmla="*/ 20 h 108"/>
              <a:gd name="T86" fmla="*/ 66 w 123"/>
              <a:gd name="T87" fmla="*/ 22 h 108"/>
              <a:gd name="T88" fmla="*/ 64 w 123"/>
              <a:gd name="T89" fmla="*/ 2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3" h="108">
                <a:moveTo>
                  <a:pt x="78" y="16"/>
                </a:moveTo>
                <a:cubicBezTo>
                  <a:pt x="78" y="14"/>
                  <a:pt x="76" y="12"/>
                  <a:pt x="75" y="10"/>
                </a:cubicBezTo>
                <a:cubicBezTo>
                  <a:pt x="73" y="9"/>
                  <a:pt x="70" y="7"/>
                  <a:pt x="67" y="7"/>
                </a:cubicBezTo>
                <a:cubicBezTo>
                  <a:pt x="60" y="6"/>
                  <a:pt x="52" y="8"/>
                  <a:pt x="44" y="12"/>
                </a:cubicBezTo>
                <a:cubicBezTo>
                  <a:pt x="34" y="16"/>
                  <a:pt x="25" y="23"/>
                  <a:pt x="20" y="30"/>
                </a:cubicBezTo>
                <a:cubicBezTo>
                  <a:pt x="12" y="39"/>
                  <a:pt x="7" y="50"/>
                  <a:pt x="6" y="59"/>
                </a:cubicBezTo>
                <a:cubicBezTo>
                  <a:pt x="5" y="69"/>
                  <a:pt x="8" y="78"/>
                  <a:pt x="13" y="86"/>
                </a:cubicBezTo>
                <a:cubicBezTo>
                  <a:pt x="25" y="102"/>
                  <a:pt x="42" y="103"/>
                  <a:pt x="57" y="98"/>
                </a:cubicBezTo>
                <a:cubicBezTo>
                  <a:pt x="66" y="94"/>
                  <a:pt x="73" y="89"/>
                  <a:pt x="79" y="84"/>
                </a:cubicBezTo>
                <a:cubicBezTo>
                  <a:pt x="85" y="78"/>
                  <a:pt x="88" y="72"/>
                  <a:pt x="88" y="68"/>
                </a:cubicBezTo>
                <a:cubicBezTo>
                  <a:pt x="88" y="65"/>
                  <a:pt x="86" y="62"/>
                  <a:pt x="82" y="60"/>
                </a:cubicBezTo>
                <a:cubicBezTo>
                  <a:pt x="82" y="60"/>
                  <a:pt x="82" y="60"/>
                  <a:pt x="82" y="60"/>
                </a:cubicBezTo>
                <a:cubicBezTo>
                  <a:pt x="70" y="57"/>
                  <a:pt x="69" y="52"/>
                  <a:pt x="71" y="45"/>
                </a:cubicBezTo>
                <a:cubicBezTo>
                  <a:pt x="72" y="43"/>
                  <a:pt x="73" y="41"/>
                  <a:pt x="74" y="39"/>
                </a:cubicBezTo>
                <a:cubicBezTo>
                  <a:pt x="77" y="33"/>
                  <a:pt x="80" y="25"/>
                  <a:pt x="78" y="16"/>
                </a:cubicBezTo>
                <a:close/>
                <a:moveTo>
                  <a:pt x="40" y="78"/>
                </a:moveTo>
                <a:cubicBezTo>
                  <a:pt x="45" y="78"/>
                  <a:pt x="49" y="81"/>
                  <a:pt x="49" y="86"/>
                </a:cubicBezTo>
                <a:cubicBezTo>
                  <a:pt x="49" y="91"/>
                  <a:pt x="45" y="94"/>
                  <a:pt x="40" y="94"/>
                </a:cubicBezTo>
                <a:cubicBezTo>
                  <a:pt x="35" y="94"/>
                  <a:pt x="31" y="91"/>
                  <a:pt x="31" y="86"/>
                </a:cubicBezTo>
                <a:cubicBezTo>
                  <a:pt x="31" y="81"/>
                  <a:pt x="35" y="78"/>
                  <a:pt x="40" y="78"/>
                </a:cubicBezTo>
                <a:close/>
                <a:moveTo>
                  <a:pt x="24" y="57"/>
                </a:moveTo>
                <a:cubicBezTo>
                  <a:pt x="29" y="57"/>
                  <a:pt x="33" y="60"/>
                  <a:pt x="33" y="65"/>
                </a:cubicBezTo>
                <a:cubicBezTo>
                  <a:pt x="33" y="69"/>
                  <a:pt x="29" y="73"/>
                  <a:pt x="24" y="73"/>
                </a:cubicBezTo>
                <a:cubicBezTo>
                  <a:pt x="19" y="73"/>
                  <a:pt x="15" y="69"/>
                  <a:pt x="15" y="65"/>
                </a:cubicBezTo>
                <a:cubicBezTo>
                  <a:pt x="15" y="60"/>
                  <a:pt x="19" y="57"/>
                  <a:pt x="24" y="57"/>
                </a:cubicBezTo>
                <a:close/>
                <a:moveTo>
                  <a:pt x="32" y="35"/>
                </a:moveTo>
                <a:cubicBezTo>
                  <a:pt x="37" y="35"/>
                  <a:pt x="41" y="39"/>
                  <a:pt x="41" y="43"/>
                </a:cubicBezTo>
                <a:cubicBezTo>
                  <a:pt x="41" y="48"/>
                  <a:pt x="37" y="52"/>
                  <a:pt x="32" y="52"/>
                </a:cubicBezTo>
                <a:cubicBezTo>
                  <a:pt x="27" y="52"/>
                  <a:pt x="23" y="48"/>
                  <a:pt x="23" y="43"/>
                </a:cubicBezTo>
                <a:cubicBezTo>
                  <a:pt x="23" y="39"/>
                  <a:pt x="27" y="35"/>
                  <a:pt x="32" y="35"/>
                </a:cubicBezTo>
                <a:close/>
                <a:moveTo>
                  <a:pt x="104" y="40"/>
                </a:moveTo>
                <a:cubicBezTo>
                  <a:pt x="83" y="27"/>
                  <a:pt x="107" y="13"/>
                  <a:pt x="110" y="0"/>
                </a:cubicBezTo>
                <a:cubicBezTo>
                  <a:pt x="110" y="0"/>
                  <a:pt x="116" y="8"/>
                  <a:pt x="120" y="16"/>
                </a:cubicBezTo>
                <a:cubicBezTo>
                  <a:pt x="123" y="26"/>
                  <a:pt x="122" y="35"/>
                  <a:pt x="113" y="40"/>
                </a:cubicBezTo>
                <a:cubicBezTo>
                  <a:pt x="104" y="40"/>
                  <a:pt x="104" y="40"/>
                  <a:pt x="104" y="40"/>
                </a:cubicBezTo>
                <a:close/>
                <a:moveTo>
                  <a:pt x="104" y="43"/>
                </a:moveTo>
                <a:cubicBezTo>
                  <a:pt x="107" y="43"/>
                  <a:pt x="110" y="43"/>
                  <a:pt x="113" y="43"/>
                </a:cubicBezTo>
                <a:cubicBezTo>
                  <a:pt x="117" y="64"/>
                  <a:pt x="113" y="83"/>
                  <a:pt x="110" y="101"/>
                </a:cubicBezTo>
                <a:cubicBezTo>
                  <a:pt x="107" y="101"/>
                  <a:pt x="110" y="101"/>
                  <a:pt x="107" y="101"/>
                </a:cubicBezTo>
                <a:cubicBezTo>
                  <a:pt x="104" y="81"/>
                  <a:pt x="100" y="62"/>
                  <a:pt x="104" y="43"/>
                </a:cubicBezTo>
                <a:close/>
                <a:moveTo>
                  <a:pt x="102" y="35"/>
                </a:moveTo>
                <a:cubicBezTo>
                  <a:pt x="104" y="25"/>
                  <a:pt x="108" y="17"/>
                  <a:pt x="110" y="6"/>
                </a:cubicBezTo>
                <a:cubicBezTo>
                  <a:pt x="110" y="6"/>
                  <a:pt x="109" y="9"/>
                  <a:pt x="108" y="11"/>
                </a:cubicBezTo>
                <a:cubicBezTo>
                  <a:pt x="106" y="13"/>
                  <a:pt x="101" y="18"/>
                  <a:pt x="100" y="24"/>
                </a:cubicBezTo>
                <a:cubicBezTo>
                  <a:pt x="98" y="31"/>
                  <a:pt x="102" y="35"/>
                  <a:pt x="102" y="35"/>
                </a:cubicBezTo>
                <a:close/>
                <a:moveTo>
                  <a:pt x="78" y="6"/>
                </a:moveTo>
                <a:cubicBezTo>
                  <a:pt x="81" y="8"/>
                  <a:pt x="83" y="11"/>
                  <a:pt x="83" y="15"/>
                </a:cubicBezTo>
                <a:cubicBezTo>
                  <a:pt x="86" y="26"/>
                  <a:pt x="82" y="34"/>
                  <a:pt x="79" y="41"/>
                </a:cubicBezTo>
                <a:cubicBezTo>
                  <a:pt x="78" y="43"/>
                  <a:pt x="77" y="45"/>
                  <a:pt x="76" y="47"/>
                </a:cubicBezTo>
                <a:cubicBezTo>
                  <a:pt x="75" y="50"/>
                  <a:pt x="76" y="53"/>
                  <a:pt x="83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90" y="58"/>
                  <a:pt x="93" y="62"/>
                  <a:pt x="93" y="68"/>
                </a:cubicBezTo>
                <a:cubicBezTo>
                  <a:pt x="93" y="74"/>
                  <a:pt x="89" y="81"/>
                  <a:pt x="83" y="87"/>
                </a:cubicBezTo>
                <a:cubicBezTo>
                  <a:pt x="77" y="94"/>
                  <a:pt x="68" y="99"/>
                  <a:pt x="59" y="103"/>
                </a:cubicBezTo>
                <a:cubicBezTo>
                  <a:pt x="42" y="108"/>
                  <a:pt x="22" y="107"/>
                  <a:pt x="9" y="89"/>
                </a:cubicBezTo>
                <a:cubicBezTo>
                  <a:pt x="3" y="81"/>
                  <a:pt x="0" y="70"/>
                  <a:pt x="1" y="58"/>
                </a:cubicBezTo>
                <a:cubicBezTo>
                  <a:pt x="2" y="48"/>
                  <a:pt x="7" y="37"/>
                  <a:pt x="16" y="27"/>
                </a:cubicBezTo>
                <a:cubicBezTo>
                  <a:pt x="22" y="19"/>
                  <a:pt x="31" y="12"/>
                  <a:pt x="41" y="7"/>
                </a:cubicBezTo>
                <a:cubicBezTo>
                  <a:pt x="50" y="3"/>
                  <a:pt x="60" y="0"/>
                  <a:pt x="68" y="2"/>
                </a:cubicBezTo>
                <a:cubicBezTo>
                  <a:pt x="72" y="2"/>
                  <a:pt x="75" y="4"/>
                  <a:pt x="78" y="6"/>
                </a:cubicBezTo>
                <a:close/>
                <a:moveTo>
                  <a:pt x="71" y="21"/>
                </a:moveTo>
                <a:cubicBezTo>
                  <a:pt x="71" y="24"/>
                  <a:pt x="71" y="27"/>
                  <a:pt x="69" y="30"/>
                </a:cubicBezTo>
                <a:cubicBezTo>
                  <a:pt x="67" y="32"/>
                  <a:pt x="64" y="34"/>
                  <a:pt x="61" y="35"/>
                </a:cubicBezTo>
                <a:cubicBezTo>
                  <a:pt x="61" y="35"/>
                  <a:pt x="60" y="35"/>
                  <a:pt x="60" y="35"/>
                </a:cubicBezTo>
                <a:cubicBezTo>
                  <a:pt x="60" y="35"/>
                  <a:pt x="60" y="35"/>
                  <a:pt x="60" y="35"/>
                </a:cubicBezTo>
                <a:cubicBezTo>
                  <a:pt x="57" y="36"/>
                  <a:pt x="54" y="36"/>
                  <a:pt x="52" y="35"/>
                </a:cubicBezTo>
                <a:cubicBezTo>
                  <a:pt x="49" y="34"/>
                  <a:pt x="47" y="32"/>
                  <a:pt x="47" y="29"/>
                </a:cubicBezTo>
                <a:cubicBezTo>
                  <a:pt x="47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6"/>
                  <a:pt x="47" y="23"/>
                  <a:pt x="49" y="20"/>
                </a:cubicBezTo>
                <a:cubicBezTo>
                  <a:pt x="50" y="18"/>
                  <a:pt x="53" y="16"/>
                  <a:pt x="56" y="15"/>
                </a:cubicBezTo>
                <a:cubicBezTo>
                  <a:pt x="57" y="15"/>
                  <a:pt x="57" y="15"/>
                  <a:pt x="58" y="15"/>
                </a:cubicBezTo>
                <a:cubicBezTo>
                  <a:pt x="60" y="14"/>
                  <a:pt x="63" y="14"/>
                  <a:pt x="65" y="15"/>
                </a:cubicBezTo>
                <a:cubicBezTo>
                  <a:pt x="68" y="16"/>
                  <a:pt x="70" y="18"/>
                  <a:pt x="71" y="21"/>
                </a:cubicBezTo>
                <a:cubicBezTo>
                  <a:pt x="71" y="21"/>
                  <a:pt x="71" y="21"/>
                  <a:pt x="71" y="21"/>
                </a:cubicBezTo>
                <a:close/>
                <a:moveTo>
                  <a:pt x="64" y="26"/>
                </a:moveTo>
                <a:cubicBezTo>
                  <a:pt x="63" y="28"/>
                  <a:pt x="62" y="29"/>
                  <a:pt x="59" y="30"/>
                </a:cubicBezTo>
                <a:cubicBezTo>
                  <a:pt x="59" y="30"/>
                  <a:pt x="59" y="30"/>
                  <a:pt x="59" y="30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1"/>
                  <a:pt x="55" y="30"/>
                  <a:pt x="54" y="30"/>
                </a:cubicBezTo>
                <a:cubicBezTo>
                  <a:pt x="53" y="29"/>
                  <a:pt x="52" y="29"/>
                  <a:pt x="52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1" y="26"/>
                  <a:pt x="52" y="25"/>
                  <a:pt x="53" y="24"/>
                </a:cubicBezTo>
                <a:cubicBezTo>
                  <a:pt x="54" y="22"/>
                  <a:pt x="56" y="21"/>
                  <a:pt x="58" y="20"/>
                </a:cubicBezTo>
                <a:cubicBezTo>
                  <a:pt x="58" y="20"/>
                  <a:pt x="58" y="20"/>
                  <a:pt x="59" y="20"/>
                </a:cubicBezTo>
                <a:cubicBezTo>
                  <a:pt x="60" y="20"/>
                  <a:pt x="62" y="20"/>
                  <a:pt x="63" y="20"/>
                </a:cubicBezTo>
                <a:cubicBezTo>
                  <a:pt x="64" y="21"/>
                  <a:pt x="65" y="21"/>
                  <a:pt x="66" y="22"/>
                </a:cubicBezTo>
                <a:cubicBezTo>
                  <a:pt x="66" y="22"/>
                  <a:pt x="66" y="22"/>
                  <a:pt x="66" y="23"/>
                </a:cubicBezTo>
                <a:cubicBezTo>
                  <a:pt x="66" y="24"/>
                  <a:pt x="65" y="25"/>
                  <a:pt x="64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68" tIns="91434" rIns="182868" bIns="91434" numCol="1" anchor="t" anchorCtr="0" compatLnSpc="1">
            <a:prstTxWarp prst="textNoShape">
              <a:avLst/>
            </a:prstTxWarp>
          </a:bodyPr>
          <a:lstStyle/>
          <a:p>
            <a:endParaRPr lang="zh-CN" altLang="en-US" sz="540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A749F53-390C-4753-AE91-B6F5D913C13E}"/>
              </a:ext>
            </a:extLst>
          </p:cNvPr>
          <p:cNvCxnSpPr>
            <a:stCxn id="27" idx="3"/>
            <a:endCxn id="38" idx="1"/>
          </p:cNvCxnSpPr>
          <p:nvPr/>
        </p:nvCxnSpPr>
        <p:spPr>
          <a:xfrm>
            <a:off x="8431472" y="7359911"/>
            <a:ext cx="5139175" cy="4820"/>
          </a:xfrm>
          <a:prstGeom prst="line">
            <a:avLst/>
          </a:prstGeom>
          <a:ln w="317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8F8B98E6-44A6-4D6C-AF2D-2C0BF8AF1FDE}"/>
              </a:ext>
            </a:extLst>
          </p:cNvPr>
          <p:cNvSpPr/>
          <p:nvPr/>
        </p:nvSpPr>
        <p:spPr>
          <a:xfrm rot="19805614">
            <a:off x="13480332" y="7184689"/>
            <a:ext cx="318799" cy="28061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/>
          </a:p>
        </p:txBody>
      </p:sp>
      <p:sp>
        <p:nvSpPr>
          <p:cNvPr id="39" name="任意多边形 21">
            <a:extLst>
              <a:ext uri="{FF2B5EF4-FFF2-40B4-BE49-F238E27FC236}">
                <a16:creationId xmlns:a16="http://schemas.microsoft.com/office/drawing/2014/main" id="{CF45434C-BE5E-4ABA-ACAC-7269F0365F99}"/>
              </a:ext>
            </a:extLst>
          </p:cNvPr>
          <p:cNvSpPr/>
          <p:nvPr/>
        </p:nvSpPr>
        <p:spPr>
          <a:xfrm>
            <a:off x="13844389" y="2102748"/>
            <a:ext cx="9147464" cy="10514327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00B0F0">
              <a:alpha val="91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8429" tIns="869805" rIns="788429" bIns="869805" numCol="1" spcCol="1270" anchor="ctr" anchorCtr="0">
            <a:noAutofit/>
          </a:bodyPr>
          <a:lstStyle/>
          <a:p>
            <a:pPr algn="ctr" defTabSz="284465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29">
            <a:extLst>
              <a:ext uri="{FF2B5EF4-FFF2-40B4-BE49-F238E27FC236}">
                <a16:creationId xmlns:a16="http://schemas.microsoft.com/office/drawing/2014/main" id="{CFC57DA5-B29F-4EDD-9D51-863D7EE52ABB}"/>
              </a:ext>
            </a:extLst>
          </p:cNvPr>
          <p:cNvSpPr>
            <a:spLocks noEditPoints="1"/>
          </p:cNvSpPr>
          <p:nvPr/>
        </p:nvSpPr>
        <p:spPr bwMode="auto">
          <a:xfrm>
            <a:off x="17714906" y="2775513"/>
            <a:ext cx="1406434" cy="1809632"/>
          </a:xfrm>
          <a:custGeom>
            <a:avLst/>
            <a:gdLst>
              <a:gd name="T0" fmla="*/ 114 w 185"/>
              <a:gd name="T1" fmla="*/ 191 h 238"/>
              <a:gd name="T2" fmla="*/ 91 w 185"/>
              <a:gd name="T3" fmla="*/ 138 h 238"/>
              <a:gd name="T4" fmla="*/ 13 w 185"/>
              <a:gd name="T5" fmla="*/ 176 h 238"/>
              <a:gd name="T6" fmla="*/ 46 w 185"/>
              <a:gd name="T7" fmla="*/ 124 h 238"/>
              <a:gd name="T8" fmla="*/ 60 w 185"/>
              <a:gd name="T9" fmla="*/ 133 h 238"/>
              <a:gd name="T10" fmla="*/ 75 w 185"/>
              <a:gd name="T11" fmla="*/ 138 h 238"/>
              <a:gd name="T12" fmla="*/ 91 w 185"/>
              <a:gd name="T13" fmla="*/ 139 h 238"/>
              <a:gd name="T14" fmla="*/ 79 w 185"/>
              <a:gd name="T15" fmla="*/ 143 h 238"/>
              <a:gd name="T16" fmla="*/ 62 w 185"/>
              <a:gd name="T17" fmla="*/ 139 h 238"/>
              <a:gd name="T18" fmla="*/ 46 w 185"/>
              <a:gd name="T19" fmla="*/ 130 h 238"/>
              <a:gd name="T20" fmla="*/ 33 w 185"/>
              <a:gd name="T21" fmla="*/ 118 h 238"/>
              <a:gd name="T22" fmla="*/ 23 w 185"/>
              <a:gd name="T23" fmla="*/ 103 h 238"/>
              <a:gd name="T24" fmla="*/ 17 w 185"/>
              <a:gd name="T25" fmla="*/ 85 h 238"/>
              <a:gd name="T26" fmla="*/ 16 w 185"/>
              <a:gd name="T27" fmla="*/ 67 h 238"/>
              <a:gd name="T28" fmla="*/ 20 w 185"/>
              <a:gd name="T29" fmla="*/ 50 h 238"/>
              <a:gd name="T30" fmla="*/ 27 w 185"/>
              <a:gd name="T31" fmla="*/ 33 h 238"/>
              <a:gd name="T32" fmla="*/ 39 w 185"/>
              <a:gd name="T33" fmla="*/ 19 h 238"/>
              <a:gd name="T34" fmla="*/ 53 w 185"/>
              <a:gd name="T35" fmla="*/ 9 h 238"/>
              <a:gd name="T36" fmla="*/ 70 w 185"/>
              <a:gd name="T37" fmla="*/ 2 h 238"/>
              <a:gd name="T38" fmla="*/ 88 w 185"/>
              <a:gd name="T39" fmla="*/ 0 h 238"/>
              <a:gd name="T40" fmla="*/ 106 w 185"/>
              <a:gd name="T41" fmla="*/ 2 h 238"/>
              <a:gd name="T42" fmla="*/ 123 w 185"/>
              <a:gd name="T43" fmla="*/ 9 h 238"/>
              <a:gd name="T44" fmla="*/ 138 w 185"/>
              <a:gd name="T45" fmla="*/ 19 h 238"/>
              <a:gd name="T46" fmla="*/ 149 w 185"/>
              <a:gd name="T47" fmla="*/ 33 h 238"/>
              <a:gd name="T48" fmla="*/ 157 w 185"/>
              <a:gd name="T49" fmla="*/ 50 h 238"/>
              <a:gd name="T50" fmla="*/ 160 w 185"/>
              <a:gd name="T51" fmla="*/ 67 h 238"/>
              <a:gd name="T52" fmla="*/ 159 w 185"/>
              <a:gd name="T53" fmla="*/ 85 h 238"/>
              <a:gd name="T54" fmla="*/ 153 w 185"/>
              <a:gd name="T55" fmla="*/ 103 h 238"/>
              <a:gd name="T56" fmla="*/ 88 w 185"/>
              <a:gd name="T57" fmla="*/ 114 h 238"/>
              <a:gd name="T58" fmla="*/ 105 w 185"/>
              <a:gd name="T59" fmla="*/ 145 h 238"/>
              <a:gd name="T60" fmla="*/ 107 w 185"/>
              <a:gd name="T61" fmla="*/ 136 h 238"/>
              <a:gd name="T62" fmla="*/ 107 w 185"/>
              <a:gd name="T63" fmla="*/ 136 h 238"/>
              <a:gd name="T64" fmla="*/ 115 w 185"/>
              <a:gd name="T65" fmla="*/ 129 h 238"/>
              <a:gd name="T66" fmla="*/ 128 w 185"/>
              <a:gd name="T67" fmla="*/ 129 h 238"/>
              <a:gd name="T68" fmla="*/ 136 w 185"/>
              <a:gd name="T69" fmla="*/ 128 h 238"/>
              <a:gd name="T70" fmla="*/ 136 w 185"/>
              <a:gd name="T71" fmla="*/ 119 h 238"/>
              <a:gd name="T72" fmla="*/ 136 w 185"/>
              <a:gd name="T73" fmla="*/ 119 h 238"/>
              <a:gd name="T74" fmla="*/ 139 w 185"/>
              <a:gd name="T75" fmla="*/ 109 h 238"/>
              <a:gd name="T76" fmla="*/ 147 w 185"/>
              <a:gd name="T77" fmla="*/ 103 h 238"/>
              <a:gd name="T78" fmla="*/ 44 w 185"/>
              <a:gd name="T79" fmla="*/ 74 h 238"/>
              <a:gd name="T80" fmla="*/ 88 w 185"/>
              <a:gd name="T81" fmla="*/ 19 h 238"/>
              <a:gd name="T82" fmla="*/ 88 w 185"/>
              <a:gd name="T83" fmla="*/ 125 h 238"/>
              <a:gd name="T84" fmla="*/ 88 w 185"/>
              <a:gd name="T85" fmla="*/ 19 h 238"/>
              <a:gd name="T86" fmla="*/ 38 w 185"/>
              <a:gd name="T87" fmla="*/ 72 h 238"/>
              <a:gd name="T88" fmla="*/ 139 w 185"/>
              <a:gd name="T89" fmla="*/ 72 h 238"/>
              <a:gd name="T90" fmla="*/ 117 w 185"/>
              <a:gd name="T91" fmla="*/ 199 h 238"/>
              <a:gd name="T92" fmla="*/ 185 w 185"/>
              <a:gd name="T93" fmla="*/ 211 h 238"/>
              <a:gd name="T94" fmla="*/ 122 w 185"/>
              <a:gd name="T95" fmla="*/ 214 h 238"/>
              <a:gd name="T96" fmla="*/ 172 w 185"/>
              <a:gd name="T97" fmla="*/ 175 h 238"/>
              <a:gd name="T98" fmla="*/ 9 w 185"/>
              <a:gd name="T99" fmla="*/ 189 h 238"/>
              <a:gd name="T100" fmla="*/ 61 w 185"/>
              <a:gd name="T101" fmla="*/ 222 h 238"/>
              <a:gd name="T102" fmla="*/ 36 w 185"/>
              <a:gd name="T103" fmla="*/ 209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85" h="238">
                <a:moveTo>
                  <a:pt x="147" y="103"/>
                </a:moveTo>
                <a:cubicBezTo>
                  <a:pt x="170" y="167"/>
                  <a:pt x="170" y="167"/>
                  <a:pt x="170" y="167"/>
                </a:cubicBezTo>
                <a:cubicBezTo>
                  <a:pt x="133" y="162"/>
                  <a:pt x="133" y="162"/>
                  <a:pt x="133" y="162"/>
                </a:cubicBezTo>
                <a:cubicBezTo>
                  <a:pt x="114" y="191"/>
                  <a:pt x="114" y="191"/>
                  <a:pt x="114" y="191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91" y="138"/>
                  <a:pt x="91" y="138"/>
                  <a:pt x="91" y="138"/>
                </a:cubicBezTo>
                <a:cubicBezTo>
                  <a:pt x="69" y="199"/>
                  <a:pt x="69" y="199"/>
                  <a:pt x="69" y="199"/>
                </a:cubicBezTo>
                <a:cubicBezTo>
                  <a:pt x="50" y="170"/>
                  <a:pt x="50" y="170"/>
                  <a:pt x="50" y="170"/>
                </a:cubicBezTo>
                <a:cubicBezTo>
                  <a:pt x="14" y="175"/>
                  <a:pt x="14" y="175"/>
                  <a:pt x="14" y="175"/>
                </a:cubicBezTo>
                <a:cubicBezTo>
                  <a:pt x="13" y="176"/>
                  <a:pt x="13" y="176"/>
                  <a:pt x="13" y="176"/>
                </a:cubicBezTo>
                <a:cubicBezTo>
                  <a:pt x="33" y="121"/>
                  <a:pt x="33" y="121"/>
                  <a:pt x="33" y="121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7" y="128"/>
                  <a:pt x="37" y="128"/>
                  <a:pt x="37" y="128"/>
                </a:cubicBezTo>
                <a:cubicBezTo>
                  <a:pt x="46" y="124"/>
                  <a:pt x="46" y="124"/>
                  <a:pt x="46" y="124"/>
                </a:cubicBezTo>
                <a:cubicBezTo>
                  <a:pt x="44" y="134"/>
                  <a:pt x="44" y="134"/>
                  <a:pt x="44" y="134"/>
                </a:cubicBezTo>
                <a:cubicBezTo>
                  <a:pt x="53" y="129"/>
                  <a:pt x="53" y="129"/>
                  <a:pt x="53" y="129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60" y="133"/>
                  <a:pt x="60" y="133"/>
                  <a:pt x="60" y="133"/>
                </a:cubicBezTo>
                <a:cubicBezTo>
                  <a:pt x="60" y="142"/>
                  <a:pt x="60" y="142"/>
                  <a:pt x="60" y="142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9" y="145"/>
                  <a:pt x="69" y="145"/>
                  <a:pt x="69" y="145"/>
                </a:cubicBezTo>
                <a:cubicBezTo>
                  <a:pt x="75" y="138"/>
                  <a:pt x="75" y="138"/>
                  <a:pt x="75" y="138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83" y="139"/>
                  <a:pt x="83" y="139"/>
                  <a:pt x="83" y="139"/>
                </a:cubicBezTo>
                <a:cubicBezTo>
                  <a:pt x="87" y="147"/>
                  <a:pt x="87" y="147"/>
                  <a:pt x="87" y="147"/>
                </a:cubicBezTo>
                <a:cubicBezTo>
                  <a:pt x="91" y="139"/>
                  <a:pt x="91" y="139"/>
                  <a:pt x="91" y="139"/>
                </a:cubicBezTo>
                <a:cubicBezTo>
                  <a:pt x="91" y="138"/>
                  <a:pt x="91" y="138"/>
                  <a:pt x="91" y="138"/>
                </a:cubicBezTo>
                <a:cubicBezTo>
                  <a:pt x="88" y="144"/>
                  <a:pt x="88" y="144"/>
                  <a:pt x="88" y="144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79" y="143"/>
                  <a:pt x="79" y="143"/>
                  <a:pt x="79" y="143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69" y="132"/>
                  <a:pt x="69" y="132"/>
                  <a:pt x="69" y="132"/>
                </a:cubicBezTo>
                <a:cubicBezTo>
                  <a:pt x="62" y="139"/>
                  <a:pt x="62" y="139"/>
                  <a:pt x="62" y="139"/>
                </a:cubicBezTo>
                <a:cubicBezTo>
                  <a:pt x="61" y="129"/>
                  <a:pt x="61" y="129"/>
                  <a:pt x="61" y="129"/>
                </a:cubicBezTo>
                <a:cubicBezTo>
                  <a:pt x="53" y="135"/>
                  <a:pt x="53" y="135"/>
                  <a:pt x="53" y="135"/>
                </a:cubicBezTo>
                <a:cubicBezTo>
                  <a:pt x="54" y="125"/>
                  <a:pt x="54" y="125"/>
                  <a:pt x="54" y="125"/>
                </a:cubicBezTo>
                <a:cubicBezTo>
                  <a:pt x="46" y="130"/>
                  <a:pt x="46" y="130"/>
                  <a:pt x="46" y="130"/>
                </a:cubicBezTo>
                <a:cubicBezTo>
                  <a:pt x="48" y="121"/>
                  <a:pt x="48" y="121"/>
                  <a:pt x="48" y="121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42" y="115"/>
                  <a:pt x="42" y="115"/>
                  <a:pt x="42" y="115"/>
                </a:cubicBezTo>
                <a:cubicBezTo>
                  <a:pt x="33" y="118"/>
                  <a:pt x="33" y="118"/>
                  <a:pt x="33" y="118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27" y="111"/>
                  <a:pt x="27" y="111"/>
                  <a:pt x="27" y="111"/>
                </a:cubicBezTo>
                <a:cubicBezTo>
                  <a:pt x="33" y="102"/>
                  <a:pt x="33" y="102"/>
                  <a:pt x="33" y="102"/>
                </a:cubicBezTo>
                <a:cubicBezTo>
                  <a:pt x="23" y="103"/>
                  <a:pt x="23" y="103"/>
                  <a:pt x="23" y="103"/>
                </a:cubicBezTo>
                <a:cubicBezTo>
                  <a:pt x="29" y="95"/>
                  <a:pt x="29" y="95"/>
                  <a:pt x="29" y="95"/>
                </a:cubicBezTo>
                <a:cubicBezTo>
                  <a:pt x="20" y="94"/>
                  <a:pt x="20" y="94"/>
                  <a:pt x="20" y="94"/>
                </a:cubicBezTo>
                <a:cubicBezTo>
                  <a:pt x="27" y="88"/>
                  <a:pt x="27" y="88"/>
                  <a:pt x="27" y="88"/>
                </a:cubicBezTo>
                <a:cubicBezTo>
                  <a:pt x="17" y="85"/>
                  <a:pt x="17" y="85"/>
                  <a:pt x="17" y="85"/>
                </a:cubicBezTo>
                <a:cubicBezTo>
                  <a:pt x="25" y="80"/>
                  <a:pt x="25" y="80"/>
                  <a:pt x="25" y="80"/>
                </a:cubicBezTo>
                <a:cubicBezTo>
                  <a:pt x="16" y="76"/>
                  <a:pt x="16" y="76"/>
                  <a:pt x="16" y="76"/>
                </a:cubicBezTo>
                <a:cubicBezTo>
                  <a:pt x="25" y="72"/>
                  <a:pt x="25" y="72"/>
                  <a:pt x="25" y="72"/>
                </a:cubicBezTo>
                <a:cubicBezTo>
                  <a:pt x="16" y="67"/>
                  <a:pt x="16" y="67"/>
                  <a:pt x="16" y="67"/>
                </a:cubicBezTo>
                <a:cubicBezTo>
                  <a:pt x="25" y="64"/>
                  <a:pt x="25" y="64"/>
                  <a:pt x="25" y="64"/>
                </a:cubicBezTo>
                <a:cubicBezTo>
                  <a:pt x="17" y="58"/>
                  <a:pt x="17" y="58"/>
                  <a:pt x="17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9" y="49"/>
                  <a:pt x="29" y="49"/>
                  <a:pt x="29" y="49"/>
                </a:cubicBezTo>
                <a:cubicBezTo>
                  <a:pt x="23" y="41"/>
                  <a:pt x="23" y="41"/>
                  <a:pt x="23" y="41"/>
                </a:cubicBezTo>
                <a:cubicBezTo>
                  <a:pt x="33" y="41"/>
                  <a:pt x="33" y="41"/>
                  <a:pt x="33" y="41"/>
                </a:cubicBezTo>
                <a:cubicBezTo>
                  <a:pt x="27" y="33"/>
                  <a:pt x="27" y="33"/>
                  <a:pt x="27" y="33"/>
                </a:cubicBezTo>
                <a:cubicBezTo>
                  <a:pt x="37" y="35"/>
                  <a:pt x="37" y="35"/>
                  <a:pt x="37" y="35"/>
                </a:cubicBezTo>
                <a:cubicBezTo>
                  <a:pt x="33" y="26"/>
                  <a:pt x="33" y="26"/>
                  <a:pt x="33" y="26"/>
                </a:cubicBezTo>
                <a:cubicBezTo>
                  <a:pt x="42" y="29"/>
                  <a:pt x="42" y="29"/>
                  <a:pt x="42" y="29"/>
                </a:cubicBezTo>
                <a:cubicBezTo>
                  <a:pt x="39" y="19"/>
                  <a:pt x="39" y="19"/>
                  <a:pt x="39" y="19"/>
                </a:cubicBezTo>
                <a:cubicBezTo>
                  <a:pt x="48" y="23"/>
                  <a:pt x="48" y="23"/>
                  <a:pt x="48" y="23"/>
                </a:cubicBezTo>
                <a:cubicBezTo>
                  <a:pt x="46" y="14"/>
                  <a:pt x="46" y="14"/>
                  <a:pt x="46" y="14"/>
                </a:cubicBezTo>
                <a:cubicBezTo>
                  <a:pt x="54" y="19"/>
                  <a:pt x="54" y="19"/>
                  <a:pt x="54" y="19"/>
                </a:cubicBezTo>
                <a:cubicBezTo>
                  <a:pt x="53" y="9"/>
                  <a:pt x="53" y="9"/>
                  <a:pt x="53" y="9"/>
                </a:cubicBezTo>
                <a:cubicBezTo>
                  <a:pt x="61" y="15"/>
                  <a:pt x="61" y="15"/>
                  <a:pt x="61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69" y="12"/>
                  <a:pt x="69" y="12"/>
                  <a:pt x="69" y="12"/>
                </a:cubicBezTo>
                <a:cubicBezTo>
                  <a:pt x="70" y="2"/>
                  <a:pt x="70" y="2"/>
                  <a:pt x="70" y="2"/>
                </a:cubicBezTo>
                <a:cubicBezTo>
                  <a:pt x="76" y="10"/>
                  <a:pt x="76" y="10"/>
                  <a:pt x="76" y="10"/>
                </a:cubicBezTo>
                <a:cubicBezTo>
                  <a:pt x="79" y="0"/>
                  <a:pt x="79" y="0"/>
                  <a:pt x="79" y="0"/>
                </a:cubicBezTo>
                <a:cubicBezTo>
                  <a:pt x="84" y="9"/>
                  <a:pt x="84" y="9"/>
                  <a:pt x="84" y="9"/>
                </a:cubicBezTo>
                <a:cubicBezTo>
                  <a:pt x="88" y="0"/>
                  <a:pt x="88" y="0"/>
                  <a:pt x="88" y="0"/>
                </a:cubicBezTo>
                <a:cubicBezTo>
                  <a:pt x="92" y="9"/>
                  <a:pt x="92" y="9"/>
                  <a:pt x="92" y="9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106" y="2"/>
                  <a:pt x="106" y="2"/>
                  <a:pt x="106" y="2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15" y="5"/>
                  <a:pt x="115" y="5"/>
                  <a:pt x="115" y="5"/>
                </a:cubicBezTo>
                <a:cubicBezTo>
                  <a:pt x="115" y="15"/>
                  <a:pt x="115" y="15"/>
                  <a:pt x="115" y="15"/>
                </a:cubicBezTo>
                <a:cubicBezTo>
                  <a:pt x="123" y="9"/>
                  <a:pt x="123" y="9"/>
                  <a:pt x="123" y="9"/>
                </a:cubicBezTo>
                <a:cubicBezTo>
                  <a:pt x="122" y="19"/>
                  <a:pt x="122" y="19"/>
                  <a:pt x="122" y="19"/>
                </a:cubicBezTo>
                <a:cubicBezTo>
                  <a:pt x="131" y="14"/>
                  <a:pt x="131" y="14"/>
                  <a:pt x="131" y="14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4" y="29"/>
                  <a:pt x="134" y="29"/>
                  <a:pt x="134" y="29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9" y="33"/>
                  <a:pt x="149" y="33"/>
                  <a:pt x="149" y="33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153" y="41"/>
                  <a:pt x="153" y="41"/>
                  <a:pt x="153" y="41"/>
                </a:cubicBezTo>
                <a:cubicBezTo>
                  <a:pt x="147" y="49"/>
                  <a:pt x="147" y="49"/>
                  <a:pt x="147" y="49"/>
                </a:cubicBezTo>
                <a:cubicBezTo>
                  <a:pt x="157" y="50"/>
                  <a:pt x="157" y="50"/>
                  <a:pt x="157" y="50"/>
                </a:cubicBezTo>
                <a:cubicBezTo>
                  <a:pt x="149" y="56"/>
                  <a:pt x="149" y="56"/>
                  <a:pt x="149" y="56"/>
                </a:cubicBezTo>
                <a:cubicBezTo>
                  <a:pt x="159" y="58"/>
                  <a:pt x="159" y="58"/>
                  <a:pt x="159" y="58"/>
                </a:cubicBezTo>
                <a:cubicBezTo>
                  <a:pt x="151" y="64"/>
                  <a:pt x="151" y="64"/>
                  <a:pt x="151" y="64"/>
                </a:cubicBezTo>
                <a:cubicBezTo>
                  <a:pt x="160" y="67"/>
                  <a:pt x="160" y="67"/>
                  <a:pt x="160" y="67"/>
                </a:cubicBezTo>
                <a:cubicBezTo>
                  <a:pt x="151" y="72"/>
                  <a:pt x="151" y="72"/>
                  <a:pt x="151" y="72"/>
                </a:cubicBezTo>
                <a:cubicBezTo>
                  <a:pt x="160" y="76"/>
                  <a:pt x="160" y="76"/>
                  <a:pt x="160" y="76"/>
                </a:cubicBezTo>
                <a:cubicBezTo>
                  <a:pt x="151" y="80"/>
                  <a:pt x="151" y="80"/>
                  <a:pt x="151" y="80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49" y="88"/>
                  <a:pt x="149" y="88"/>
                  <a:pt x="149" y="88"/>
                </a:cubicBezTo>
                <a:cubicBezTo>
                  <a:pt x="157" y="94"/>
                  <a:pt x="157" y="94"/>
                  <a:pt x="157" y="94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53" y="103"/>
                  <a:pt x="153" y="103"/>
                  <a:pt x="153" y="103"/>
                </a:cubicBezTo>
                <a:cubicBezTo>
                  <a:pt x="147" y="103"/>
                  <a:pt x="147" y="103"/>
                  <a:pt x="147" y="103"/>
                </a:cubicBezTo>
                <a:close/>
                <a:moveTo>
                  <a:pt x="88" y="34"/>
                </a:moveTo>
                <a:cubicBezTo>
                  <a:pt x="66" y="34"/>
                  <a:pt x="48" y="52"/>
                  <a:pt x="48" y="74"/>
                </a:cubicBezTo>
                <a:cubicBezTo>
                  <a:pt x="48" y="96"/>
                  <a:pt x="66" y="114"/>
                  <a:pt x="88" y="114"/>
                </a:cubicBezTo>
                <a:cubicBezTo>
                  <a:pt x="110" y="114"/>
                  <a:pt x="128" y="96"/>
                  <a:pt x="128" y="74"/>
                </a:cubicBezTo>
                <a:cubicBezTo>
                  <a:pt x="128" y="52"/>
                  <a:pt x="110" y="34"/>
                  <a:pt x="88" y="34"/>
                </a:cubicBezTo>
                <a:close/>
                <a:moveTo>
                  <a:pt x="99" y="138"/>
                </a:moveTo>
                <a:cubicBezTo>
                  <a:pt x="105" y="145"/>
                  <a:pt x="105" y="145"/>
                  <a:pt x="105" y="145"/>
                </a:cubicBezTo>
                <a:cubicBezTo>
                  <a:pt x="105" y="141"/>
                  <a:pt x="105" y="141"/>
                  <a:pt x="105" y="141"/>
                </a:cubicBezTo>
                <a:cubicBezTo>
                  <a:pt x="100" y="134"/>
                  <a:pt x="100" y="134"/>
                  <a:pt x="100" y="134"/>
                </a:cubicBezTo>
                <a:cubicBezTo>
                  <a:pt x="99" y="138"/>
                  <a:pt x="99" y="138"/>
                  <a:pt x="99" y="138"/>
                </a:cubicBezTo>
                <a:close/>
                <a:moveTo>
                  <a:pt x="107" y="136"/>
                </a:moveTo>
                <a:cubicBezTo>
                  <a:pt x="113" y="142"/>
                  <a:pt x="113" y="142"/>
                  <a:pt x="113" y="142"/>
                </a:cubicBezTo>
                <a:cubicBezTo>
                  <a:pt x="113" y="138"/>
                  <a:pt x="113" y="138"/>
                  <a:pt x="113" y="138"/>
                </a:cubicBezTo>
                <a:cubicBezTo>
                  <a:pt x="108" y="132"/>
                  <a:pt x="108" y="132"/>
                  <a:pt x="108" y="132"/>
                </a:cubicBezTo>
                <a:cubicBezTo>
                  <a:pt x="107" y="136"/>
                  <a:pt x="107" y="136"/>
                  <a:pt x="107" y="136"/>
                </a:cubicBezTo>
                <a:close/>
                <a:moveTo>
                  <a:pt x="115" y="134"/>
                </a:moveTo>
                <a:cubicBezTo>
                  <a:pt x="121" y="139"/>
                  <a:pt x="121" y="139"/>
                  <a:pt x="121" y="139"/>
                </a:cubicBezTo>
                <a:cubicBezTo>
                  <a:pt x="121" y="134"/>
                  <a:pt x="121" y="134"/>
                  <a:pt x="121" y="134"/>
                </a:cubicBezTo>
                <a:cubicBezTo>
                  <a:pt x="115" y="129"/>
                  <a:pt x="115" y="129"/>
                  <a:pt x="115" y="129"/>
                </a:cubicBezTo>
                <a:cubicBezTo>
                  <a:pt x="115" y="134"/>
                  <a:pt x="115" y="134"/>
                  <a:pt x="115" y="134"/>
                </a:cubicBezTo>
                <a:close/>
                <a:moveTo>
                  <a:pt x="122" y="130"/>
                </a:moveTo>
                <a:cubicBezTo>
                  <a:pt x="129" y="134"/>
                  <a:pt x="129" y="134"/>
                  <a:pt x="129" y="134"/>
                </a:cubicBezTo>
                <a:cubicBezTo>
                  <a:pt x="128" y="129"/>
                  <a:pt x="128" y="129"/>
                  <a:pt x="128" y="129"/>
                </a:cubicBezTo>
                <a:cubicBezTo>
                  <a:pt x="122" y="125"/>
                  <a:pt x="122" y="125"/>
                  <a:pt x="122" y="125"/>
                </a:cubicBezTo>
                <a:cubicBezTo>
                  <a:pt x="122" y="130"/>
                  <a:pt x="122" y="130"/>
                  <a:pt x="122" y="130"/>
                </a:cubicBezTo>
                <a:close/>
                <a:moveTo>
                  <a:pt x="129" y="125"/>
                </a:moveTo>
                <a:cubicBezTo>
                  <a:pt x="136" y="128"/>
                  <a:pt x="136" y="128"/>
                  <a:pt x="136" y="128"/>
                </a:cubicBezTo>
                <a:cubicBezTo>
                  <a:pt x="134" y="123"/>
                  <a:pt x="134" y="123"/>
                  <a:pt x="134" y="123"/>
                </a:cubicBezTo>
                <a:cubicBezTo>
                  <a:pt x="129" y="121"/>
                  <a:pt x="129" y="121"/>
                  <a:pt x="129" y="121"/>
                </a:cubicBezTo>
                <a:cubicBezTo>
                  <a:pt x="129" y="125"/>
                  <a:pt x="129" y="125"/>
                  <a:pt x="129" y="125"/>
                </a:cubicBezTo>
                <a:close/>
                <a:moveTo>
                  <a:pt x="136" y="119"/>
                </a:moveTo>
                <a:cubicBezTo>
                  <a:pt x="142" y="121"/>
                  <a:pt x="142" y="121"/>
                  <a:pt x="142" y="121"/>
                </a:cubicBezTo>
                <a:cubicBezTo>
                  <a:pt x="140" y="117"/>
                  <a:pt x="140" y="117"/>
                  <a:pt x="140" y="117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36" y="119"/>
                  <a:pt x="136" y="119"/>
                  <a:pt x="136" y="119"/>
                </a:cubicBezTo>
                <a:close/>
                <a:moveTo>
                  <a:pt x="141" y="113"/>
                </a:moveTo>
                <a:cubicBezTo>
                  <a:pt x="148" y="114"/>
                  <a:pt x="148" y="114"/>
                  <a:pt x="148" y="114"/>
                </a:cubicBezTo>
                <a:cubicBezTo>
                  <a:pt x="145" y="110"/>
                  <a:pt x="145" y="110"/>
                  <a:pt x="145" y="110"/>
                </a:cubicBezTo>
                <a:cubicBezTo>
                  <a:pt x="139" y="109"/>
                  <a:pt x="139" y="109"/>
                  <a:pt x="139" y="109"/>
                </a:cubicBezTo>
                <a:cubicBezTo>
                  <a:pt x="141" y="113"/>
                  <a:pt x="141" y="113"/>
                  <a:pt x="141" y="113"/>
                </a:cubicBezTo>
                <a:close/>
                <a:moveTo>
                  <a:pt x="146" y="106"/>
                </a:moveTo>
                <a:cubicBezTo>
                  <a:pt x="149" y="106"/>
                  <a:pt x="149" y="106"/>
                  <a:pt x="149" y="106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6" y="106"/>
                  <a:pt x="146" y="106"/>
                  <a:pt x="146" y="106"/>
                </a:cubicBezTo>
                <a:close/>
                <a:moveTo>
                  <a:pt x="88" y="30"/>
                </a:moveTo>
                <a:cubicBezTo>
                  <a:pt x="64" y="30"/>
                  <a:pt x="44" y="50"/>
                  <a:pt x="44" y="74"/>
                </a:cubicBezTo>
                <a:cubicBezTo>
                  <a:pt x="44" y="98"/>
                  <a:pt x="64" y="117"/>
                  <a:pt x="88" y="117"/>
                </a:cubicBezTo>
                <a:cubicBezTo>
                  <a:pt x="112" y="117"/>
                  <a:pt x="132" y="98"/>
                  <a:pt x="132" y="74"/>
                </a:cubicBezTo>
                <a:cubicBezTo>
                  <a:pt x="132" y="50"/>
                  <a:pt x="112" y="30"/>
                  <a:pt x="88" y="30"/>
                </a:cubicBezTo>
                <a:close/>
                <a:moveTo>
                  <a:pt x="88" y="19"/>
                </a:moveTo>
                <a:cubicBezTo>
                  <a:pt x="73" y="19"/>
                  <a:pt x="60" y="25"/>
                  <a:pt x="50" y="34"/>
                </a:cubicBezTo>
                <a:cubicBezTo>
                  <a:pt x="41" y="44"/>
                  <a:pt x="35" y="57"/>
                  <a:pt x="35" y="72"/>
                </a:cubicBezTo>
                <a:cubicBezTo>
                  <a:pt x="35" y="87"/>
                  <a:pt x="41" y="100"/>
                  <a:pt x="50" y="110"/>
                </a:cubicBezTo>
                <a:cubicBezTo>
                  <a:pt x="60" y="119"/>
                  <a:pt x="73" y="125"/>
                  <a:pt x="88" y="125"/>
                </a:cubicBezTo>
                <a:cubicBezTo>
                  <a:pt x="103" y="125"/>
                  <a:pt x="116" y="119"/>
                  <a:pt x="126" y="110"/>
                </a:cubicBezTo>
                <a:cubicBezTo>
                  <a:pt x="136" y="100"/>
                  <a:pt x="142" y="87"/>
                  <a:pt x="142" y="72"/>
                </a:cubicBezTo>
                <a:cubicBezTo>
                  <a:pt x="142" y="57"/>
                  <a:pt x="136" y="44"/>
                  <a:pt x="126" y="34"/>
                </a:cubicBezTo>
                <a:cubicBezTo>
                  <a:pt x="116" y="25"/>
                  <a:pt x="103" y="19"/>
                  <a:pt x="88" y="19"/>
                </a:cubicBezTo>
                <a:close/>
                <a:moveTo>
                  <a:pt x="124" y="36"/>
                </a:moveTo>
                <a:cubicBezTo>
                  <a:pt x="115" y="27"/>
                  <a:pt x="102" y="21"/>
                  <a:pt x="88" y="21"/>
                </a:cubicBezTo>
                <a:cubicBezTo>
                  <a:pt x="74" y="21"/>
                  <a:pt x="62" y="27"/>
                  <a:pt x="52" y="36"/>
                </a:cubicBezTo>
                <a:cubicBezTo>
                  <a:pt x="43" y="45"/>
                  <a:pt x="38" y="58"/>
                  <a:pt x="38" y="72"/>
                </a:cubicBezTo>
                <a:cubicBezTo>
                  <a:pt x="38" y="86"/>
                  <a:pt x="43" y="99"/>
                  <a:pt x="52" y="108"/>
                </a:cubicBezTo>
                <a:cubicBezTo>
                  <a:pt x="62" y="117"/>
                  <a:pt x="74" y="123"/>
                  <a:pt x="88" y="123"/>
                </a:cubicBezTo>
                <a:cubicBezTo>
                  <a:pt x="102" y="123"/>
                  <a:pt x="115" y="117"/>
                  <a:pt x="124" y="108"/>
                </a:cubicBezTo>
                <a:cubicBezTo>
                  <a:pt x="133" y="99"/>
                  <a:pt x="139" y="86"/>
                  <a:pt x="139" y="72"/>
                </a:cubicBezTo>
                <a:cubicBezTo>
                  <a:pt x="139" y="58"/>
                  <a:pt x="133" y="45"/>
                  <a:pt x="124" y="36"/>
                </a:cubicBezTo>
                <a:close/>
                <a:moveTo>
                  <a:pt x="172" y="175"/>
                </a:moveTo>
                <a:cubicBezTo>
                  <a:pt x="137" y="170"/>
                  <a:pt x="137" y="170"/>
                  <a:pt x="137" y="170"/>
                </a:cubicBezTo>
                <a:cubicBezTo>
                  <a:pt x="117" y="199"/>
                  <a:pt x="117" y="199"/>
                  <a:pt x="117" y="199"/>
                </a:cubicBezTo>
                <a:cubicBezTo>
                  <a:pt x="116" y="195"/>
                  <a:pt x="116" y="195"/>
                  <a:pt x="116" y="195"/>
                </a:cubicBezTo>
                <a:cubicBezTo>
                  <a:pt x="129" y="234"/>
                  <a:pt x="129" y="234"/>
                  <a:pt x="129" y="234"/>
                </a:cubicBezTo>
                <a:cubicBezTo>
                  <a:pt x="150" y="205"/>
                  <a:pt x="150" y="205"/>
                  <a:pt x="150" y="205"/>
                </a:cubicBezTo>
                <a:cubicBezTo>
                  <a:pt x="185" y="211"/>
                  <a:pt x="185" y="211"/>
                  <a:pt x="185" y="211"/>
                </a:cubicBezTo>
                <a:cubicBezTo>
                  <a:pt x="177" y="190"/>
                  <a:pt x="177" y="190"/>
                  <a:pt x="177" y="190"/>
                </a:cubicBezTo>
                <a:cubicBezTo>
                  <a:pt x="177" y="190"/>
                  <a:pt x="177" y="190"/>
                  <a:pt x="177" y="190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19" y="205"/>
                  <a:pt x="119" y="205"/>
                  <a:pt x="119" y="205"/>
                </a:cubicBezTo>
                <a:cubicBezTo>
                  <a:pt x="139" y="177"/>
                  <a:pt x="139" y="177"/>
                  <a:pt x="139" y="177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2" y="175"/>
                  <a:pt x="172" y="175"/>
                  <a:pt x="172" y="175"/>
                </a:cubicBezTo>
                <a:close/>
                <a:moveTo>
                  <a:pt x="66" y="208"/>
                </a:moveTo>
                <a:cubicBezTo>
                  <a:pt x="46" y="178"/>
                  <a:pt x="46" y="178"/>
                  <a:pt x="46" y="178"/>
                </a:cubicBezTo>
                <a:cubicBezTo>
                  <a:pt x="11" y="183"/>
                  <a:pt x="11" y="183"/>
                  <a:pt x="11" y="183"/>
                </a:cubicBezTo>
                <a:cubicBezTo>
                  <a:pt x="9" y="189"/>
                  <a:pt x="9" y="189"/>
                  <a:pt x="9" y="189"/>
                </a:cubicBezTo>
                <a:cubicBezTo>
                  <a:pt x="45" y="184"/>
                  <a:pt x="45" y="184"/>
                  <a:pt x="45" y="184"/>
                </a:cubicBezTo>
                <a:cubicBezTo>
                  <a:pt x="64" y="213"/>
                  <a:pt x="64" y="213"/>
                  <a:pt x="64" y="213"/>
                </a:cubicBezTo>
                <a:cubicBezTo>
                  <a:pt x="66" y="208"/>
                  <a:pt x="66" y="208"/>
                  <a:pt x="66" y="208"/>
                </a:cubicBezTo>
                <a:close/>
                <a:moveTo>
                  <a:pt x="61" y="222"/>
                </a:moveTo>
                <a:cubicBezTo>
                  <a:pt x="41" y="192"/>
                  <a:pt x="41" y="192"/>
                  <a:pt x="41" y="192"/>
                </a:cubicBezTo>
                <a:cubicBezTo>
                  <a:pt x="6" y="197"/>
                  <a:pt x="6" y="197"/>
                  <a:pt x="6" y="197"/>
                </a:cubicBezTo>
                <a:cubicBezTo>
                  <a:pt x="0" y="214"/>
                  <a:pt x="0" y="214"/>
                  <a:pt x="0" y="214"/>
                </a:cubicBezTo>
                <a:cubicBezTo>
                  <a:pt x="36" y="209"/>
                  <a:pt x="36" y="209"/>
                  <a:pt x="36" y="209"/>
                </a:cubicBezTo>
                <a:cubicBezTo>
                  <a:pt x="55" y="238"/>
                  <a:pt x="55" y="238"/>
                  <a:pt x="55" y="238"/>
                </a:cubicBezTo>
                <a:cubicBezTo>
                  <a:pt x="61" y="222"/>
                  <a:pt x="61" y="222"/>
                  <a:pt x="61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68" tIns="91434" rIns="182868" bIns="91434" numCol="1" anchor="t" anchorCtr="0" compatLnSpc="1">
            <a:prstTxWarp prst="textNoShape">
              <a:avLst/>
            </a:prstTxWarp>
          </a:bodyPr>
          <a:lstStyle/>
          <a:p>
            <a:endParaRPr lang="zh-CN" altLang="en-US" sz="5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62DF8CF-4AF3-40B9-B2F6-54224C7490CE}"/>
              </a:ext>
            </a:extLst>
          </p:cNvPr>
          <p:cNvSpPr txBox="1"/>
          <p:nvPr/>
        </p:nvSpPr>
        <p:spPr>
          <a:xfrm>
            <a:off x="14399891" y="4639198"/>
            <a:ext cx="82616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</a:t>
            </a:r>
            <a:r>
              <a:rPr lang="zh-CN" altLang="en-US" sz="4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本赛题为相似人群扩展，但可以将赛题进行简化，定义为根据一定条件下预测广告发生转换行为的概率，即</a:t>
            </a:r>
            <a:r>
              <a:rPr lang="en-US" altLang="zh-CN" sz="44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pCVR</a:t>
            </a:r>
            <a:r>
              <a:rPr lang="en-US" altLang="zh-CN" sz="4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(conversion=1|feature)</a:t>
            </a:r>
            <a:r>
              <a:rPr lang="zh-CN" altLang="en-US" sz="4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4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4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</a:t>
            </a:r>
            <a:r>
              <a:rPr lang="zh-CN" altLang="en-US" sz="4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简单来说，就是可以将问题抽象为二分类问题，重点对用户，广告进行特征刻画，来训练模型。</a:t>
            </a:r>
          </a:p>
        </p:txBody>
      </p:sp>
    </p:spTree>
    <p:extLst>
      <p:ext uri="{BB962C8B-B14F-4D97-AF65-F5344CB8AC3E}">
        <p14:creationId xmlns:p14="http://schemas.microsoft.com/office/powerpoint/2010/main" val="128462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BC101328-54AD-4DCF-B6B3-C7A7A6A5E137}"/>
              </a:ext>
            </a:extLst>
          </p:cNvPr>
          <p:cNvSpPr/>
          <p:nvPr/>
        </p:nvSpPr>
        <p:spPr>
          <a:xfrm>
            <a:off x="3885141" y="9122686"/>
            <a:ext cx="1841569" cy="82145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C5365B8-2AAC-4295-99F6-8641B2B4350F}"/>
              </a:ext>
            </a:extLst>
          </p:cNvPr>
          <p:cNvSpPr/>
          <p:nvPr/>
        </p:nvSpPr>
        <p:spPr>
          <a:xfrm>
            <a:off x="5892667" y="9122686"/>
            <a:ext cx="2341783" cy="82145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广告主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2E35C4E-4F7A-446D-B9BC-26655D9550AC}"/>
              </a:ext>
            </a:extLst>
          </p:cNvPr>
          <p:cNvSpPr/>
          <p:nvPr/>
        </p:nvSpPr>
        <p:spPr>
          <a:xfrm>
            <a:off x="8325034" y="9122686"/>
            <a:ext cx="2857160" cy="82145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推广计划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FE4AC25-153A-404B-B3F9-AA2D38D63862}"/>
              </a:ext>
            </a:extLst>
          </p:cNvPr>
          <p:cNvSpPr/>
          <p:nvPr/>
        </p:nvSpPr>
        <p:spPr>
          <a:xfrm>
            <a:off x="11322023" y="9141011"/>
            <a:ext cx="1939779" cy="8128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985C847-7EC8-4FF3-ACD1-3F485A70C5F8}"/>
              </a:ext>
            </a:extLst>
          </p:cNvPr>
          <p:cNvSpPr/>
          <p:nvPr/>
        </p:nvSpPr>
        <p:spPr>
          <a:xfrm>
            <a:off x="8732884" y="10223423"/>
            <a:ext cx="2332917" cy="82145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素材大小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B70AEA5-2971-4E70-A296-31E7332FB059}"/>
              </a:ext>
            </a:extLst>
          </p:cNvPr>
          <p:cNvSpPr/>
          <p:nvPr/>
        </p:nvSpPr>
        <p:spPr>
          <a:xfrm>
            <a:off x="13427758" y="9172431"/>
            <a:ext cx="2396409" cy="82145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广告类目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CDB0DE4-229B-464D-B906-D4D4C18C90AD}"/>
              </a:ext>
            </a:extLst>
          </p:cNvPr>
          <p:cNvSpPr/>
          <p:nvPr/>
        </p:nvSpPr>
        <p:spPr>
          <a:xfrm>
            <a:off x="3885142" y="10222581"/>
            <a:ext cx="1772306" cy="82145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6A96851-F702-4D55-B97A-8074F697B36E}"/>
              </a:ext>
            </a:extLst>
          </p:cNvPr>
          <p:cNvSpPr/>
          <p:nvPr/>
        </p:nvSpPr>
        <p:spPr>
          <a:xfrm>
            <a:off x="6094747" y="10220431"/>
            <a:ext cx="2307275" cy="82145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商品类型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B7DA782-37BC-4309-8F68-AC778F87B565}"/>
              </a:ext>
            </a:extLst>
          </p:cNvPr>
          <p:cNvSpPr/>
          <p:nvPr/>
        </p:nvSpPr>
        <p:spPr>
          <a:xfrm>
            <a:off x="2794517" y="8776896"/>
            <a:ext cx="745255" cy="27779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广告特征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6BF7D61-14E1-4C8A-831D-AD2D872DD47A}"/>
              </a:ext>
            </a:extLst>
          </p:cNvPr>
          <p:cNvSpPr/>
          <p:nvPr/>
        </p:nvSpPr>
        <p:spPr>
          <a:xfrm>
            <a:off x="3828132" y="3455013"/>
            <a:ext cx="1312773" cy="7198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939420D-B726-4ACD-A295-1D1FF1FC94FA}"/>
              </a:ext>
            </a:extLst>
          </p:cNvPr>
          <p:cNvSpPr/>
          <p:nvPr/>
        </p:nvSpPr>
        <p:spPr>
          <a:xfrm>
            <a:off x="5607058" y="3455013"/>
            <a:ext cx="1312773" cy="7198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37AAEF9-001A-4D7F-AE66-EC8C0F9D3C09}"/>
              </a:ext>
            </a:extLst>
          </p:cNvPr>
          <p:cNvSpPr/>
          <p:nvPr/>
        </p:nvSpPr>
        <p:spPr>
          <a:xfrm>
            <a:off x="7289000" y="3455013"/>
            <a:ext cx="2266096" cy="7198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婚姻状况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2BCA4DF-7B09-47AD-84C0-92A24A03FF60}"/>
              </a:ext>
            </a:extLst>
          </p:cNvPr>
          <p:cNvSpPr/>
          <p:nvPr/>
        </p:nvSpPr>
        <p:spPr>
          <a:xfrm>
            <a:off x="9865944" y="3455013"/>
            <a:ext cx="1312773" cy="7198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学历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24659A-547A-4128-BAFD-A4976BD7B8FF}"/>
              </a:ext>
            </a:extLst>
          </p:cNvPr>
          <p:cNvSpPr/>
          <p:nvPr/>
        </p:nvSpPr>
        <p:spPr>
          <a:xfrm>
            <a:off x="11418237" y="3455012"/>
            <a:ext cx="2502497" cy="7198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消费能力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B0CF645-546D-4231-8377-2AFEF38E889C}"/>
              </a:ext>
            </a:extLst>
          </p:cNvPr>
          <p:cNvSpPr/>
          <p:nvPr/>
        </p:nvSpPr>
        <p:spPr>
          <a:xfrm>
            <a:off x="9331097" y="4556585"/>
            <a:ext cx="2455895" cy="7198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地理位置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DCD3A47-CC2D-41EE-A3F9-1D7489769EDB}"/>
              </a:ext>
            </a:extLst>
          </p:cNvPr>
          <p:cNvSpPr/>
          <p:nvPr/>
        </p:nvSpPr>
        <p:spPr>
          <a:xfrm>
            <a:off x="6442612" y="7071198"/>
            <a:ext cx="2468631" cy="7198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兴趣类目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4452102-27AF-4B6D-A6AD-CA5CA2D2D976}"/>
              </a:ext>
            </a:extLst>
          </p:cNvPr>
          <p:cNvSpPr/>
          <p:nvPr/>
        </p:nvSpPr>
        <p:spPr>
          <a:xfrm>
            <a:off x="3801960" y="7067969"/>
            <a:ext cx="2206707" cy="7198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5C47854-279A-42E0-8BF4-EEE4040067B9}"/>
              </a:ext>
            </a:extLst>
          </p:cNvPr>
          <p:cNvSpPr/>
          <p:nvPr/>
        </p:nvSpPr>
        <p:spPr>
          <a:xfrm>
            <a:off x="9166397" y="7068975"/>
            <a:ext cx="1312773" cy="7198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A8B0256-4406-44CF-A1B9-4E546510E305}"/>
              </a:ext>
            </a:extLst>
          </p:cNvPr>
          <p:cNvSpPr/>
          <p:nvPr/>
        </p:nvSpPr>
        <p:spPr>
          <a:xfrm>
            <a:off x="3853321" y="6047725"/>
            <a:ext cx="4381129" cy="7198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近期安装行为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E2318CA-A3A8-464E-9347-EA75B9D1FA0B}"/>
              </a:ext>
            </a:extLst>
          </p:cNvPr>
          <p:cNvSpPr/>
          <p:nvPr/>
        </p:nvSpPr>
        <p:spPr>
          <a:xfrm>
            <a:off x="8674537" y="6047725"/>
            <a:ext cx="2466277" cy="7198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活跃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5401602-007F-40B6-BC7D-C6B385111FB7}"/>
              </a:ext>
            </a:extLst>
          </p:cNvPr>
          <p:cNvSpPr/>
          <p:nvPr/>
        </p:nvSpPr>
        <p:spPr>
          <a:xfrm>
            <a:off x="10988430" y="7086299"/>
            <a:ext cx="3362112" cy="7198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上网连接类型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772343B-607D-4478-A78F-4A9FDC1B2BBB}"/>
              </a:ext>
            </a:extLst>
          </p:cNvPr>
          <p:cNvSpPr/>
          <p:nvPr/>
        </p:nvSpPr>
        <p:spPr>
          <a:xfrm>
            <a:off x="11441233" y="6047725"/>
            <a:ext cx="2409208" cy="7198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349B25E-4C5C-4845-8D1B-1999C9444709}"/>
              </a:ext>
            </a:extLst>
          </p:cNvPr>
          <p:cNvSpPr/>
          <p:nvPr/>
        </p:nvSpPr>
        <p:spPr>
          <a:xfrm>
            <a:off x="3853321" y="4540322"/>
            <a:ext cx="2927001" cy="7198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移动运营商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EABC919-93C5-49F6-AC4A-0865A14CA884}"/>
              </a:ext>
            </a:extLst>
          </p:cNvPr>
          <p:cNvSpPr/>
          <p:nvPr/>
        </p:nvSpPr>
        <p:spPr>
          <a:xfrm>
            <a:off x="7311785" y="4540322"/>
            <a:ext cx="1455547" cy="7198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有房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3F5EBBA-3FA6-452F-856D-172DCB485A00}"/>
              </a:ext>
            </a:extLst>
          </p:cNvPr>
          <p:cNvSpPr/>
          <p:nvPr/>
        </p:nvSpPr>
        <p:spPr>
          <a:xfrm>
            <a:off x="2774352" y="4095709"/>
            <a:ext cx="730625" cy="2432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用户特征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48BAB43-7BA6-48AB-AAF2-8D35C2A0658B}"/>
              </a:ext>
            </a:extLst>
          </p:cNvPr>
          <p:cNvSpPr/>
          <p:nvPr/>
        </p:nvSpPr>
        <p:spPr>
          <a:xfrm>
            <a:off x="2567049" y="8616043"/>
            <a:ext cx="16635349" cy="33044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133E57C-0E06-4AE8-A5ED-4916D0C5935A}"/>
              </a:ext>
            </a:extLst>
          </p:cNvPr>
          <p:cNvSpPr/>
          <p:nvPr/>
        </p:nvSpPr>
        <p:spPr>
          <a:xfrm>
            <a:off x="2527064" y="2917609"/>
            <a:ext cx="16675335" cy="52552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E8ADD2A-7012-4E4B-B081-87A03C10B735}"/>
              </a:ext>
            </a:extLst>
          </p:cNvPr>
          <p:cNvSpPr/>
          <p:nvPr/>
        </p:nvSpPr>
        <p:spPr>
          <a:xfrm>
            <a:off x="3609904" y="3114466"/>
            <a:ext cx="15150675" cy="23455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506F3B-992C-4CE5-9456-EC6430AFA4AD}"/>
              </a:ext>
            </a:extLst>
          </p:cNvPr>
          <p:cNvSpPr txBox="1"/>
          <p:nvPr/>
        </p:nvSpPr>
        <p:spPr>
          <a:xfrm>
            <a:off x="16153054" y="4459927"/>
            <a:ext cx="2346550" cy="7078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类特征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9F32353-4878-43A7-8AF0-CE4FAE3EB758}"/>
              </a:ext>
            </a:extLst>
          </p:cNvPr>
          <p:cNvSpPr/>
          <p:nvPr/>
        </p:nvSpPr>
        <p:spPr>
          <a:xfrm>
            <a:off x="3609904" y="5750602"/>
            <a:ext cx="15150675" cy="2193918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9114051-1886-4959-9360-3F1A3D1F3675}"/>
              </a:ext>
            </a:extLst>
          </p:cNvPr>
          <p:cNvSpPr txBox="1"/>
          <p:nvPr/>
        </p:nvSpPr>
        <p:spPr>
          <a:xfrm>
            <a:off x="16205448" y="7151987"/>
            <a:ext cx="2265434" cy="7078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多值特征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1C9E392-EBCC-466A-A0EE-AE904282B32E}"/>
              </a:ext>
            </a:extLst>
          </p:cNvPr>
          <p:cNvSpPr txBox="1"/>
          <p:nvPr/>
        </p:nvSpPr>
        <p:spPr>
          <a:xfrm>
            <a:off x="16210817" y="10631159"/>
            <a:ext cx="2288787" cy="7078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类特征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5CDFA43-3A8A-447D-8165-614D6C8D2792}"/>
              </a:ext>
            </a:extLst>
          </p:cNvPr>
          <p:cNvSpPr/>
          <p:nvPr/>
        </p:nvSpPr>
        <p:spPr>
          <a:xfrm>
            <a:off x="3705728" y="8873307"/>
            <a:ext cx="15054851" cy="2694234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03F89EA-565C-4591-8484-8334DE90A408}"/>
              </a:ext>
            </a:extLst>
          </p:cNvPr>
          <p:cNvSpPr txBox="1"/>
          <p:nvPr/>
        </p:nvSpPr>
        <p:spPr>
          <a:xfrm>
            <a:off x="1795549" y="1197033"/>
            <a:ext cx="4073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赛题理解</a:t>
            </a:r>
          </a:p>
        </p:txBody>
      </p:sp>
    </p:spTree>
    <p:extLst>
      <p:ext uri="{BB962C8B-B14F-4D97-AF65-F5344CB8AC3E}">
        <p14:creationId xmlns:p14="http://schemas.microsoft.com/office/powerpoint/2010/main" val="192526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4">
            <a:extLst>
              <a:ext uri="{FF2B5EF4-FFF2-40B4-BE49-F238E27FC236}">
                <a16:creationId xmlns:a16="http://schemas.microsoft.com/office/drawing/2014/main" id="{2C17C2A9-65F7-4969-B4FF-1E582A853899}"/>
              </a:ext>
            </a:extLst>
          </p:cNvPr>
          <p:cNvSpPr/>
          <p:nvPr/>
        </p:nvSpPr>
        <p:spPr>
          <a:xfrm>
            <a:off x="9854949" y="6547502"/>
            <a:ext cx="2999231" cy="2966808"/>
          </a:xfrm>
          <a:custGeom>
            <a:avLst/>
            <a:gdLst>
              <a:gd name="connsiteX0" fmla="*/ 2115406 w 2980266"/>
              <a:gd name="connsiteY0" fmla="*/ 475169 h 2980266"/>
              <a:gd name="connsiteX1" fmla="*/ 2347223 w 2980266"/>
              <a:gd name="connsiteY1" fmla="*/ 280641 h 2980266"/>
              <a:gd name="connsiteX2" fmla="*/ 2532418 w 2980266"/>
              <a:gd name="connsiteY2" fmla="*/ 436038 h 2980266"/>
              <a:gd name="connsiteX3" fmla="*/ 2381100 w 2980266"/>
              <a:gd name="connsiteY3" fmla="*/ 698113 h 2980266"/>
              <a:gd name="connsiteX4" fmla="*/ 2621526 w 2980266"/>
              <a:gd name="connsiteY4" fmla="*/ 1114543 h 2980266"/>
              <a:gd name="connsiteX5" fmla="*/ 2924149 w 2980266"/>
              <a:gd name="connsiteY5" fmla="*/ 1114535 h 2980266"/>
              <a:gd name="connsiteX6" fmla="*/ 2966129 w 2980266"/>
              <a:gd name="connsiteY6" fmla="*/ 1352617 h 2980266"/>
              <a:gd name="connsiteX7" fmla="*/ 2681754 w 2980266"/>
              <a:gd name="connsiteY7" fmla="*/ 1456113 h 2980266"/>
              <a:gd name="connsiteX8" fmla="*/ 2598255 w 2980266"/>
              <a:gd name="connsiteY8" fmla="*/ 1929659 h 2980266"/>
              <a:gd name="connsiteX9" fmla="*/ 2830082 w 2980266"/>
              <a:gd name="connsiteY9" fmla="*/ 2124176 h 2980266"/>
              <a:gd name="connsiteX10" fmla="*/ 2709205 w 2980266"/>
              <a:gd name="connsiteY10" fmla="*/ 2333542 h 2980266"/>
              <a:gd name="connsiteX11" fmla="*/ 2424835 w 2980266"/>
              <a:gd name="connsiteY11" fmla="*/ 2230031 h 2980266"/>
              <a:gd name="connsiteX12" fmla="*/ 2056481 w 2980266"/>
              <a:gd name="connsiteY12" fmla="*/ 2539116 h 2980266"/>
              <a:gd name="connsiteX13" fmla="*/ 2109039 w 2980266"/>
              <a:gd name="connsiteY13" fmla="*/ 2837141 h 2980266"/>
              <a:gd name="connsiteX14" fmla="*/ 1881863 w 2980266"/>
              <a:gd name="connsiteY14" fmla="*/ 2919826 h 2980266"/>
              <a:gd name="connsiteX15" fmla="*/ 1730559 w 2980266"/>
              <a:gd name="connsiteY15" fmla="*/ 2657743 h 2980266"/>
              <a:gd name="connsiteX16" fmla="*/ 1249707 w 2980266"/>
              <a:gd name="connsiteY16" fmla="*/ 2657743 h 2980266"/>
              <a:gd name="connsiteX17" fmla="*/ 1098403 w 2980266"/>
              <a:gd name="connsiteY17" fmla="*/ 2919826 h 2980266"/>
              <a:gd name="connsiteX18" fmla="*/ 871227 w 2980266"/>
              <a:gd name="connsiteY18" fmla="*/ 2837141 h 2980266"/>
              <a:gd name="connsiteX19" fmla="*/ 923785 w 2980266"/>
              <a:gd name="connsiteY19" fmla="*/ 2539117 h 2980266"/>
              <a:gd name="connsiteX20" fmla="*/ 555431 w 2980266"/>
              <a:gd name="connsiteY20" fmla="*/ 2230032 h 2980266"/>
              <a:gd name="connsiteX21" fmla="*/ 271061 w 2980266"/>
              <a:gd name="connsiteY21" fmla="*/ 2333542 h 2980266"/>
              <a:gd name="connsiteX22" fmla="*/ 150184 w 2980266"/>
              <a:gd name="connsiteY22" fmla="*/ 2124176 h 2980266"/>
              <a:gd name="connsiteX23" fmla="*/ 382011 w 2980266"/>
              <a:gd name="connsiteY23" fmla="*/ 1929660 h 2980266"/>
              <a:gd name="connsiteX24" fmla="*/ 298512 w 2980266"/>
              <a:gd name="connsiteY24" fmla="*/ 1456114 h 2980266"/>
              <a:gd name="connsiteX25" fmla="*/ 14137 w 2980266"/>
              <a:gd name="connsiteY25" fmla="*/ 1352617 h 2980266"/>
              <a:gd name="connsiteX26" fmla="*/ 56117 w 2980266"/>
              <a:gd name="connsiteY26" fmla="*/ 1114535 h 2980266"/>
              <a:gd name="connsiteX27" fmla="*/ 358740 w 2980266"/>
              <a:gd name="connsiteY27" fmla="*/ 1114543 h 2980266"/>
              <a:gd name="connsiteX28" fmla="*/ 599166 w 2980266"/>
              <a:gd name="connsiteY28" fmla="*/ 698113 h 2980266"/>
              <a:gd name="connsiteX29" fmla="*/ 447848 w 2980266"/>
              <a:gd name="connsiteY29" fmla="*/ 436038 h 2980266"/>
              <a:gd name="connsiteX30" fmla="*/ 633043 w 2980266"/>
              <a:gd name="connsiteY30" fmla="*/ 280641 h 2980266"/>
              <a:gd name="connsiteX31" fmla="*/ 864860 w 2980266"/>
              <a:gd name="connsiteY31" fmla="*/ 475169 h 2980266"/>
              <a:gd name="connsiteX32" fmla="*/ 1316713 w 2980266"/>
              <a:gd name="connsiteY32" fmla="*/ 310708 h 2980266"/>
              <a:gd name="connsiteX33" fmla="*/ 1369255 w 2980266"/>
              <a:gd name="connsiteY33" fmla="*/ 12681 h 2980266"/>
              <a:gd name="connsiteX34" fmla="*/ 1611011 w 2980266"/>
              <a:gd name="connsiteY34" fmla="*/ 12681 h 2980266"/>
              <a:gd name="connsiteX35" fmla="*/ 1663553 w 2980266"/>
              <a:gd name="connsiteY35" fmla="*/ 310708 h 2980266"/>
              <a:gd name="connsiteX36" fmla="*/ 2115406 w 2980266"/>
              <a:gd name="connsiteY36" fmla="*/ 475169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80266" h="2980266">
                <a:moveTo>
                  <a:pt x="2115406" y="475169"/>
                </a:moveTo>
                <a:lnTo>
                  <a:pt x="2347223" y="280641"/>
                </a:lnTo>
                <a:lnTo>
                  <a:pt x="2532418" y="436038"/>
                </a:lnTo>
                <a:lnTo>
                  <a:pt x="2381100" y="698113"/>
                </a:lnTo>
                <a:cubicBezTo>
                  <a:pt x="2488696" y="819151"/>
                  <a:pt x="2570502" y="960843"/>
                  <a:pt x="2621526" y="1114543"/>
                </a:cubicBezTo>
                <a:lnTo>
                  <a:pt x="2924149" y="1114535"/>
                </a:lnTo>
                <a:lnTo>
                  <a:pt x="2966129" y="1352617"/>
                </a:lnTo>
                <a:lnTo>
                  <a:pt x="2681754" y="1456113"/>
                </a:lnTo>
                <a:cubicBezTo>
                  <a:pt x="2686376" y="1617995"/>
                  <a:pt x="2657965" y="1779121"/>
                  <a:pt x="2598255" y="1929659"/>
                </a:cubicBezTo>
                <a:lnTo>
                  <a:pt x="2830082" y="2124176"/>
                </a:lnTo>
                <a:lnTo>
                  <a:pt x="2709205" y="2333542"/>
                </a:lnTo>
                <a:lnTo>
                  <a:pt x="2424835" y="2230031"/>
                </a:lnTo>
                <a:cubicBezTo>
                  <a:pt x="2324320" y="2357010"/>
                  <a:pt x="2198986" y="2462178"/>
                  <a:pt x="2056481" y="2539116"/>
                </a:cubicBezTo>
                <a:lnTo>
                  <a:pt x="2109039" y="2837141"/>
                </a:lnTo>
                <a:lnTo>
                  <a:pt x="1881863" y="2919826"/>
                </a:lnTo>
                <a:lnTo>
                  <a:pt x="1730559" y="2657743"/>
                </a:lnTo>
                <a:cubicBezTo>
                  <a:pt x="1571939" y="2690405"/>
                  <a:pt x="1408327" y="2690405"/>
                  <a:pt x="1249707" y="2657743"/>
                </a:cubicBezTo>
                <a:lnTo>
                  <a:pt x="1098403" y="2919826"/>
                </a:lnTo>
                <a:lnTo>
                  <a:pt x="871227" y="2837141"/>
                </a:lnTo>
                <a:lnTo>
                  <a:pt x="923785" y="2539117"/>
                </a:lnTo>
                <a:cubicBezTo>
                  <a:pt x="781280" y="2462179"/>
                  <a:pt x="655947" y="2357011"/>
                  <a:pt x="555431" y="2230032"/>
                </a:cubicBezTo>
                <a:lnTo>
                  <a:pt x="271061" y="2333542"/>
                </a:lnTo>
                <a:lnTo>
                  <a:pt x="150184" y="2124176"/>
                </a:lnTo>
                <a:lnTo>
                  <a:pt x="382011" y="1929660"/>
                </a:lnTo>
                <a:cubicBezTo>
                  <a:pt x="322301" y="1779122"/>
                  <a:pt x="293890" y="1617995"/>
                  <a:pt x="298512" y="1456114"/>
                </a:cubicBezTo>
                <a:lnTo>
                  <a:pt x="14137" y="1352617"/>
                </a:lnTo>
                <a:lnTo>
                  <a:pt x="56117" y="1114535"/>
                </a:lnTo>
                <a:lnTo>
                  <a:pt x="358740" y="1114543"/>
                </a:lnTo>
                <a:cubicBezTo>
                  <a:pt x="409764" y="960843"/>
                  <a:pt x="491570" y="819151"/>
                  <a:pt x="599166" y="698113"/>
                </a:cubicBezTo>
                <a:lnTo>
                  <a:pt x="447848" y="436038"/>
                </a:lnTo>
                <a:lnTo>
                  <a:pt x="633043" y="280641"/>
                </a:lnTo>
                <a:lnTo>
                  <a:pt x="864860" y="475169"/>
                </a:lnTo>
                <a:cubicBezTo>
                  <a:pt x="1002743" y="390226"/>
                  <a:pt x="1156488" y="334267"/>
                  <a:pt x="1316713" y="310708"/>
                </a:cubicBezTo>
                <a:lnTo>
                  <a:pt x="1369255" y="12681"/>
                </a:lnTo>
                <a:lnTo>
                  <a:pt x="1611011" y="12681"/>
                </a:lnTo>
                <a:lnTo>
                  <a:pt x="1663553" y="310708"/>
                </a:lnTo>
                <a:cubicBezTo>
                  <a:pt x="1823778" y="334267"/>
                  <a:pt x="1977523" y="390226"/>
                  <a:pt x="2115406" y="475169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396" tIns="760343" rIns="661396" bIns="812465" numCol="1" spcCol="1270" anchor="ctr" anchorCtr="0">
            <a:noAutofit/>
          </a:bodyPr>
          <a:lstStyle/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900" kern="1200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116985B-E172-4CF4-B222-43ACE613B1F0}"/>
              </a:ext>
            </a:extLst>
          </p:cNvPr>
          <p:cNvGrpSpPr/>
          <p:nvPr/>
        </p:nvGrpSpPr>
        <p:grpSpPr>
          <a:xfrm>
            <a:off x="7845876" y="5305125"/>
            <a:ext cx="2242243" cy="2228044"/>
            <a:chOff x="7856658" y="5372152"/>
            <a:chExt cx="1805628" cy="1805628"/>
          </a:xfrm>
        </p:grpSpPr>
        <p:sp>
          <p:nvSpPr>
            <p:cNvPr id="31" name="任意多边形 5">
              <a:extLst>
                <a:ext uri="{FF2B5EF4-FFF2-40B4-BE49-F238E27FC236}">
                  <a16:creationId xmlns:a16="http://schemas.microsoft.com/office/drawing/2014/main" id="{F354B224-FCBB-4312-BC8D-13A70A03CF45}"/>
                </a:ext>
              </a:extLst>
            </p:cNvPr>
            <p:cNvSpPr/>
            <p:nvPr/>
          </p:nvSpPr>
          <p:spPr>
            <a:xfrm>
              <a:off x="7856658" y="5372152"/>
              <a:ext cx="1805628" cy="1805628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3766" tIns="587064" rIns="583766" bIns="587064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000" kern="120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D61591D8-0303-4B45-B156-A275997424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7542" y="5867062"/>
              <a:ext cx="674788" cy="815808"/>
            </a:xfrm>
            <a:custGeom>
              <a:avLst/>
              <a:gdLst>
                <a:gd name="T0" fmla="*/ 17 w 101"/>
                <a:gd name="T1" fmla="*/ 16 h 123"/>
                <a:gd name="T2" fmla="*/ 66 w 101"/>
                <a:gd name="T3" fmla="*/ 10 h 123"/>
                <a:gd name="T4" fmla="*/ 73 w 101"/>
                <a:gd name="T5" fmla="*/ 16 h 123"/>
                <a:gd name="T6" fmla="*/ 73 w 101"/>
                <a:gd name="T7" fmla="*/ 18 h 123"/>
                <a:gd name="T8" fmla="*/ 28 w 101"/>
                <a:gd name="T9" fmla="*/ 24 h 123"/>
                <a:gd name="T10" fmla="*/ 23 w 101"/>
                <a:gd name="T11" fmla="*/ 31 h 123"/>
                <a:gd name="T12" fmla="*/ 23 w 101"/>
                <a:gd name="T13" fmla="*/ 99 h 123"/>
                <a:gd name="T14" fmla="*/ 17 w 101"/>
                <a:gd name="T15" fmla="*/ 99 h 123"/>
                <a:gd name="T16" fmla="*/ 17 w 101"/>
                <a:gd name="T17" fmla="*/ 16 h 123"/>
                <a:gd name="T18" fmla="*/ 54 w 101"/>
                <a:gd name="T19" fmla="*/ 49 h 123"/>
                <a:gd name="T20" fmla="*/ 54 w 101"/>
                <a:gd name="T21" fmla="*/ 66 h 123"/>
                <a:gd name="T22" fmla="*/ 92 w 101"/>
                <a:gd name="T23" fmla="*/ 61 h 123"/>
                <a:gd name="T24" fmla="*/ 92 w 101"/>
                <a:gd name="T25" fmla="*/ 44 h 123"/>
                <a:gd name="T26" fmla="*/ 54 w 101"/>
                <a:gd name="T27" fmla="*/ 49 h 123"/>
                <a:gd name="T28" fmla="*/ 45 w 101"/>
                <a:gd name="T29" fmla="*/ 38 h 123"/>
                <a:gd name="T30" fmla="*/ 45 w 101"/>
                <a:gd name="T31" fmla="*/ 121 h 123"/>
                <a:gd name="T32" fmla="*/ 93 w 101"/>
                <a:gd name="T33" fmla="*/ 115 h 123"/>
                <a:gd name="T34" fmla="*/ 101 w 101"/>
                <a:gd name="T35" fmla="*/ 107 h 123"/>
                <a:gd name="T36" fmla="*/ 101 w 101"/>
                <a:gd name="T37" fmla="*/ 38 h 123"/>
                <a:gd name="T38" fmla="*/ 93 w 101"/>
                <a:gd name="T39" fmla="*/ 32 h 123"/>
                <a:gd name="T40" fmla="*/ 45 w 101"/>
                <a:gd name="T41" fmla="*/ 38 h 123"/>
                <a:gd name="T42" fmla="*/ 30 w 101"/>
                <a:gd name="T43" fmla="*/ 29 h 123"/>
                <a:gd name="T44" fmla="*/ 27 w 101"/>
                <a:gd name="T45" fmla="*/ 31 h 123"/>
                <a:gd name="T46" fmla="*/ 27 w 101"/>
                <a:gd name="T47" fmla="*/ 111 h 123"/>
                <a:gd name="T48" fmla="*/ 30 w 101"/>
                <a:gd name="T49" fmla="*/ 116 h 123"/>
                <a:gd name="T50" fmla="*/ 38 w 101"/>
                <a:gd name="T51" fmla="*/ 122 h 123"/>
                <a:gd name="T52" fmla="*/ 41 w 101"/>
                <a:gd name="T53" fmla="*/ 119 h 123"/>
                <a:gd name="T54" fmla="*/ 41 w 101"/>
                <a:gd name="T55" fmla="*/ 39 h 123"/>
                <a:gd name="T56" fmla="*/ 38 w 101"/>
                <a:gd name="T57" fmla="*/ 34 h 123"/>
                <a:gd name="T58" fmla="*/ 30 w 101"/>
                <a:gd name="T59" fmla="*/ 29 h 123"/>
                <a:gd name="T60" fmla="*/ 36 w 101"/>
                <a:gd name="T61" fmla="*/ 27 h 123"/>
                <a:gd name="T62" fmla="*/ 41 w 101"/>
                <a:gd name="T63" fmla="*/ 31 h 123"/>
                <a:gd name="T64" fmla="*/ 42 w 101"/>
                <a:gd name="T65" fmla="*/ 31 h 123"/>
                <a:gd name="T66" fmla="*/ 88 w 101"/>
                <a:gd name="T67" fmla="*/ 25 h 123"/>
                <a:gd name="T68" fmla="*/ 81 w 101"/>
                <a:gd name="T69" fmla="*/ 22 h 123"/>
                <a:gd name="T70" fmla="*/ 36 w 101"/>
                <a:gd name="T71" fmla="*/ 27 h 123"/>
                <a:gd name="T72" fmla="*/ 2 w 101"/>
                <a:gd name="T73" fmla="*/ 7 h 123"/>
                <a:gd name="T74" fmla="*/ 11 w 101"/>
                <a:gd name="T75" fmla="*/ 13 h 123"/>
                <a:gd name="T76" fmla="*/ 13 w 101"/>
                <a:gd name="T77" fmla="*/ 18 h 123"/>
                <a:gd name="T78" fmla="*/ 13 w 101"/>
                <a:gd name="T79" fmla="*/ 98 h 123"/>
                <a:gd name="T80" fmla="*/ 11 w 101"/>
                <a:gd name="T81" fmla="*/ 100 h 123"/>
                <a:gd name="T82" fmla="*/ 2 w 101"/>
                <a:gd name="T83" fmla="*/ 95 h 123"/>
                <a:gd name="T84" fmla="*/ 0 w 101"/>
                <a:gd name="T85" fmla="*/ 89 h 123"/>
                <a:gd name="T86" fmla="*/ 0 w 101"/>
                <a:gd name="T87" fmla="*/ 9 h 123"/>
                <a:gd name="T88" fmla="*/ 2 w 101"/>
                <a:gd name="T89" fmla="*/ 7 h 123"/>
                <a:gd name="T90" fmla="*/ 8 w 101"/>
                <a:gd name="T91" fmla="*/ 6 h 123"/>
                <a:gd name="T92" fmla="*/ 13 w 101"/>
                <a:gd name="T93" fmla="*/ 9 h 123"/>
                <a:gd name="T94" fmla="*/ 14 w 101"/>
                <a:gd name="T95" fmla="*/ 10 h 123"/>
                <a:gd name="T96" fmla="*/ 60 w 101"/>
                <a:gd name="T97" fmla="*/ 4 h 123"/>
                <a:gd name="T98" fmla="*/ 53 w 101"/>
                <a:gd name="T99" fmla="*/ 0 h 123"/>
                <a:gd name="T100" fmla="*/ 8 w 101"/>
                <a:gd name="T10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" h="123">
                  <a:moveTo>
                    <a:pt x="17" y="16"/>
                  </a:moveTo>
                  <a:cubicBezTo>
                    <a:pt x="66" y="10"/>
                    <a:pt x="66" y="10"/>
                    <a:pt x="66" y="10"/>
                  </a:cubicBezTo>
                  <a:cubicBezTo>
                    <a:pt x="70" y="10"/>
                    <a:pt x="73" y="12"/>
                    <a:pt x="73" y="16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4" y="25"/>
                    <a:pt x="23" y="27"/>
                    <a:pt x="23" y="31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7" y="16"/>
                    <a:pt x="17" y="16"/>
                    <a:pt x="17" y="16"/>
                  </a:cubicBezTo>
                  <a:close/>
                  <a:moveTo>
                    <a:pt x="54" y="49"/>
                  </a:moveTo>
                  <a:cubicBezTo>
                    <a:pt x="54" y="66"/>
                    <a:pt x="54" y="66"/>
                    <a:pt x="54" y="66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54" y="49"/>
                    <a:pt x="54" y="49"/>
                    <a:pt x="54" y="49"/>
                  </a:cubicBezTo>
                  <a:close/>
                  <a:moveTo>
                    <a:pt x="45" y="38"/>
                  </a:moveTo>
                  <a:cubicBezTo>
                    <a:pt x="45" y="121"/>
                    <a:pt x="45" y="121"/>
                    <a:pt x="45" y="121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97" y="114"/>
                    <a:pt x="101" y="111"/>
                    <a:pt x="101" y="10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1" y="34"/>
                    <a:pt x="97" y="31"/>
                    <a:pt x="93" y="32"/>
                  </a:cubicBezTo>
                  <a:cubicBezTo>
                    <a:pt x="45" y="38"/>
                    <a:pt x="45" y="38"/>
                    <a:pt x="45" y="38"/>
                  </a:cubicBezTo>
                  <a:close/>
                  <a:moveTo>
                    <a:pt x="30" y="29"/>
                  </a:moveTo>
                  <a:cubicBezTo>
                    <a:pt x="28" y="28"/>
                    <a:pt x="27" y="29"/>
                    <a:pt x="27" y="3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27" y="113"/>
                    <a:pt x="28" y="115"/>
                    <a:pt x="30" y="116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40" y="123"/>
                    <a:pt x="41" y="122"/>
                    <a:pt x="41" y="11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7"/>
                    <a:pt x="40" y="35"/>
                    <a:pt x="38" y="34"/>
                  </a:cubicBezTo>
                  <a:cubicBezTo>
                    <a:pt x="30" y="29"/>
                    <a:pt x="30" y="29"/>
                    <a:pt x="30" y="29"/>
                  </a:cubicBezTo>
                  <a:close/>
                  <a:moveTo>
                    <a:pt x="36" y="27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2" y="31"/>
                    <a:pt x="42" y="31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7" y="23"/>
                    <a:pt x="84" y="21"/>
                    <a:pt x="81" y="22"/>
                  </a:cubicBezTo>
                  <a:cubicBezTo>
                    <a:pt x="36" y="27"/>
                    <a:pt x="36" y="27"/>
                    <a:pt x="36" y="27"/>
                  </a:cubicBezTo>
                  <a:close/>
                  <a:moveTo>
                    <a:pt x="2" y="7"/>
                  </a:moveTo>
                  <a:cubicBezTo>
                    <a:pt x="11" y="13"/>
                    <a:pt x="11" y="13"/>
                    <a:pt x="11" y="13"/>
                  </a:cubicBezTo>
                  <a:cubicBezTo>
                    <a:pt x="12" y="14"/>
                    <a:pt x="13" y="16"/>
                    <a:pt x="13" y="1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3" y="100"/>
                    <a:pt x="12" y="101"/>
                    <a:pt x="11" y="10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1" y="94"/>
                    <a:pt x="0" y="92"/>
                    <a:pt x="0" y="8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2" y="7"/>
                  </a:cubicBezTo>
                  <a:close/>
                  <a:moveTo>
                    <a:pt x="8" y="6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4" y="9"/>
                    <a:pt x="14" y="9"/>
                    <a:pt x="14" y="10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1"/>
                    <a:pt x="56" y="0"/>
                    <a:pt x="53" y="0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6BFB0B-4337-4D52-97D7-BEE3BC12012C}"/>
              </a:ext>
            </a:extLst>
          </p:cNvPr>
          <p:cNvGrpSpPr/>
          <p:nvPr/>
        </p:nvGrpSpPr>
        <p:grpSpPr>
          <a:xfrm>
            <a:off x="9029125" y="2203630"/>
            <a:ext cx="4721726" cy="4595491"/>
            <a:chOff x="8868201" y="3674362"/>
            <a:chExt cx="2166756" cy="2166756"/>
          </a:xfrm>
        </p:grpSpPr>
        <p:sp>
          <p:nvSpPr>
            <p:cNvPr id="32" name="任意多边形 6">
              <a:extLst>
                <a:ext uri="{FF2B5EF4-FFF2-40B4-BE49-F238E27FC236}">
                  <a16:creationId xmlns:a16="http://schemas.microsoft.com/office/drawing/2014/main" id="{BA78DC3F-F1A1-4E9E-B095-CF64560C0D66}"/>
                </a:ext>
              </a:extLst>
            </p:cNvPr>
            <p:cNvSpPr/>
            <p:nvPr/>
          </p:nvSpPr>
          <p:spPr>
            <a:xfrm>
              <a:off x="8868201" y="3674362"/>
              <a:ext cx="2166756" cy="2166756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337" tIns="746337" rIns="746338" bIns="746338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300" kern="1200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D62C1A86-3A5C-4AF2-A77A-315A2EADAC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80282" y="4348206"/>
              <a:ext cx="817822" cy="742950"/>
            </a:xfrm>
            <a:custGeom>
              <a:avLst/>
              <a:gdLst>
                <a:gd name="T0" fmla="*/ 218 w 284"/>
                <a:gd name="T1" fmla="*/ 0 h 258"/>
                <a:gd name="T2" fmla="*/ 230 w 284"/>
                <a:gd name="T3" fmla="*/ 13 h 258"/>
                <a:gd name="T4" fmla="*/ 209 w 284"/>
                <a:gd name="T5" fmla="*/ 76 h 258"/>
                <a:gd name="T6" fmla="*/ 49 w 284"/>
                <a:gd name="T7" fmla="*/ 22 h 258"/>
                <a:gd name="T8" fmla="*/ 61 w 284"/>
                <a:gd name="T9" fmla="*/ 32 h 258"/>
                <a:gd name="T10" fmla="*/ 80 w 284"/>
                <a:gd name="T11" fmla="*/ 49 h 258"/>
                <a:gd name="T12" fmla="*/ 49 w 284"/>
                <a:gd name="T13" fmla="*/ 61 h 258"/>
                <a:gd name="T14" fmla="*/ 61 w 284"/>
                <a:gd name="T15" fmla="*/ 68 h 258"/>
                <a:gd name="T16" fmla="*/ 80 w 284"/>
                <a:gd name="T17" fmla="*/ 85 h 258"/>
                <a:gd name="T18" fmla="*/ 49 w 284"/>
                <a:gd name="T19" fmla="*/ 98 h 258"/>
                <a:gd name="T20" fmla="*/ 61 w 284"/>
                <a:gd name="T21" fmla="*/ 107 h 258"/>
                <a:gd name="T22" fmla="*/ 80 w 284"/>
                <a:gd name="T23" fmla="*/ 122 h 258"/>
                <a:gd name="T24" fmla="*/ 49 w 284"/>
                <a:gd name="T25" fmla="*/ 136 h 258"/>
                <a:gd name="T26" fmla="*/ 61 w 284"/>
                <a:gd name="T27" fmla="*/ 144 h 258"/>
                <a:gd name="T28" fmla="*/ 80 w 284"/>
                <a:gd name="T29" fmla="*/ 158 h 258"/>
                <a:gd name="T30" fmla="*/ 49 w 284"/>
                <a:gd name="T31" fmla="*/ 173 h 258"/>
                <a:gd name="T32" fmla="*/ 61 w 284"/>
                <a:gd name="T33" fmla="*/ 182 h 258"/>
                <a:gd name="T34" fmla="*/ 80 w 284"/>
                <a:gd name="T35" fmla="*/ 197 h 258"/>
                <a:gd name="T36" fmla="*/ 49 w 284"/>
                <a:gd name="T37" fmla="*/ 212 h 258"/>
                <a:gd name="T38" fmla="*/ 49 w 284"/>
                <a:gd name="T39" fmla="*/ 236 h 258"/>
                <a:gd name="T40" fmla="*/ 209 w 284"/>
                <a:gd name="T41" fmla="*/ 187 h 258"/>
                <a:gd name="T42" fmla="*/ 230 w 284"/>
                <a:gd name="T43" fmla="*/ 248 h 258"/>
                <a:gd name="T44" fmla="*/ 218 w 284"/>
                <a:gd name="T45" fmla="*/ 258 h 258"/>
                <a:gd name="T46" fmla="*/ 27 w 284"/>
                <a:gd name="T47" fmla="*/ 258 h 258"/>
                <a:gd name="T48" fmla="*/ 27 w 284"/>
                <a:gd name="T49" fmla="*/ 229 h 258"/>
                <a:gd name="T50" fmla="*/ 0 w 284"/>
                <a:gd name="T51" fmla="*/ 209 h 258"/>
                <a:gd name="T52" fmla="*/ 27 w 284"/>
                <a:gd name="T53" fmla="*/ 190 h 258"/>
                <a:gd name="T54" fmla="*/ 0 w 284"/>
                <a:gd name="T55" fmla="*/ 170 h 258"/>
                <a:gd name="T56" fmla="*/ 27 w 284"/>
                <a:gd name="T57" fmla="*/ 153 h 258"/>
                <a:gd name="T58" fmla="*/ 0 w 284"/>
                <a:gd name="T59" fmla="*/ 134 h 258"/>
                <a:gd name="T60" fmla="*/ 27 w 284"/>
                <a:gd name="T61" fmla="*/ 117 h 258"/>
                <a:gd name="T62" fmla="*/ 0 w 284"/>
                <a:gd name="T63" fmla="*/ 95 h 258"/>
                <a:gd name="T64" fmla="*/ 27 w 284"/>
                <a:gd name="T65" fmla="*/ 81 h 258"/>
                <a:gd name="T66" fmla="*/ 0 w 284"/>
                <a:gd name="T67" fmla="*/ 59 h 258"/>
                <a:gd name="T68" fmla="*/ 27 w 284"/>
                <a:gd name="T69" fmla="*/ 13 h 258"/>
                <a:gd name="T70" fmla="*/ 39 w 284"/>
                <a:gd name="T71" fmla="*/ 0 h 258"/>
                <a:gd name="T72" fmla="*/ 131 w 284"/>
                <a:gd name="T73" fmla="*/ 207 h 258"/>
                <a:gd name="T74" fmla="*/ 165 w 284"/>
                <a:gd name="T75" fmla="*/ 204 h 258"/>
                <a:gd name="T76" fmla="*/ 134 w 284"/>
                <a:gd name="T77" fmla="*/ 170 h 258"/>
                <a:gd name="T78" fmla="*/ 131 w 284"/>
                <a:gd name="T79" fmla="*/ 207 h 258"/>
                <a:gd name="T80" fmla="*/ 252 w 284"/>
                <a:gd name="T81" fmla="*/ 56 h 258"/>
                <a:gd name="T82" fmla="*/ 180 w 284"/>
                <a:gd name="T83" fmla="*/ 190 h 258"/>
                <a:gd name="T84" fmla="*/ 252 w 284"/>
                <a:gd name="T85" fmla="*/ 5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4" h="258">
                  <a:moveTo>
                    <a:pt x="39" y="0"/>
                  </a:moveTo>
                  <a:lnTo>
                    <a:pt x="218" y="0"/>
                  </a:lnTo>
                  <a:lnTo>
                    <a:pt x="230" y="0"/>
                  </a:lnTo>
                  <a:lnTo>
                    <a:pt x="230" y="13"/>
                  </a:lnTo>
                  <a:lnTo>
                    <a:pt x="230" y="54"/>
                  </a:lnTo>
                  <a:lnTo>
                    <a:pt x="209" y="76"/>
                  </a:lnTo>
                  <a:lnTo>
                    <a:pt x="209" y="22"/>
                  </a:lnTo>
                  <a:lnTo>
                    <a:pt x="49" y="22"/>
                  </a:lnTo>
                  <a:lnTo>
                    <a:pt x="49" y="37"/>
                  </a:lnTo>
                  <a:lnTo>
                    <a:pt x="61" y="32"/>
                  </a:lnTo>
                  <a:lnTo>
                    <a:pt x="71" y="30"/>
                  </a:lnTo>
                  <a:lnTo>
                    <a:pt x="80" y="49"/>
                  </a:lnTo>
                  <a:lnTo>
                    <a:pt x="71" y="54"/>
                  </a:lnTo>
                  <a:lnTo>
                    <a:pt x="49" y="61"/>
                  </a:lnTo>
                  <a:lnTo>
                    <a:pt x="49" y="73"/>
                  </a:lnTo>
                  <a:lnTo>
                    <a:pt x="61" y="68"/>
                  </a:lnTo>
                  <a:lnTo>
                    <a:pt x="71" y="66"/>
                  </a:lnTo>
                  <a:lnTo>
                    <a:pt x="80" y="85"/>
                  </a:lnTo>
                  <a:lnTo>
                    <a:pt x="71" y="90"/>
                  </a:lnTo>
                  <a:lnTo>
                    <a:pt x="49" y="98"/>
                  </a:lnTo>
                  <a:lnTo>
                    <a:pt x="49" y="112"/>
                  </a:lnTo>
                  <a:lnTo>
                    <a:pt x="61" y="107"/>
                  </a:lnTo>
                  <a:lnTo>
                    <a:pt x="71" y="102"/>
                  </a:lnTo>
                  <a:lnTo>
                    <a:pt x="80" y="122"/>
                  </a:lnTo>
                  <a:lnTo>
                    <a:pt x="71" y="127"/>
                  </a:lnTo>
                  <a:lnTo>
                    <a:pt x="49" y="136"/>
                  </a:lnTo>
                  <a:lnTo>
                    <a:pt x="49" y="148"/>
                  </a:lnTo>
                  <a:lnTo>
                    <a:pt x="61" y="144"/>
                  </a:lnTo>
                  <a:lnTo>
                    <a:pt x="71" y="139"/>
                  </a:lnTo>
                  <a:lnTo>
                    <a:pt x="80" y="158"/>
                  </a:lnTo>
                  <a:lnTo>
                    <a:pt x="71" y="163"/>
                  </a:lnTo>
                  <a:lnTo>
                    <a:pt x="49" y="173"/>
                  </a:lnTo>
                  <a:lnTo>
                    <a:pt x="49" y="187"/>
                  </a:lnTo>
                  <a:lnTo>
                    <a:pt x="61" y="182"/>
                  </a:lnTo>
                  <a:lnTo>
                    <a:pt x="71" y="178"/>
                  </a:lnTo>
                  <a:lnTo>
                    <a:pt x="80" y="197"/>
                  </a:lnTo>
                  <a:lnTo>
                    <a:pt x="71" y="202"/>
                  </a:lnTo>
                  <a:lnTo>
                    <a:pt x="49" y="212"/>
                  </a:lnTo>
                  <a:lnTo>
                    <a:pt x="49" y="229"/>
                  </a:lnTo>
                  <a:lnTo>
                    <a:pt x="49" y="236"/>
                  </a:lnTo>
                  <a:lnTo>
                    <a:pt x="209" y="236"/>
                  </a:lnTo>
                  <a:lnTo>
                    <a:pt x="209" y="187"/>
                  </a:lnTo>
                  <a:lnTo>
                    <a:pt x="230" y="165"/>
                  </a:lnTo>
                  <a:lnTo>
                    <a:pt x="230" y="248"/>
                  </a:lnTo>
                  <a:lnTo>
                    <a:pt x="230" y="258"/>
                  </a:lnTo>
                  <a:lnTo>
                    <a:pt x="218" y="258"/>
                  </a:lnTo>
                  <a:lnTo>
                    <a:pt x="39" y="258"/>
                  </a:lnTo>
                  <a:lnTo>
                    <a:pt x="27" y="258"/>
                  </a:lnTo>
                  <a:lnTo>
                    <a:pt x="27" y="248"/>
                  </a:lnTo>
                  <a:lnTo>
                    <a:pt x="27" y="229"/>
                  </a:lnTo>
                  <a:lnTo>
                    <a:pt x="5" y="229"/>
                  </a:lnTo>
                  <a:lnTo>
                    <a:pt x="0" y="209"/>
                  </a:lnTo>
                  <a:lnTo>
                    <a:pt x="27" y="197"/>
                  </a:lnTo>
                  <a:lnTo>
                    <a:pt x="27" y="190"/>
                  </a:lnTo>
                  <a:lnTo>
                    <a:pt x="5" y="190"/>
                  </a:lnTo>
                  <a:lnTo>
                    <a:pt x="0" y="170"/>
                  </a:lnTo>
                  <a:lnTo>
                    <a:pt x="27" y="158"/>
                  </a:lnTo>
                  <a:lnTo>
                    <a:pt x="27" y="153"/>
                  </a:lnTo>
                  <a:lnTo>
                    <a:pt x="5" y="153"/>
                  </a:lnTo>
                  <a:lnTo>
                    <a:pt x="0" y="134"/>
                  </a:lnTo>
                  <a:lnTo>
                    <a:pt x="27" y="122"/>
                  </a:lnTo>
                  <a:lnTo>
                    <a:pt x="27" y="117"/>
                  </a:lnTo>
                  <a:lnTo>
                    <a:pt x="5" y="117"/>
                  </a:lnTo>
                  <a:lnTo>
                    <a:pt x="0" y="95"/>
                  </a:lnTo>
                  <a:lnTo>
                    <a:pt x="27" y="83"/>
                  </a:lnTo>
                  <a:lnTo>
                    <a:pt x="27" y="81"/>
                  </a:lnTo>
                  <a:lnTo>
                    <a:pt x="5" y="81"/>
                  </a:lnTo>
                  <a:lnTo>
                    <a:pt x="0" y="59"/>
                  </a:lnTo>
                  <a:lnTo>
                    <a:pt x="27" y="47"/>
                  </a:lnTo>
                  <a:lnTo>
                    <a:pt x="27" y="13"/>
                  </a:lnTo>
                  <a:lnTo>
                    <a:pt x="27" y="0"/>
                  </a:lnTo>
                  <a:lnTo>
                    <a:pt x="39" y="0"/>
                  </a:lnTo>
                  <a:lnTo>
                    <a:pt x="39" y="0"/>
                  </a:lnTo>
                  <a:close/>
                  <a:moveTo>
                    <a:pt x="131" y="207"/>
                  </a:moveTo>
                  <a:lnTo>
                    <a:pt x="148" y="204"/>
                  </a:lnTo>
                  <a:lnTo>
                    <a:pt x="165" y="204"/>
                  </a:lnTo>
                  <a:lnTo>
                    <a:pt x="150" y="187"/>
                  </a:lnTo>
                  <a:lnTo>
                    <a:pt x="134" y="170"/>
                  </a:lnTo>
                  <a:lnTo>
                    <a:pt x="131" y="187"/>
                  </a:lnTo>
                  <a:lnTo>
                    <a:pt x="131" y="207"/>
                  </a:lnTo>
                  <a:lnTo>
                    <a:pt x="131" y="207"/>
                  </a:lnTo>
                  <a:close/>
                  <a:moveTo>
                    <a:pt x="252" y="56"/>
                  </a:moveTo>
                  <a:lnTo>
                    <a:pt x="148" y="158"/>
                  </a:lnTo>
                  <a:lnTo>
                    <a:pt x="180" y="190"/>
                  </a:lnTo>
                  <a:lnTo>
                    <a:pt x="284" y="90"/>
                  </a:lnTo>
                  <a:lnTo>
                    <a:pt x="252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Freeform 9">
            <a:extLst>
              <a:ext uri="{FF2B5EF4-FFF2-40B4-BE49-F238E27FC236}">
                <a16:creationId xmlns:a16="http://schemas.microsoft.com/office/drawing/2014/main" id="{E1942171-7883-409E-A093-66E2C02C90FA}"/>
              </a:ext>
            </a:extLst>
          </p:cNvPr>
          <p:cNvSpPr>
            <a:spLocks noEditPoints="1"/>
          </p:cNvSpPr>
          <p:nvPr/>
        </p:nvSpPr>
        <p:spPr bwMode="auto">
          <a:xfrm>
            <a:off x="10678023" y="7565989"/>
            <a:ext cx="1423930" cy="1325568"/>
          </a:xfrm>
          <a:custGeom>
            <a:avLst/>
            <a:gdLst>
              <a:gd name="T0" fmla="*/ 118 w 126"/>
              <a:gd name="T1" fmla="*/ 0 h 117"/>
              <a:gd name="T2" fmla="*/ 126 w 126"/>
              <a:gd name="T3" fmla="*/ 78 h 117"/>
              <a:gd name="T4" fmla="*/ 113 w 126"/>
              <a:gd name="T5" fmla="*/ 86 h 117"/>
              <a:gd name="T6" fmla="*/ 116 w 126"/>
              <a:gd name="T7" fmla="*/ 77 h 117"/>
              <a:gd name="T8" fmla="*/ 10 w 126"/>
              <a:gd name="T9" fmla="*/ 8 h 117"/>
              <a:gd name="T10" fmla="*/ 48 w 126"/>
              <a:gd name="T11" fmla="*/ 77 h 117"/>
              <a:gd name="T12" fmla="*/ 55 w 126"/>
              <a:gd name="T13" fmla="*/ 86 h 117"/>
              <a:gd name="T14" fmla="*/ 0 w 126"/>
              <a:gd name="T15" fmla="*/ 78 h 117"/>
              <a:gd name="T16" fmla="*/ 8 w 126"/>
              <a:gd name="T17" fmla="*/ 0 h 117"/>
              <a:gd name="T18" fmla="*/ 86 w 126"/>
              <a:gd name="T19" fmla="*/ 48 h 117"/>
              <a:gd name="T20" fmla="*/ 111 w 126"/>
              <a:gd name="T21" fmla="*/ 46 h 117"/>
              <a:gd name="T22" fmla="*/ 86 w 126"/>
              <a:gd name="T23" fmla="*/ 39 h 117"/>
              <a:gd name="T24" fmla="*/ 111 w 126"/>
              <a:gd name="T25" fmla="*/ 41 h 117"/>
              <a:gd name="T26" fmla="*/ 86 w 126"/>
              <a:gd name="T27" fmla="*/ 39 h 117"/>
              <a:gd name="T28" fmla="*/ 99 w 126"/>
              <a:gd name="T29" fmla="*/ 32 h 117"/>
              <a:gd name="T30" fmla="*/ 111 w 126"/>
              <a:gd name="T31" fmla="*/ 30 h 117"/>
              <a:gd name="T32" fmla="*/ 99 w 126"/>
              <a:gd name="T33" fmla="*/ 23 h 117"/>
              <a:gd name="T34" fmla="*/ 111 w 126"/>
              <a:gd name="T35" fmla="*/ 25 h 117"/>
              <a:gd name="T36" fmla="*/ 99 w 126"/>
              <a:gd name="T37" fmla="*/ 23 h 117"/>
              <a:gd name="T38" fmla="*/ 99 w 126"/>
              <a:gd name="T39" fmla="*/ 18 h 117"/>
              <a:gd name="T40" fmla="*/ 111 w 126"/>
              <a:gd name="T41" fmla="*/ 16 h 117"/>
              <a:gd name="T42" fmla="*/ 73 w 126"/>
              <a:gd name="T43" fmla="*/ 16 h 117"/>
              <a:gd name="T44" fmla="*/ 95 w 126"/>
              <a:gd name="T45" fmla="*/ 34 h 117"/>
              <a:gd name="T46" fmla="*/ 73 w 126"/>
              <a:gd name="T47" fmla="*/ 16 h 117"/>
              <a:gd name="T48" fmla="*/ 37 w 126"/>
              <a:gd name="T49" fmla="*/ 57 h 117"/>
              <a:gd name="T50" fmla="*/ 31 w 126"/>
              <a:gd name="T51" fmla="*/ 40 h 117"/>
              <a:gd name="T52" fmla="*/ 17 w 126"/>
              <a:gd name="T53" fmla="*/ 39 h 117"/>
              <a:gd name="T54" fmla="*/ 31 w 126"/>
              <a:gd name="T55" fmla="*/ 34 h 117"/>
              <a:gd name="T56" fmla="*/ 42 w 126"/>
              <a:gd name="T57" fmla="*/ 38 h 117"/>
              <a:gd name="T58" fmla="*/ 43 w 126"/>
              <a:gd name="T59" fmla="*/ 39 h 117"/>
              <a:gd name="T60" fmla="*/ 51 w 126"/>
              <a:gd name="T61" fmla="*/ 42 h 117"/>
              <a:gd name="T62" fmla="*/ 53 w 126"/>
              <a:gd name="T63" fmla="*/ 28 h 117"/>
              <a:gd name="T64" fmla="*/ 58 w 126"/>
              <a:gd name="T65" fmla="*/ 31 h 117"/>
              <a:gd name="T66" fmla="*/ 67 w 126"/>
              <a:gd name="T67" fmla="*/ 22 h 117"/>
              <a:gd name="T68" fmla="*/ 55 w 126"/>
              <a:gd name="T69" fmla="*/ 19 h 117"/>
              <a:gd name="T70" fmla="*/ 50 w 126"/>
              <a:gd name="T71" fmla="*/ 24 h 117"/>
              <a:gd name="T72" fmla="*/ 49 w 126"/>
              <a:gd name="T73" fmla="*/ 26 h 117"/>
              <a:gd name="T74" fmla="*/ 45 w 126"/>
              <a:gd name="T75" fmla="*/ 35 h 117"/>
              <a:gd name="T76" fmla="*/ 41 w 126"/>
              <a:gd name="T77" fmla="*/ 31 h 117"/>
              <a:gd name="T78" fmla="*/ 31 w 126"/>
              <a:gd name="T79" fmla="*/ 29 h 117"/>
              <a:gd name="T80" fmla="*/ 22 w 126"/>
              <a:gd name="T81" fmla="*/ 57 h 117"/>
              <a:gd name="T82" fmla="*/ 28 w 126"/>
              <a:gd name="T83" fmla="*/ 44 h 117"/>
              <a:gd name="T84" fmla="*/ 22 w 126"/>
              <a:gd name="T85" fmla="*/ 57 h 117"/>
              <a:gd name="T86" fmla="*/ 63 w 126"/>
              <a:gd name="T87" fmla="*/ 57 h 117"/>
              <a:gd name="T88" fmla="*/ 57 w 126"/>
              <a:gd name="T89" fmla="*/ 32 h 117"/>
              <a:gd name="T90" fmla="*/ 48 w 126"/>
              <a:gd name="T91" fmla="*/ 57 h 117"/>
              <a:gd name="T92" fmla="*/ 54 w 126"/>
              <a:gd name="T93" fmla="*/ 46 h 117"/>
              <a:gd name="T94" fmla="*/ 48 w 126"/>
              <a:gd name="T95" fmla="*/ 57 h 117"/>
              <a:gd name="T96" fmla="*/ 45 w 126"/>
              <a:gd name="T97" fmla="*/ 57 h 117"/>
              <a:gd name="T98" fmla="*/ 39 w 126"/>
              <a:gd name="T99" fmla="*/ 43 h 117"/>
              <a:gd name="T100" fmla="*/ 82 w 126"/>
              <a:gd name="T101" fmla="*/ 67 h 117"/>
              <a:gd name="T102" fmla="*/ 73 w 126"/>
              <a:gd name="T103" fmla="*/ 41 h 117"/>
              <a:gd name="T104" fmla="*/ 61 w 126"/>
              <a:gd name="T105" fmla="*/ 71 h 117"/>
              <a:gd name="T106" fmla="*/ 66 w 126"/>
              <a:gd name="T107" fmla="*/ 93 h 117"/>
              <a:gd name="T108" fmla="*/ 73 w 126"/>
              <a:gd name="T109" fmla="*/ 117 h 117"/>
              <a:gd name="T110" fmla="*/ 101 w 126"/>
              <a:gd name="T111" fmla="*/ 110 h 117"/>
              <a:gd name="T112" fmla="*/ 98 w 126"/>
              <a:gd name="T113" fmla="*/ 66 h 117"/>
              <a:gd name="T114" fmla="*/ 97 w 126"/>
              <a:gd name="T115" fmla="*/ 61 h 117"/>
              <a:gd name="T116" fmla="*/ 89 w 126"/>
              <a:gd name="T117" fmla="*/ 63 h 117"/>
              <a:gd name="T118" fmla="*/ 83 w 126"/>
              <a:gd name="T119" fmla="*/ 58 h 117"/>
              <a:gd name="T120" fmla="*/ 3 w 126"/>
              <a:gd name="T121" fmla="*/ 31 h 117"/>
              <a:gd name="T122" fmla="*/ 6 w 126"/>
              <a:gd name="T123" fmla="*/ 53 h 117"/>
              <a:gd name="T124" fmla="*/ 3 w 126"/>
              <a:gd name="T125" fmla="*/ 3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6" h="117">
                <a:moveTo>
                  <a:pt x="8" y="0"/>
                </a:moveTo>
                <a:cubicBezTo>
                  <a:pt x="118" y="0"/>
                  <a:pt x="118" y="0"/>
                  <a:pt x="118" y="0"/>
                </a:cubicBezTo>
                <a:cubicBezTo>
                  <a:pt x="123" y="0"/>
                  <a:pt x="126" y="4"/>
                  <a:pt x="126" y="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82"/>
                  <a:pt x="123" y="86"/>
                  <a:pt x="118" y="86"/>
                </a:cubicBezTo>
                <a:cubicBezTo>
                  <a:pt x="113" y="86"/>
                  <a:pt x="113" y="86"/>
                  <a:pt x="113" y="86"/>
                </a:cubicBezTo>
                <a:cubicBezTo>
                  <a:pt x="113" y="83"/>
                  <a:pt x="114" y="80"/>
                  <a:pt x="114" y="77"/>
                </a:cubicBezTo>
                <a:cubicBezTo>
                  <a:pt x="116" y="77"/>
                  <a:pt x="116" y="77"/>
                  <a:pt x="116" y="77"/>
                </a:cubicBezTo>
                <a:cubicBezTo>
                  <a:pt x="116" y="8"/>
                  <a:pt x="116" y="8"/>
                  <a:pt x="116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77"/>
                  <a:pt x="10" y="77"/>
                  <a:pt x="10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51" y="81"/>
                  <a:pt x="51" y="81"/>
                  <a:pt x="51" y="81"/>
                </a:cubicBezTo>
                <a:cubicBezTo>
                  <a:pt x="52" y="82"/>
                  <a:pt x="54" y="84"/>
                  <a:pt x="55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3" y="86"/>
                  <a:pt x="0" y="82"/>
                  <a:pt x="0" y="7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lose/>
                <a:moveTo>
                  <a:pt x="86" y="46"/>
                </a:moveTo>
                <a:cubicBezTo>
                  <a:pt x="86" y="48"/>
                  <a:pt x="86" y="48"/>
                  <a:pt x="86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11" y="46"/>
                  <a:pt x="111" y="46"/>
                  <a:pt x="111" y="46"/>
                </a:cubicBezTo>
                <a:cubicBezTo>
                  <a:pt x="86" y="46"/>
                  <a:pt x="86" y="46"/>
                  <a:pt x="86" y="46"/>
                </a:cubicBezTo>
                <a:close/>
                <a:moveTo>
                  <a:pt x="86" y="39"/>
                </a:moveTo>
                <a:cubicBezTo>
                  <a:pt x="86" y="41"/>
                  <a:pt x="86" y="41"/>
                  <a:pt x="86" y="41"/>
                </a:cubicBezTo>
                <a:cubicBezTo>
                  <a:pt x="111" y="41"/>
                  <a:pt x="111" y="41"/>
                  <a:pt x="111" y="41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86" y="39"/>
                  <a:pt x="86" y="39"/>
                  <a:pt x="86" y="39"/>
                </a:cubicBezTo>
                <a:close/>
                <a:moveTo>
                  <a:pt x="99" y="30"/>
                </a:moveTo>
                <a:cubicBezTo>
                  <a:pt x="99" y="32"/>
                  <a:pt x="99" y="32"/>
                  <a:pt x="99" y="32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99" y="30"/>
                  <a:pt x="99" y="30"/>
                  <a:pt x="99" y="30"/>
                </a:cubicBezTo>
                <a:close/>
                <a:moveTo>
                  <a:pt x="99" y="23"/>
                </a:moveTo>
                <a:cubicBezTo>
                  <a:pt x="99" y="25"/>
                  <a:pt x="99" y="25"/>
                  <a:pt x="99" y="25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99" y="23"/>
                  <a:pt x="99" y="23"/>
                  <a:pt x="99" y="23"/>
                </a:cubicBezTo>
                <a:close/>
                <a:moveTo>
                  <a:pt x="99" y="16"/>
                </a:moveTo>
                <a:cubicBezTo>
                  <a:pt x="99" y="18"/>
                  <a:pt x="99" y="18"/>
                  <a:pt x="99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99" y="16"/>
                  <a:pt x="99" y="16"/>
                  <a:pt x="99" y="16"/>
                </a:cubicBezTo>
                <a:close/>
                <a:moveTo>
                  <a:pt x="73" y="16"/>
                </a:moveTo>
                <a:cubicBezTo>
                  <a:pt x="73" y="34"/>
                  <a:pt x="73" y="34"/>
                  <a:pt x="73" y="34"/>
                </a:cubicBezTo>
                <a:cubicBezTo>
                  <a:pt x="95" y="34"/>
                  <a:pt x="95" y="34"/>
                  <a:pt x="95" y="34"/>
                </a:cubicBezTo>
                <a:cubicBezTo>
                  <a:pt x="95" y="16"/>
                  <a:pt x="95" y="16"/>
                  <a:pt x="95" y="16"/>
                </a:cubicBezTo>
                <a:cubicBezTo>
                  <a:pt x="73" y="16"/>
                  <a:pt x="73" y="16"/>
                  <a:pt x="73" y="16"/>
                </a:cubicBezTo>
                <a:close/>
                <a:moveTo>
                  <a:pt x="31" y="57"/>
                </a:moveTo>
                <a:cubicBezTo>
                  <a:pt x="37" y="57"/>
                  <a:pt x="37" y="57"/>
                  <a:pt x="37" y="5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57"/>
                  <a:pt x="31" y="57"/>
                  <a:pt x="31" y="57"/>
                </a:cubicBezTo>
                <a:close/>
                <a:moveTo>
                  <a:pt x="17" y="39"/>
                </a:moveTo>
                <a:cubicBezTo>
                  <a:pt x="19" y="43"/>
                  <a:pt x="19" y="43"/>
                  <a:pt x="19" y="43"/>
                </a:cubicBezTo>
                <a:cubicBezTo>
                  <a:pt x="31" y="34"/>
                  <a:pt x="31" y="34"/>
                  <a:pt x="31" y="34"/>
                </a:cubicBezTo>
                <a:cubicBezTo>
                  <a:pt x="38" y="34"/>
                  <a:pt x="38" y="34"/>
                  <a:pt x="38" y="34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9"/>
                  <a:pt x="42" y="39"/>
                  <a:pt x="42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8" y="41"/>
                  <a:pt x="48" y="41"/>
                  <a:pt x="48" y="41"/>
                </a:cubicBezTo>
                <a:cubicBezTo>
                  <a:pt x="51" y="42"/>
                  <a:pt x="51" y="42"/>
                  <a:pt x="51" y="42"/>
                </a:cubicBezTo>
                <a:cubicBezTo>
                  <a:pt x="51" y="39"/>
                  <a:pt x="51" y="39"/>
                  <a:pt x="51" y="39"/>
                </a:cubicBezTo>
                <a:cubicBezTo>
                  <a:pt x="53" y="28"/>
                  <a:pt x="53" y="28"/>
                  <a:pt x="53" y="28"/>
                </a:cubicBezTo>
                <a:cubicBezTo>
                  <a:pt x="57" y="27"/>
                  <a:pt x="57" y="27"/>
                  <a:pt x="57" y="27"/>
                </a:cubicBezTo>
                <a:cubicBezTo>
                  <a:pt x="58" y="31"/>
                  <a:pt x="58" y="31"/>
                  <a:pt x="58" y="31"/>
                </a:cubicBezTo>
                <a:cubicBezTo>
                  <a:pt x="62" y="26"/>
                  <a:pt x="62" y="26"/>
                  <a:pt x="62" y="26"/>
                </a:cubicBezTo>
                <a:cubicBezTo>
                  <a:pt x="67" y="22"/>
                  <a:pt x="67" y="22"/>
                  <a:pt x="67" y="22"/>
                </a:cubicBezTo>
                <a:cubicBezTo>
                  <a:pt x="61" y="21"/>
                  <a:pt x="61" y="21"/>
                  <a:pt x="61" y="21"/>
                </a:cubicBezTo>
                <a:cubicBezTo>
                  <a:pt x="55" y="19"/>
                  <a:pt x="55" y="19"/>
                  <a:pt x="55" y="19"/>
                </a:cubicBezTo>
                <a:cubicBezTo>
                  <a:pt x="56" y="23"/>
                  <a:pt x="56" y="23"/>
                  <a:pt x="56" y="23"/>
                </a:cubicBezTo>
                <a:cubicBezTo>
                  <a:pt x="50" y="24"/>
                  <a:pt x="50" y="24"/>
                  <a:pt x="50" y="24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26"/>
                  <a:pt x="49" y="26"/>
                  <a:pt x="49" y="26"/>
                </a:cubicBezTo>
                <a:cubicBezTo>
                  <a:pt x="47" y="36"/>
                  <a:pt x="47" y="36"/>
                  <a:pt x="47" y="36"/>
                </a:cubicBezTo>
                <a:cubicBezTo>
                  <a:pt x="45" y="35"/>
                  <a:pt x="45" y="35"/>
                  <a:pt x="45" y="35"/>
                </a:cubicBezTo>
                <a:cubicBezTo>
                  <a:pt x="41" y="31"/>
                  <a:pt x="41" y="31"/>
                  <a:pt x="41" y="31"/>
                </a:cubicBezTo>
                <a:cubicBezTo>
                  <a:pt x="41" y="31"/>
                  <a:pt x="41" y="31"/>
                  <a:pt x="41" y="31"/>
                </a:cubicBezTo>
                <a:cubicBezTo>
                  <a:pt x="40" y="30"/>
                  <a:pt x="40" y="30"/>
                  <a:pt x="40" y="30"/>
                </a:cubicBezTo>
                <a:cubicBezTo>
                  <a:pt x="31" y="29"/>
                  <a:pt x="31" y="29"/>
                  <a:pt x="31" y="29"/>
                </a:cubicBezTo>
                <a:cubicBezTo>
                  <a:pt x="17" y="39"/>
                  <a:pt x="17" y="39"/>
                  <a:pt x="17" y="39"/>
                </a:cubicBezTo>
                <a:close/>
                <a:moveTo>
                  <a:pt x="22" y="57"/>
                </a:moveTo>
                <a:cubicBezTo>
                  <a:pt x="28" y="57"/>
                  <a:pt x="28" y="57"/>
                  <a:pt x="28" y="57"/>
                </a:cubicBezTo>
                <a:cubicBezTo>
                  <a:pt x="28" y="44"/>
                  <a:pt x="28" y="44"/>
                  <a:pt x="28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57"/>
                  <a:pt x="22" y="57"/>
                  <a:pt x="22" y="57"/>
                </a:cubicBezTo>
                <a:close/>
                <a:moveTo>
                  <a:pt x="57" y="57"/>
                </a:moveTo>
                <a:cubicBezTo>
                  <a:pt x="63" y="57"/>
                  <a:pt x="63" y="57"/>
                  <a:pt x="63" y="57"/>
                </a:cubicBezTo>
                <a:cubicBezTo>
                  <a:pt x="63" y="32"/>
                  <a:pt x="63" y="32"/>
                  <a:pt x="63" y="32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57"/>
                  <a:pt x="57" y="57"/>
                  <a:pt x="57" y="57"/>
                </a:cubicBezTo>
                <a:close/>
                <a:moveTo>
                  <a:pt x="48" y="57"/>
                </a:moveTo>
                <a:cubicBezTo>
                  <a:pt x="54" y="57"/>
                  <a:pt x="54" y="57"/>
                  <a:pt x="54" y="57"/>
                </a:cubicBezTo>
                <a:cubicBezTo>
                  <a:pt x="54" y="46"/>
                  <a:pt x="54" y="46"/>
                  <a:pt x="54" y="46"/>
                </a:cubicBezTo>
                <a:cubicBezTo>
                  <a:pt x="48" y="46"/>
                  <a:pt x="48" y="46"/>
                  <a:pt x="48" y="46"/>
                </a:cubicBezTo>
                <a:cubicBezTo>
                  <a:pt x="48" y="57"/>
                  <a:pt x="48" y="57"/>
                  <a:pt x="48" y="57"/>
                </a:cubicBezTo>
                <a:close/>
                <a:moveTo>
                  <a:pt x="39" y="57"/>
                </a:moveTo>
                <a:cubicBezTo>
                  <a:pt x="45" y="57"/>
                  <a:pt x="45" y="57"/>
                  <a:pt x="45" y="57"/>
                </a:cubicBezTo>
                <a:cubicBezTo>
                  <a:pt x="45" y="43"/>
                  <a:pt x="45" y="43"/>
                  <a:pt x="45" y="43"/>
                </a:cubicBezTo>
                <a:cubicBezTo>
                  <a:pt x="39" y="43"/>
                  <a:pt x="39" y="43"/>
                  <a:pt x="39" y="43"/>
                </a:cubicBezTo>
                <a:cubicBezTo>
                  <a:pt x="39" y="57"/>
                  <a:pt x="39" y="57"/>
                  <a:pt x="39" y="57"/>
                </a:cubicBezTo>
                <a:close/>
                <a:moveTo>
                  <a:pt x="82" y="67"/>
                </a:moveTo>
                <a:cubicBezTo>
                  <a:pt x="82" y="59"/>
                  <a:pt x="81" y="50"/>
                  <a:pt x="80" y="42"/>
                </a:cubicBezTo>
                <a:cubicBezTo>
                  <a:pt x="78" y="41"/>
                  <a:pt x="75" y="41"/>
                  <a:pt x="73" y="41"/>
                </a:cubicBezTo>
                <a:cubicBezTo>
                  <a:pt x="72" y="55"/>
                  <a:pt x="73" y="68"/>
                  <a:pt x="72" y="82"/>
                </a:cubicBezTo>
                <a:cubicBezTo>
                  <a:pt x="70" y="77"/>
                  <a:pt x="68" y="73"/>
                  <a:pt x="61" y="71"/>
                </a:cubicBezTo>
                <a:cubicBezTo>
                  <a:pt x="60" y="73"/>
                  <a:pt x="59" y="73"/>
                  <a:pt x="58" y="75"/>
                </a:cubicBezTo>
                <a:cubicBezTo>
                  <a:pt x="62" y="80"/>
                  <a:pt x="65" y="87"/>
                  <a:pt x="66" y="93"/>
                </a:cubicBezTo>
                <a:cubicBezTo>
                  <a:pt x="68" y="107"/>
                  <a:pt x="68" y="107"/>
                  <a:pt x="68" y="107"/>
                </a:cubicBezTo>
                <a:cubicBezTo>
                  <a:pt x="69" y="110"/>
                  <a:pt x="71" y="114"/>
                  <a:pt x="73" y="117"/>
                </a:cubicBezTo>
                <a:cubicBezTo>
                  <a:pt x="82" y="116"/>
                  <a:pt x="89" y="116"/>
                  <a:pt x="99" y="116"/>
                </a:cubicBezTo>
                <a:cubicBezTo>
                  <a:pt x="99" y="114"/>
                  <a:pt x="100" y="112"/>
                  <a:pt x="101" y="110"/>
                </a:cubicBezTo>
                <a:cubicBezTo>
                  <a:pt x="103" y="99"/>
                  <a:pt x="105" y="78"/>
                  <a:pt x="105" y="67"/>
                </a:cubicBezTo>
                <a:cubicBezTo>
                  <a:pt x="102" y="67"/>
                  <a:pt x="101" y="66"/>
                  <a:pt x="98" y="66"/>
                </a:cubicBezTo>
                <a:cubicBezTo>
                  <a:pt x="98" y="67"/>
                  <a:pt x="97" y="72"/>
                  <a:pt x="97" y="73"/>
                </a:cubicBezTo>
                <a:cubicBezTo>
                  <a:pt x="97" y="69"/>
                  <a:pt x="97" y="65"/>
                  <a:pt x="97" y="61"/>
                </a:cubicBezTo>
                <a:cubicBezTo>
                  <a:pt x="94" y="61"/>
                  <a:pt x="92" y="61"/>
                  <a:pt x="90" y="60"/>
                </a:cubicBezTo>
                <a:cubicBezTo>
                  <a:pt x="90" y="61"/>
                  <a:pt x="90" y="62"/>
                  <a:pt x="89" y="63"/>
                </a:cubicBezTo>
                <a:cubicBezTo>
                  <a:pt x="89" y="62"/>
                  <a:pt x="89" y="60"/>
                  <a:pt x="89" y="58"/>
                </a:cubicBezTo>
                <a:cubicBezTo>
                  <a:pt x="87" y="58"/>
                  <a:pt x="85" y="58"/>
                  <a:pt x="83" y="58"/>
                </a:cubicBezTo>
                <a:cubicBezTo>
                  <a:pt x="83" y="61"/>
                  <a:pt x="83" y="64"/>
                  <a:pt x="82" y="67"/>
                </a:cubicBezTo>
                <a:close/>
                <a:moveTo>
                  <a:pt x="3" y="31"/>
                </a:moveTo>
                <a:cubicBezTo>
                  <a:pt x="3" y="53"/>
                  <a:pt x="3" y="53"/>
                  <a:pt x="3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6" y="31"/>
                  <a:pt x="6" y="31"/>
                  <a:pt x="6" y="31"/>
                </a:cubicBezTo>
                <a:lnTo>
                  <a:pt x="3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07EDFEF-F5E3-4CA3-99C6-8413DE4B2CEE}"/>
              </a:ext>
            </a:extLst>
          </p:cNvPr>
          <p:cNvSpPr txBox="1"/>
          <p:nvPr/>
        </p:nvSpPr>
        <p:spPr>
          <a:xfrm>
            <a:off x="13268915" y="3059272"/>
            <a:ext cx="65574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用户的正负广告特征</a:t>
            </a:r>
            <a:endParaRPr lang="en-US" altLang="zh-CN" sz="4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用户的正负商品特征</a:t>
            </a:r>
            <a:endParaRPr lang="en-US" altLang="zh-CN" sz="4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多值特征的长度</a:t>
            </a:r>
            <a:endParaRPr lang="en-US" altLang="zh-CN" sz="4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1FF00DE-165B-4B51-81BD-A916CB715F91}"/>
              </a:ext>
            </a:extLst>
          </p:cNvPr>
          <p:cNvSpPr txBox="1"/>
          <p:nvPr/>
        </p:nvSpPr>
        <p:spPr>
          <a:xfrm>
            <a:off x="4235397" y="5734451"/>
            <a:ext cx="37290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单值特征的</a:t>
            </a:r>
            <a:r>
              <a:rPr lang="en-US" altLang="zh-CN" sz="4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one_hot</a:t>
            </a:r>
            <a:endParaRPr lang="en-US" altLang="zh-CN" sz="4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多值特征的</a:t>
            </a:r>
            <a:r>
              <a:rPr lang="en-US" altLang="zh-CN" sz="4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multi_hot</a:t>
            </a:r>
            <a:endParaRPr lang="en-US" altLang="zh-CN" sz="4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A66AB52-26DA-4BD7-A5E0-7EA1E4CC3026}"/>
              </a:ext>
            </a:extLst>
          </p:cNvPr>
          <p:cNvSpPr txBox="1"/>
          <p:nvPr/>
        </p:nvSpPr>
        <p:spPr>
          <a:xfrm>
            <a:off x="13268915" y="8030906"/>
            <a:ext cx="511965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转换率的平滑特征</a:t>
            </a:r>
            <a:endParaRPr lang="en-US" altLang="zh-CN" sz="4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用户的正负广告特征</a:t>
            </a:r>
            <a:r>
              <a:rPr lang="en-US" altLang="zh-CN" sz="4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TF-IDF…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BBA45B1-A7A9-49BE-BB59-1A737A106F39}"/>
              </a:ext>
            </a:extLst>
          </p:cNvPr>
          <p:cNvCxnSpPr/>
          <p:nvPr/>
        </p:nvCxnSpPr>
        <p:spPr>
          <a:xfrm>
            <a:off x="13347101" y="2787914"/>
            <a:ext cx="3208369" cy="24696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F498092-78D5-4285-AC08-85F6F4B8F82B}"/>
              </a:ext>
            </a:extLst>
          </p:cNvPr>
          <p:cNvSpPr txBox="1"/>
          <p:nvPr/>
        </p:nvSpPr>
        <p:spPr>
          <a:xfrm>
            <a:off x="4642083" y="4805330"/>
            <a:ext cx="2999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00B0F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基础特征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ED46F66-D3D4-472C-817A-EBAD1316A5D7}"/>
              </a:ext>
            </a:extLst>
          </p:cNvPr>
          <p:cNvCxnSpPr/>
          <p:nvPr/>
        </p:nvCxnSpPr>
        <p:spPr>
          <a:xfrm>
            <a:off x="4813691" y="5691958"/>
            <a:ext cx="2901523" cy="14391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2846F73-138E-4DBA-9475-053FAA69BB5B}"/>
              </a:ext>
            </a:extLst>
          </p:cNvPr>
          <p:cNvSpPr txBox="1"/>
          <p:nvPr/>
        </p:nvSpPr>
        <p:spPr>
          <a:xfrm>
            <a:off x="13451669" y="7065039"/>
            <a:ext cx="2999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00B0F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复杂特征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FC196AE-BFCE-43DE-B223-176F1DB5F30B}"/>
              </a:ext>
            </a:extLst>
          </p:cNvPr>
          <p:cNvCxnSpPr/>
          <p:nvPr/>
        </p:nvCxnSpPr>
        <p:spPr>
          <a:xfrm>
            <a:off x="13467318" y="7834480"/>
            <a:ext cx="3208369" cy="24696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77E1F32-1B76-4C4B-902D-1E86466C9F19}"/>
              </a:ext>
            </a:extLst>
          </p:cNvPr>
          <p:cNvSpPr txBox="1"/>
          <p:nvPr/>
        </p:nvSpPr>
        <p:spPr>
          <a:xfrm>
            <a:off x="13268915" y="2027857"/>
            <a:ext cx="64493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00B0F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简单特征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3F89EA-565C-4591-8484-8334DE90A408}"/>
              </a:ext>
            </a:extLst>
          </p:cNvPr>
          <p:cNvSpPr txBox="1"/>
          <p:nvPr/>
        </p:nvSpPr>
        <p:spPr>
          <a:xfrm>
            <a:off x="1795549" y="1197033"/>
            <a:ext cx="4073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特征工程</a:t>
            </a:r>
          </a:p>
        </p:txBody>
      </p:sp>
    </p:spTree>
    <p:extLst>
      <p:ext uri="{BB962C8B-B14F-4D97-AF65-F5344CB8AC3E}">
        <p14:creationId xmlns:p14="http://schemas.microsoft.com/office/powerpoint/2010/main" val="244960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958F4755-AFBC-48FD-AB1C-D99F860831C8}"/>
              </a:ext>
            </a:extLst>
          </p:cNvPr>
          <p:cNvSpPr txBox="1"/>
          <p:nvPr/>
        </p:nvSpPr>
        <p:spPr>
          <a:xfrm>
            <a:off x="8406046" y="1698445"/>
            <a:ext cx="2171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9B9E64F4-3CA4-416B-9F4C-8CB2EB36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35410"/>
              </p:ext>
            </p:extLst>
          </p:nvPr>
        </p:nvGraphicFramePr>
        <p:xfrm>
          <a:off x="8510955" y="2632206"/>
          <a:ext cx="1348393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6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6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6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label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 err="1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uid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aid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 err="1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pos_aid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 err="1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neg_aid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user1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a1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a3</a:t>
                      </a:r>
                      <a:r>
                        <a:rPr lang="en-US" altLang="zh-CN" sz="4400" baseline="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a5</a:t>
                      </a:r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a2 a4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user1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a2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a1 a3</a:t>
                      </a:r>
                      <a:r>
                        <a:rPr lang="en-US" altLang="zh-CN" sz="4400" baseline="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a5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a4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28879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user1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a3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a1 a5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a2 a4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28879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user1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a4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a1 a3 a5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a2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28879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user1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a5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a1 a3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a2</a:t>
                      </a:r>
                      <a:r>
                        <a:rPr lang="en-US" altLang="zh-CN" sz="4400" baseline="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a4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29C2D757-2B51-422A-B3AB-29526B059225}"/>
              </a:ext>
            </a:extLst>
          </p:cNvPr>
          <p:cNvSpPr txBox="1"/>
          <p:nvPr/>
        </p:nvSpPr>
        <p:spPr>
          <a:xfrm>
            <a:off x="8487509" y="7735481"/>
            <a:ext cx="2148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0B35215C-79B9-4E47-8883-33A10A9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72560"/>
              </p:ext>
            </p:extLst>
          </p:nvPr>
        </p:nvGraphicFramePr>
        <p:xfrm>
          <a:off x="8510955" y="8645598"/>
          <a:ext cx="1348393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6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6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6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label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 err="1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uid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aid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 err="1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pos_aid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 err="1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neg_aid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-1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user1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a6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a1 a3</a:t>
                      </a:r>
                      <a:r>
                        <a:rPr lang="en-US" altLang="zh-CN" sz="4400" baseline="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a5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a2 a4</a:t>
                      </a:r>
                      <a:endParaRPr lang="zh-CN" altLang="en-US" sz="4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138895C7-C031-4896-A77D-3B27B40CF75E}"/>
              </a:ext>
            </a:extLst>
          </p:cNvPr>
          <p:cNvSpPr/>
          <p:nvPr/>
        </p:nvSpPr>
        <p:spPr>
          <a:xfrm>
            <a:off x="932883" y="2605013"/>
            <a:ext cx="5780757" cy="844482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C804A6-C274-44A6-A044-2AA8C1869463}"/>
              </a:ext>
            </a:extLst>
          </p:cNvPr>
          <p:cNvSpPr txBox="1"/>
          <p:nvPr/>
        </p:nvSpPr>
        <p:spPr>
          <a:xfrm>
            <a:off x="1296298" y="2832200"/>
            <a:ext cx="522849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用户转化率特征在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LGBM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上产生作用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构建广告特征和用户的交叉特征，如用户的正负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，用户的正负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productid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为了防止特征穿越，需剔除当前条数据带来的特征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73DB023E-B98B-44EE-B04E-5603153285D2}"/>
              </a:ext>
            </a:extLst>
          </p:cNvPr>
          <p:cNvSpPr/>
          <p:nvPr/>
        </p:nvSpPr>
        <p:spPr>
          <a:xfrm>
            <a:off x="7033847" y="3071446"/>
            <a:ext cx="1217920" cy="89095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3F89EA-565C-4591-8484-8334DE90A408}"/>
              </a:ext>
            </a:extLst>
          </p:cNvPr>
          <p:cNvSpPr txBox="1"/>
          <p:nvPr/>
        </p:nvSpPr>
        <p:spPr>
          <a:xfrm>
            <a:off x="1795549" y="1197033"/>
            <a:ext cx="4073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特征工程</a:t>
            </a:r>
          </a:p>
        </p:txBody>
      </p:sp>
    </p:spTree>
    <p:extLst>
      <p:ext uri="{BB962C8B-B14F-4D97-AF65-F5344CB8AC3E}">
        <p14:creationId xmlns:p14="http://schemas.microsoft.com/office/powerpoint/2010/main" val="198312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A1EA7A-9266-4698-8BF1-2692C32D1C5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880691" y="2337996"/>
            <a:ext cx="702817" cy="9133791"/>
          </a:xfrm>
          <a:prstGeom prst="rect">
            <a:avLst/>
          </a:prstGeom>
          <a:solidFill>
            <a:srgbClr val="FFC000"/>
          </a:solidFill>
          <a:ln w="12700">
            <a:noFill/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9pPr>
          </a:lstStyle>
          <a:p>
            <a:pPr algn="ctr"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57E489D8-C86F-4416-91C0-77EDDDF34D16}"/>
              </a:ext>
            </a:extLst>
          </p:cNvPr>
          <p:cNvSpPr/>
          <p:nvPr/>
        </p:nvSpPr>
        <p:spPr>
          <a:xfrm>
            <a:off x="2602526" y="2235760"/>
            <a:ext cx="4125120" cy="355544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interest1 length</a:t>
            </a:r>
          </a:p>
          <a:p>
            <a:pPr algn="ctr"/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FED22A4E-115D-48EC-BBAE-E49423738677}"/>
              </a:ext>
            </a:extLst>
          </p:cNvPr>
          <p:cNvSpPr/>
          <p:nvPr/>
        </p:nvSpPr>
        <p:spPr>
          <a:xfrm>
            <a:off x="727748" y="5568461"/>
            <a:ext cx="4125120" cy="355544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interest2</a:t>
            </a:r>
          </a:p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length</a:t>
            </a:r>
          </a:p>
          <a:p>
            <a:pPr algn="ctr"/>
            <a:endParaRPr lang="zh-CN" altLang="en-US" sz="4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F9B2B514-FDB3-4605-B3D1-BA05358421C4}"/>
              </a:ext>
            </a:extLst>
          </p:cNvPr>
          <p:cNvSpPr/>
          <p:nvPr/>
        </p:nvSpPr>
        <p:spPr>
          <a:xfrm>
            <a:off x="5012181" y="5722694"/>
            <a:ext cx="4125120" cy="355544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interest5</a:t>
            </a:r>
          </a:p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length</a:t>
            </a:r>
          </a:p>
          <a:p>
            <a:pPr algn="ctr"/>
            <a:endParaRPr lang="zh-CN" altLang="en-US" sz="4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9D7D794D-DFCA-42A4-AFAE-48D5CF4B8270}"/>
              </a:ext>
            </a:extLst>
          </p:cNvPr>
          <p:cNvSpPr/>
          <p:nvPr/>
        </p:nvSpPr>
        <p:spPr>
          <a:xfrm>
            <a:off x="7373955" y="2167254"/>
            <a:ext cx="4125120" cy="355544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kw2</a:t>
            </a:r>
          </a:p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length</a:t>
            </a:r>
          </a:p>
          <a:p>
            <a:pPr algn="ctr"/>
            <a:endParaRPr lang="zh-CN" altLang="en-US" sz="4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740194AB-7522-4723-BBBB-B598B61E1417}"/>
              </a:ext>
            </a:extLst>
          </p:cNvPr>
          <p:cNvSpPr/>
          <p:nvPr/>
        </p:nvSpPr>
        <p:spPr>
          <a:xfrm>
            <a:off x="2089739" y="8901162"/>
            <a:ext cx="4125120" cy="355544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4400" b="1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pos_aid</a:t>
            </a:r>
            <a:endParaRPr lang="en-US" altLang="zh-CN" sz="4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length</a:t>
            </a:r>
          </a:p>
          <a:p>
            <a:pPr algn="ctr"/>
            <a:endParaRPr lang="zh-CN" altLang="en-US" sz="4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62A37814-8655-4B61-BE48-5C769E2463C9}"/>
              </a:ext>
            </a:extLst>
          </p:cNvPr>
          <p:cNvSpPr/>
          <p:nvPr/>
        </p:nvSpPr>
        <p:spPr>
          <a:xfrm>
            <a:off x="9408476" y="5791200"/>
            <a:ext cx="4125120" cy="355544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4400" b="1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neg_aid</a:t>
            </a:r>
            <a:endParaRPr lang="en-US" altLang="zh-CN" sz="4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length</a:t>
            </a:r>
          </a:p>
          <a:p>
            <a:pPr algn="ctr"/>
            <a:endParaRPr lang="zh-CN" altLang="en-US" sz="4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67E09B66-B293-414D-ACAD-30BD980C81C1}"/>
              </a:ext>
            </a:extLst>
          </p:cNvPr>
          <p:cNvSpPr/>
          <p:nvPr/>
        </p:nvSpPr>
        <p:spPr>
          <a:xfrm>
            <a:off x="15270151" y="4221746"/>
            <a:ext cx="3856898" cy="527250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多值特征</a:t>
            </a:r>
            <a:endParaRPr lang="en-US" altLang="zh-CN" sz="44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4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长度</a:t>
            </a:r>
          </a:p>
        </p:txBody>
      </p:sp>
      <p:sp>
        <p:nvSpPr>
          <p:cNvPr id="11" name="箭头: 右 21">
            <a:extLst>
              <a:ext uri="{FF2B5EF4-FFF2-40B4-BE49-F238E27FC236}">
                <a16:creationId xmlns:a16="http://schemas.microsoft.com/office/drawing/2014/main" id="{740194AB-7522-4723-BBBB-B598B61E1417}"/>
              </a:ext>
            </a:extLst>
          </p:cNvPr>
          <p:cNvSpPr/>
          <p:nvPr/>
        </p:nvSpPr>
        <p:spPr>
          <a:xfrm>
            <a:off x="7132369" y="8969639"/>
            <a:ext cx="4125120" cy="355544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</a:p>
          <a:p>
            <a:pPr algn="ctr"/>
            <a:endParaRPr lang="zh-CN" altLang="en-US" sz="4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3F89EA-565C-4591-8484-8334DE90A408}"/>
              </a:ext>
            </a:extLst>
          </p:cNvPr>
          <p:cNvSpPr txBox="1"/>
          <p:nvPr/>
        </p:nvSpPr>
        <p:spPr>
          <a:xfrm>
            <a:off x="1795549" y="1197033"/>
            <a:ext cx="4073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特征工程</a:t>
            </a:r>
          </a:p>
        </p:txBody>
      </p:sp>
    </p:spTree>
    <p:extLst>
      <p:ext uri="{BB962C8B-B14F-4D97-AF65-F5344CB8AC3E}">
        <p14:creationId xmlns:p14="http://schemas.microsoft.com/office/powerpoint/2010/main" val="178161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CE9E2B5-B560-4523-8B24-2202FB66BB34}"/>
              </a:ext>
            </a:extLst>
          </p:cNvPr>
          <p:cNvSpPr/>
          <p:nvPr/>
        </p:nvSpPr>
        <p:spPr>
          <a:xfrm>
            <a:off x="1467135" y="4701620"/>
            <a:ext cx="1282292" cy="48768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转换率特征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1F26DC-607A-4716-B3A0-A1A695803234}"/>
              </a:ext>
            </a:extLst>
          </p:cNvPr>
          <p:cNvSpPr/>
          <p:nvPr/>
        </p:nvSpPr>
        <p:spPr>
          <a:xfrm>
            <a:off x="5958782" y="2497555"/>
            <a:ext cx="2741406" cy="124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uid_stats</a:t>
            </a:r>
            <a:endParaRPr lang="zh-CN" altLang="en-US" sz="4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AF138A-3B4A-41A9-A2AF-3DD7E45B6E34}"/>
              </a:ext>
            </a:extLst>
          </p:cNvPr>
          <p:cNvSpPr/>
          <p:nvPr/>
        </p:nvSpPr>
        <p:spPr>
          <a:xfrm>
            <a:off x="8982271" y="2541448"/>
            <a:ext cx="6536403" cy="124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consumptionAbility_stats</a:t>
            </a:r>
            <a:endParaRPr lang="zh-CN" altLang="en-US" sz="4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D91BC5-A29F-4945-A90E-8E5752878874}"/>
              </a:ext>
            </a:extLst>
          </p:cNvPr>
          <p:cNvSpPr/>
          <p:nvPr/>
        </p:nvSpPr>
        <p:spPr>
          <a:xfrm>
            <a:off x="15800756" y="2541448"/>
            <a:ext cx="4946719" cy="124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interest1_len_stats</a:t>
            </a:r>
            <a:endParaRPr lang="zh-CN" altLang="en-US" sz="4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CAEED87-9811-416A-A404-E4E91D379722}"/>
              </a:ext>
            </a:extLst>
          </p:cNvPr>
          <p:cNvSpPr/>
          <p:nvPr/>
        </p:nvSpPr>
        <p:spPr>
          <a:xfrm>
            <a:off x="7378316" y="4730663"/>
            <a:ext cx="5465021" cy="1292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marriageStatus_stats</a:t>
            </a:r>
            <a:endParaRPr lang="zh-CN" altLang="en-US" sz="4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6966C6-0DB2-4811-A7FC-1D118ED17B96}"/>
              </a:ext>
            </a:extLst>
          </p:cNvPr>
          <p:cNvSpPr/>
          <p:nvPr/>
        </p:nvSpPr>
        <p:spPr>
          <a:xfrm>
            <a:off x="13071144" y="4743550"/>
            <a:ext cx="3910570" cy="124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interest1_stats</a:t>
            </a:r>
            <a:endParaRPr lang="zh-CN" altLang="en-US" sz="4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BFC6724-01EB-42FD-BD14-7609C5B091C6}"/>
              </a:ext>
            </a:extLst>
          </p:cNvPr>
          <p:cNvSpPr/>
          <p:nvPr/>
        </p:nvSpPr>
        <p:spPr>
          <a:xfrm>
            <a:off x="8395613" y="6946946"/>
            <a:ext cx="6082457" cy="124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creativeSize_LBS_stats</a:t>
            </a:r>
            <a:endParaRPr lang="zh-CN" altLang="en-US" sz="4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0418CEB-34B9-4C4C-9F2D-71AC63D5AC30}"/>
              </a:ext>
            </a:extLst>
          </p:cNvPr>
          <p:cNvSpPr/>
          <p:nvPr/>
        </p:nvSpPr>
        <p:spPr>
          <a:xfrm>
            <a:off x="14748585" y="6916007"/>
            <a:ext cx="6268721" cy="124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productType_LBS_stats</a:t>
            </a:r>
            <a:endParaRPr lang="zh-CN" altLang="en-US" sz="4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566D305-9AD3-4892-AA0C-4A49C4F633B7}"/>
              </a:ext>
            </a:extLst>
          </p:cNvPr>
          <p:cNvSpPr/>
          <p:nvPr/>
        </p:nvSpPr>
        <p:spPr>
          <a:xfrm>
            <a:off x="8896972" y="8974848"/>
            <a:ext cx="6075449" cy="124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productType_kw2_stats</a:t>
            </a:r>
            <a:endParaRPr lang="zh-CN" altLang="en-US" sz="4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6F66BE4-3ECE-4AE5-B581-1ABD1A67F794}"/>
              </a:ext>
            </a:extLst>
          </p:cNvPr>
          <p:cNvSpPr/>
          <p:nvPr/>
        </p:nvSpPr>
        <p:spPr>
          <a:xfrm>
            <a:off x="15309672" y="8984312"/>
            <a:ext cx="5995020" cy="124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creativeSize_kw2_stats</a:t>
            </a:r>
            <a:endParaRPr lang="zh-CN" altLang="en-US" sz="4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C1FE8D0-8280-4D6E-9E46-BB5B95CB5DE3}"/>
              </a:ext>
            </a:extLst>
          </p:cNvPr>
          <p:cNvSpPr/>
          <p:nvPr/>
        </p:nvSpPr>
        <p:spPr>
          <a:xfrm>
            <a:off x="7378316" y="11159058"/>
            <a:ext cx="7594105" cy="124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creativeSize_kw2_topic2_stas</a:t>
            </a:r>
            <a:endParaRPr lang="zh-CN" altLang="en-US" sz="4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D15F40-D249-4108-AD16-7CE8DAC3EFA4}"/>
              </a:ext>
            </a:extLst>
          </p:cNvPr>
          <p:cNvSpPr/>
          <p:nvPr/>
        </p:nvSpPr>
        <p:spPr>
          <a:xfrm>
            <a:off x="15321817" y="11165028"/>
            <a:ext cx="5093677" cy="124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aid_kw2_age_stas</a:t>
            </a:r>
            <a:endParaRPr lang="zh-CN" altLang="en-US" sz="4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33A5D0-8C75-4CC0-AEB1-8B62656073C3}"/>
              </a:ext>
            </a:extLst>
          </p:cNvPr>
          <p:cNvSpPr/>
          <p:nvPr/>
        </p:nvSpPr>
        <p:spPr>
          <a:xfrm>
            <a:off x="5868785" y="2354369"/>
            <a:ext cx="17124229" cy="1598680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01B5B3-F6B7-4CCE-8B85-28AF4CC2C853}"/>
              </a:ext>
            </a:extLst>
          </p:cNvPr>
          <p:cNvSpPr txBox="1"/>
          <p:nvPr/>
        </p:nvSpPr>
        <p:spPr>
          <a:xfrm>
            <a:off x="2797595" y="2518714"/>
            <a:ext cx="37996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单值</a:t>
            </a:r>
            <a:endParaRPr lang="en-US" altLang="zh-CN" sz="44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4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转化率特征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F5E6DF0-ECF0-4C75-AF6B-37E6BD254677}"/>
              </a:ext>
            </a:extLst>
          </p:cNvPr>
          <p:cNvSpPr/>
          <p:nvPr/>
        </p:nvSpPr>
        <p:spPr>
          <a:xfrm>
            <a:off x="7150510" y="4502295"/>
            <a:ext cx="11764507" cy="1718215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2E92844-8B28-46FD-AC84-BAC8AE3778DA}"/>
              </a:ext>
            </a:extLst>
          </p:cNvPr>
          <p:cNvSpPr txBox="1"/>
          <p:nvPr/>
        </p:nvSpPr>
        <p:spPr>
          <a:xfrm>
            <a:off x="2797595" y="4868217"/>
            <a:ext cx="38219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多值平均</a:t>
            </a:r>
            <a:endParaRPr lang="en-US" altLang="zh-CN" sz="44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4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转化率特征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EC1A8DE-81EE-4AEB-A720-D3460E542429}"/>
              </a:ext>
            </a:extLst>
          </p:cNvPr>
          <p:cNvSpPr/>
          <p:nvPr/>
        </p:nvSpPr>
        <p:spPr>
          <a:xfrm>
            <a:off x="7150510" y="10940952"/>
            <a:ext cx="15134724" cy="1649266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0CA316D-BA42-41BF-BB19-E2B78C7BEC2E}"/>
              </a:ext>
            </a:extLst>
          </p:cNvPr>
          <p:cNvSpPr txBox="1"/>
          <p:nvPr/>
        </p:nvSpPr>
        <p:spPr>
          <a:xfrm>
            <a:off x="2797595" y="6853007"/>
            <a:ext cx="55980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两个交叉组合转换率特征</a:t>
            </a:r>
            <a:r>
              <a:rPr lang="en-US" altLang="zh-CN" sz="4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4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有一个是单值</a:t>
            </a:r>
            <a:r>
              <a:rPr lang="en-US" altLang="zh-CN" sz="4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44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CD30FAB-49D3-443A-90E7-09B476EBCC20}"/>
              </a:ext>
            </a:extLst>
          </p:cNvPr>
          <p:cNvSpPr/>
          <p:nvPr/>
        </p:nvSpPr>
        <p:spPr>
          <a:xfrm>
            <a:off x="8151223" y="6704397"/>
            <a:ext cx="15100663" cy="1649266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E77C1F-6C90-49C8-8926-D4F978715AD3}"/>
              </a:ext>
            </a:extLst>
          </p:cNvPr>
          <p:cNvSpPr txBox="1"/>
          <p:nvPr/>
        </p:nvSpPr>
        <p:spPr>
          <a:xfrm>
            <a:off x="2783387" y="8799168"/>
            <a:ext cx="61988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两个交叉组合平均转换率特征</a:t>
            </a:r>
            <a:r>
              <a:rPr lang="en-US" altLang="zh-CN" sz="4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4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至少一个多值</a:t>
            </a:r>
            <a:r>
              <a:rPr lang="en-US" altLang="zh-CN" sz="4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44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244212-A2E9-4403-88F4-202FA465F33E}"/>
              </a:ext>
            </a:extLst>
          </p:cNvPr>
          <p:cNvSpPr txBox="1"/>
          <p:nvPr/>
        </p:nvSpPr>
        <p:spPr>
          <a:xfrm>
            <a:off x="2797595" y="11057106"/>
            <a:ext cx="4352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三个交叉组合</a:t>
            </a:r>
            <a:endParaRPr lang="en-US" altLang="zh-CN" sz="44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4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平均转换率特征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EAB95A0-36ED-4A37-A84C-DFB13572F437}"/>
              </a:ext>
            </a:extLst>
          </p:cNvPr>
          <p:cNvSpPr/>
          <p:nvPr/>
        </p:nvSpPr>
        <p:spPr>
          <a:xfrm>
            <a:off x="8681377" y="8795148"/>
            <a:ext cx="14701139" cy="1649266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F6966C6-0DB2-4811-A7FC-1D118ED17B96}"/>
              </a:ext>
            </a:extLst>
          </p:cNvPr>
          <p:cNvSpPr/>
          <p:nvPr/>
        </p:nvSpPr>
        <p:spPr>
          <a:xfrm>
            <a:off x="17361261" y="4730663"/>
            <a:ext cx="1278711" cy="124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4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F6966C6-0DB2-4811-A7FC-1D118ED17B96}"/>
              </a:ext>
            </a:extLst>
          </p:cNvPr>
          <p:cNvSpPr/>
          <p:nvPr/>
        </p:nvSpPr>
        <p:spPr>
          <a:xfrm>
            <a:off x="21017307" y="2541448"/>
            <a:ext cx="1450807" cy="124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4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F6966C6-0DB2-4811-A7FC-1D118ED17B96}"/>
              </a:ext>
            </a:extLst>
          </p:cNvPr>
          <p:cNvSpPr/>
          <p:nvPr/>
        </p:nvSpPr>
        <p:spPr>
          <a:xfrm>
            <a:off x="21331557" y="6958772"/>
            <a:ext cx="1391625" cy="124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4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F6966C6-0DB2-4811-A7FC-1D118ED17B96}"/>
              </a:ext>
            </a:extLst>
          </p:cNvPr>
          <p:cNvSpPr/>
          <p:nvPr/>
        </p:nvSpPr>
        <p:spPr>
          <a:xfrm>
            <a:off x="21658216" y="8998458"/>
            <a:ext cx="1360923" cy="124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4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F6966C6-0DB2-4811-A7FC-1D118ED17B96}"/>
              </a:ext>
            </a:extLst>
          </p:cNvPr>
          <p:cNvSpPr/>
          <p:nvPr/>
        </p:nvSpPr>
        <p:spPr>
          <a:xfrm>
            <a:off x="20666783" y="11161757"/>
            <a:ext cx="1304943" cy="124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4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03F89EA-565C-4591-8484-8334DE90A408}"/>
              </a:ext>
            </a:extLst>
          </p:cNvPr>
          <p:cNvSpPr txBox="1"/>
          <p:nvPr/>
        </p:nvSpPr>
        <p:spPr>
          <a:xfrm>
            <a:off x="1795549" y="1197033"/>
            <a:ext cx="4073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特征工程</a:t>
            </a:r>
          </a:p>
        </p:txBody>
      </p:sp>
    </p:spTree>
    <p:extLst>
      <p:ext uri="{BB962C8B-B14F-4D97-AF65-F5344CB8AC3E}">
        <p14:creationId xmlns:p14="http://schemas.microsoft.com/office/powerpoint/2010/main" val="54545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E97E459-5F54-4773-B1DC-C601563BCD68}"/>
              </a:ext>
            </a:extLst>
          </p:cNvPr>
          <p:cNvSpPr/>
          <p:nvPr/>
        </p:nvSpPr>
        <p:spPr>
          <a:xfrm>
            <a:off x="9541791" y="2237591"/>
            <a:ext cx="3611502" cy="18756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基础特征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6FF4E7F-799E-4B24-8D11-E5E2E87B9A29}"/>
              </a:ext>
            </a:extLst>
          </p:cNvPr>
          <p:cNvSpPr/>
          <p:nvPr/>
        </p:nvSpPr>
        <p:spPr>
          <a:xfrm>
            <a:off x="2988591" y="7894758"/>
            <a:ext cx="3611502" cy="34231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aid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creativeId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productid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4013A65-E4DA-42FE-8D6D-230BFBD3EE49}"/>
              </a:ext>
            </a:extLst>
          </p:cNvPr>
          <p:cNvSpPr/>
          <p:nvPr/>
        </p:nvSpPr>
        <p:spPr>
          <a:xfrm>
            <a:off x="7329793" y="7866183"/>
            <a:ext cx="3611502" cy="34517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interest1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kw1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topic1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457200" indent="-457200" algn="ctr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A33906-F643-4A07-957F-BA9A44730205}"/>
              </a:ext>
            </a:extLst>
          </p:cNvPr>
          <p:cNvSpPr/>
          <p:nvPr/>
        </p:nvSpPr>
        <p:spPr>
          <a:xfrm>
            <a:off x="11613845" y="7869113"/>
            <a:ext cx="3611502" cy="3448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pos_neg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neg_aid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7F73157-AD2C-42D0-B1CE-5CA5AB964DA1}"/>
              </a:ext>
            </a:extLst>
          </p:cNvPr>
          <p:cNvSpPr/>
          <p:nvPr/>
        </p:nvSpPr>
        <p:spPr>
          <a:xfrm>
            <a:off x="15955047" y="7897688"/>
            <a:ext cx="5886050" cy="3420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pos_productid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neg_productid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pos_adCategoryId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neg_adCategoryId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25481B4-CCFE-4CA9-81DD-05BB8B56CDF1}"/>
              </a:ext>
            </a:extLst>
          </p:cNvPr>
          <p:cNvCxnSpPr/>
          <p:nvPr/>
        </p:nvCxnSpPr>
        <p:spPr>
          <a:xfrm>
            <a:off x="4712679" y="4571998"/>
            <a:ext cx="13106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03EBA34-3131-4200-A2C5-9732B3F41E8B}"/>
              </a:ext>
            </a:extLst>
          </p:cNvPr>
          <p:cNvCxnSpPr>
            <a:cxnSpLocks/>
          </p:cNvCxnSpPr>
          <p:nvPr/>
        </p:nvCxnSpPr>
        <p:spPr>
          <a:xfrm>
            <a:off x="4689231" y="557866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91270CB-36B9-428D-B8B0-C0251CA108A2}"/>
              </a:ext>
            </a:extLst>
          </p:cNvPr>
          <p:cNvCxnSpPr>
            <a:cxnSpLocks/>
          </p:cNvCxnSpPr>
          <p:nvPr/>
        </p:nvCxnSpPr>
        <p:spPr>
          <a:xfrm>
            <a:off x="4709205" y="4569727"/>
            <a:ext cx="0" cy="10558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44EB3DF-1066-4DF7-8E25-EFE53AC54E23}"/>
              </a:ext>
            </a:extLst>
          </p:cNvPr>
          <p:cNvCxnSpPr>
            <a:cxnSpLocks/>
          </p:cNvCxnSpPr>
          <p:nvPr/>
        </p:nvCxnSpPr>
        <p:spPr>
          <a:xfrm>
            <a:off x="9049819" y="4569318"/>
            <a:ext cx="0" cy="10558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8C7B6A4-8198-4943-8824-FD7D7124B876}"/>
              </a:ext>
            </a:extLst>
          </p:cNvPr>
          <p:cNvCxnSpPr>
            <a:cxnSpLocks/>
          </p:cNvCxnSpPr>
          <p:nvPr/>
        </p:nvCxnSpPr>
        <p:spPr>
          <a:xfrm>
            <a:off x="13305296" y="4569318"/>
            <a:ext cx="0" cy="10558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5906B88-51B4-4FF5-BC42-677FA78713F3}"/>
              </a:ext>
            </a:extLst>
          </p:cNvPr>
          <p:cNvCxnSpPr>
            <a:cxnSpLocks/>
          </p:cNvCxnSpPr>
          <p:nvPr/>
        </p:nvCxnSpPr>
        <p:spPr>
          <a:xfrm>
            <a:off x="17804112" y="4545872"/>
            <a:ext cx="0" cy="10558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118CE7F-1471-4E16-87D9-43A8F75094E4}"/>
              </a:ext>
            </a:extLst>
          </p:cNvPr>
          <p:cNvCxnSpPr>
            <a:cxnSpLocks/>
          </p:cNvCxnSpPr>
          <p:nvPr/>
        </p:nvCxnSpPr>
        <p:spPr>
          <a:xfrm>
            <a:off x="11288530" y="4113283"/>
            <a:ext cx="0" cy="456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B633B5A-82DA-4E90-B362-B0675CEF230D}"/>
              </a:ext>
            </a:extLst>
          </p:cNvPr>
          <p:cNvSpPr/>
          <p:nvPr/>
        </p:nvSpPr>
        <p:spPr>
          <a:xfrm>
            <a:off x="2769327" y="5692091"/>
            <a:ext cx="3830766" cy="162382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单值基础特征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27A32B5-88AF-4C45-9C89-1250816A8219}"/>
              </a:ext>
            </a:extLst>
          </p:cNvPr>
          <p:cNvSpPr/>
          <p:nvPr/>
        </p:nvSpPr>
        <p:spPr>
          <a:xfrm>
            <a:off x="7132319" y="5680388"/>
            <a:ext cx="3808975" cy="16907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多值基础特征</a:t>
            </a:r>
            <a:endParaRPr lang="en-US" altLang="zh-CN" sz="44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4400" b="1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multi_hot</a:t>
            </a:r>
            <a:endParaRPr lang="zh-CN" altLang="en-US" sz="44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0599E75-B305-45F4-9925-CD3A6F3EC2B8}"/>
              </a:ext>
            </a:extLst>
          </p:cNvPr>
          <p:cNvSpPr/>
          <p:nvPr/>
        </p:nvSpPr>
        <p:spPr>
          <a:xfrm>
            <a:off x="11473520" y="5692091"/>
            <a:ext cx="3751827" cy="169076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新增多值特征</a:t>
            </a:r>
            <a:r>
              <a:rPr lang="en-US" altLang="zh-CN" sz="4400" b="1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multi_hot</a:t>
            </a:r>
            <a:endParaRPr lang="en-US" altLang="zh-CN" sz="44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C71F558-0E2A-450D-93FC-D8DBB6C04681}"/>
              </a:ext>
            </a:extLst>
          </p:cNvPr>
          <p:cNvSpPr/>
          <p:nvPr/>
        </p:nvSpPr>
        <p:spPr>
          <a:xfrm>
            <a:off x="16017762" y="5692090"/>
            <a:ext cx="3409080" cy="169076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新增多值特征</a:t>
            </a:r>
            <a:r>
              <a:rPr lang="en-US" altLang="zh-CN" sz="4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TF_IDF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3F89EA-565C-4591-8484-8334DE90A408}"/>
              </a:ext>
            </a:extLst>
          </p:cNvPr>
          <p:cNvSpPr txBox="1"/>
          <p:nvPr/>
        </p:nvSpPr>
        <p:spPr>
          <a:xfrm>
            <a:off x="1795549" y="1197033"/>
            <a:ext cx="4073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特征工程</a:t>
            </a:r>
          </a:p>
        </p:txBody>
      </p:sp>
    </p:spTree>
    <p:extLst>
      <p:ext uri="{BB962C8B-B14F-4D97-AF65-F5344CB8AC3E}">
        <p14:creationId xmlns:p14="http://schemas.microsoft.com/office/powerpoint/2010/main" val="257821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</TotalTime>
  <Words>958</Words>
  <Application>Microsoft Office PowerPoint</Application>
  <PresentationFormat>自定义</PresentationFormat>
  <Paragraphs>270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TTTGB Medium</vt:lpstr>
      <vt:lpstr>思源黑体 CN Normal</vt:lpstr>
      <vt:lpstr>宋体</vt:lpstr>
      <vt:lpstr>微软雅黑</vt:lpstr>
      <vt:lpstr>Arial</vt:lpstr>
      <vt:lpstr>Calibri</vt:lpstr>
      <vt:lpstr>Wingdings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jacke</cp:lastModifiedBy>
  <cp:revision>103</cp:revision>
  <dcterms:created xsi:type="dcterms:W3CDTF">2018-03-28T09:39:00Z</dcterms:created>
  <dcterms:modified xsi:type="dcterms:W3CDTF">2018-09-04T05:34:31Z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