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59" r:id="rId4"/>
    <p:sldId id="282" r:id="rId5"/>
    <p:sldId id="296" r:id="rId6"/>
    <p:sldId id="297" r:id="rId7"/>
    <p:sldId id="260" r:id="rId8"/>
    <p:sldId id="284" r:id="rId9"/>
    <p:sldId id="285" r:id="rId10"/>
    <p:sldId id="277" r:id="rId11"/>
    <p:sldId id="279" r:id="rId12"/>
    <p:sldId id="283" r:id="rId13"/>
    <p:sldId id="278" r:id="rId14"/>
    <p:sldId id="262" r:id="rId15"/>
    <p:sldId id="275" r:id="rId16"/>
    <p:sldId id="263" r:id="rId17"/>
    <p:sldId id="287" r:id="rId18"/>
    <p:sldId id="286" r:id="rId19"/>
    <p:sldId id="264" r:id="rId20"/>
    <p:sldId id="290" r:id="rId21"/>
    <p:sldId id="288" r:id="rId22"/>
    <p:sldId id="292" r:id="rId23"/>
    <p:sldId id="293" r:id="rId24"/>
    <p:sldId id="295" r:id="rId25"/>
    <p:sldId id="268" r:id="rId26"/>
    <p:sldId id="289" r:id="rId27"/>
    <p:sldId id="267" r:id="rId28"/>
    <p:sldId id="291" r:id="rId29"/>
    <p:sldId id="281" r:id="rId30"/>
    <p:sldId id="270" r:id="rId31"/>
    <p:sldId id="271" r:id="rId32"/>
    <p:sldId id="272" r:id="rId33"/>
    <p:sldId id="273" r:id="rId34"/>
    <p:sldId id="276" r:id="rId3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tılay Nebi ÇALLI" initials="ANÇ" lastIdx="2" clrIdx="0"/>
  <p:cmAuthor id="1" name="Kamuran Kamil YEŞİLKAYA" initials="KKY"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Orta Stil 3 - Vurgu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Koyu Stil 1 - Vurgu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Orta Stil 1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Orta Stil 1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5" d="100"/>
          <a:sy n="115" d="100"/>
        </p:scale>
        <p:origin x="432"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55DFB-82F2-4C64-93E4-F10510A6B5EA}" type="datetimeFigureOut">
              <a:rPr lang="tr-TR" smtClean="0"/>
              <a:t>14.04.2020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0D787-957A-4C91-9FA2-965885DFC9A9}" type="slidenum">
              <a:rPr lang="tr-TR" smtClean="0"/>
              <a:t>‹#›</a:t>
            </a:fld>
            <a:endParaRPr lang="tr-TR"/>
          </a:p>
        </p:txBody>
      </p:sp>
    </p:spTree>
    <p:extLst>
      <p:ext uri="{BB962C8B-B14F-4D97-AF65-F5344CB8AC3E}">
        <p14:creationId xmlns:p14="http://schemas.microsoft.com/office/powerpoint/2010/main" val="1412038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a:t>
            </a:fld>
            <a:endParaRPr lang="tr-TR"/>
          </a:p>
        </p:txBody>
      </p:sp>
    </p:spTree>
    <p:extLst>
      <p:ext uri="{BB962C8B-B14F-4D97-AF65-F5344CB8AC3E}">
        <p14:creationId xmlns:p14="http://schemas.microsoft.com/office/powerpoint/2010/main" val="1690051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10</a:t>
            </a:fld>
            <a:endParaRPr lang="tr-TR"/>
          </a:p>
        </p:txBody>
      </p:sp>
    </p:spTree>
    <p:extLst>
      <p:ext uri="{BB962C8B-B14F-4D97-AF65-F5344CB8AC3E}">
        <p14:creationId xmlns:p14="http://schemas.microsoft.com/office/powerpoint/2010/main" val="1299745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11</a:t>
            </a:fld>
            <a:endParaRPr lang="tr-TR"/>
          </a:p>
        </p:txBody>
      </p:sp>
    </p:spTree>
    <p:extLst>
      <p:ext uri="{BB962C8B-B14F-4D97-AF65-F5344CB8AC3E}">
        <p14:creationId xmlns:p14="http://schemas.microsoft.com/office/powerpoint/2010/main" val="384325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12</a:t>
            </a:fld>
            <a:endParaRPr lang="tr-TR"/>
          </a:p>
        </p:txBody>
      </p:sp>
    </p:spTree>
    <p:extLst>
      <p:ext uri="{BB962C8B-B14F-4D97-AF65-F5344CB8AC3E}">
        <p14:creationId xmlns:p14="http://schemas.microsoft.com/office/powerpoint/2010/main" val="1479275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13</a:t>
            </a:fld>
            <a:endParaRPr lang="tr-TR"/>
          </a:p>
        </p:txBody>
      </p:sp>
    </p:spTree>
    <p:extLst>
      <p:ext uri="{BB962C8B-B14F-4D97-AF65-F5344CB8AC3E}">
        <p14:creationId xmlns:p14="http://schemas.microsoft.com/office/powerpoint/2010/main" val="3239328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14</a:t>
            </a:fld>
            <a:endParaRPr lang="tr-TR"/>
          </a:p>
        </p:txBody>
      </p:sp>
    </p:spTree>
    <p:extLst>
      <p:ext uri="{BB962C8B-B14F-4D97-AF65-F5344CB8AC3E}">
        <p14:creationId xmlns:p14="http://schemas.microsoft.com/office/powerpoint/2010/main" val="17811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15</a:t>
            </a:fld>
            <a:endParaRPr lang="tr-TR"/>
          </a:p>
        </p:txBody>
      </p:sp>
    </p:spTree>
    <p:extLst>
      <p:ext uri="{BB962C8B-B14F-4D97-AF65-F5344CB8AC3E}">
        <p14:creationId xmlns:p14="http://schemas.microsoft.com/office/powerpoint/2010/main" val="2394696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16</a:t>
            </a:fld>
            <a:endParaRPr lang="tr-TR"/>
          </a:p>
        </p:txBody>
      </p:sp>
    </p:spTree>
    <p:extLst>
      <p:ext uri="{BB962C8B-B14F-4D97-AF65-F5344CB8AC3E}">
        <p14:creationId xmlns:p14="http://schemas.microsoft.com/office/powerpoint/2010/main" val="23070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17</a:t>
            </a:fld>
            <a:endParaRPr lang="tr-TR"/>
          </a:p>
        </p:txBody>
      </p:sp>
    </p:spTree>
    <p:extLst>
      <p:ext uri="{BB962C8B-B14F-4D97-AF65-F5344CB8AC3E}">
        <p14:creationId xmlns:p14="http://schemas.microsoft.com/office/powerpoint/2010/main" val="11988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18</a:t>
            </a:fld>
            <a:endParaRPr lang="tr-TR"/>
          </a:p>
        </p:txBody>
      </p:sp>
    </p:spTree>
    <p:extLst>
      <p:ext uri="{BB962C8B-B14F-4D97-AF65-F5344CB8AC3E}">
        <p14:creationId xmlns:p14="http://schemas.microsoft.com/office/powerpoint/2010/main" val="772879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19</a:t>
            </a:fld>
            <a:endParaRPr lang="tr-TR"/>
          </a:p>
        </p:txBody>
      </p:sp>
    </p:spTree>
    <p:extLst>
      <p:ext uri="{BB962C8B-B14F-4D97-AF65-F5344CB8AC3E}">
        <p14:creationId xmlns:p14="http://schemas.microsoft.com/office/powerpoint/2010/main" val="820515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a:t>
            </a:fld>
            <a:endParaRPr lang="tr-TR"/>
          </a:p>
        </p:txBody>
      </p:sp>
    </p:spTree>
    <p:extLst>
      <p:ext uri="{BB962C8B-B14F-4D97-AF65-F5344CB8AC3E}">
        <p14:creationId xmlns:p14="http://schemas.microsoft.com/office/powerpoint/2010/main" val="2948856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20</a:t>
            </a:fld>
            <a:endParaRPr lang="tr-TR"/>
          </a:p>
        </p:txBody>
      </p:sp>
    </p:spTree>
    <p:extLst>
      <p:ext uri="{BB962C8B-B14F-4D97-AF65-F5344CB8AC3E}">
        <p14:creationId xmlns:p14="http://schemas.microsoft.com/office/powerpoint/2010/main" val="1671466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21</a:t>
            </a:fld>
            <a:endParaRPr lang="tr-TR"/>
          </a:p>
        </p:txBody>
      </p:sp>
    </p:spTree>
    <p:extLst>
      <p:ext uri="{BB962C8B-B14F-4D97-AF65-F5344CB8AC3E}">
        <p14:creationId xmlns:p14="http://schemas.microsoft.com/office/powerpoint/2010/main" val="1686929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22</a:t>
            </a:fld>
            <a:endParaRPr lang="tr-TR"/>
          </a:p>
        </p:txBody>
      </p:sp>
    </p:spTree>
    <p:extLst>
      <p:ext uri="{BB962C8B-B14F-4D97-AF65-F5344CB8AC3E}">
        <p14:creationId xmlns:p14="http://schemas.microsoft.com/office/powerpoint/2010/main" val="1873734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23</a:t>
            </a:fld>
            <a:endParaRPr lang="tr-TR"/>
          </a:p>
        </p:txBody>
      </p:sp>
    </p:spTree>
    <p:extLst>
      <p:ext uri="{BB962C8B-B14F-4D97-AF65-F5344CB8AC3E}">
        <p14:creationId xmlns:p14="http://schemas.microsoft.com/office/powerpoint/2010/main" val="1091053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24</a:t>
            </a:fld>
            <a:endParaRPr lang="tr-TR"/>
          </a:p>
        </p:txBody>
      </p:sp>
    </p:spTree>
    <p:extLst>
      <p:ext uri="{BB962C8B-B14F-4D97-AF65-F5344CB8AC3E}">
        <p14:creationId xmlns:p14="http://schemas.microsoft.com/office/powerpoint/2010/main" val="784473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25</a:t>
            </a:fld>
            <a:endParaRPr lang="tr-TR"/>
          </a:p>
        </p:txBody>
      </p:sp>
    </p:spTree>
    <p:extLst>
      <p:ext uri="{BB962C8B-B14F-4D97-AF65-F5344CB8AC3E}">
        <p14:creationId xmlns:p14="http://schemas.microsoft.com/office/powerpoint/2010/main" val="1468414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26</a:t>
            </a:fld>
            <a:endParaRPr lang="tr-TR"/>
          </a:p>
        </p:txBody>
      </p:sp>
    </p:spTree>
    <p:extLst>
      <p:ext uri="{BB962C8B-B14F-4D97-AF65-F5344CB8AC3E}">
        <p14:creationId xmlns:p14="http://schemas.microsoft.com/office/powerpoint/2010/main" val="1884339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27</a:t>
            </a:fld>
            <a:endParaRPr lang="tr-TR"/>
          </a:p>
        </p:txBody>
      </p:sp>
    </p:spTree>
    <p:extLst>
      <p:ext uri="{BB962C8B-B14F-4D97-AF65-F5344CB8AC3E}">
        <p14:creationId xmlns:p14="http://schemas.microsoft.com/office/powerpoint/2010/main" val="3951188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28</a:t>
            </a:fld>
            <a:endParaRPr lang="tr-TR"/>
          </a:p>
        </p:txBody>
      </p:sp>
    </p:spTree>
    <p:extLst>
      <p:ext uri="{BB962C8B-B14F-4D97-AF65-F5344CB8AC3E}">
        <p14:creationId xmlns:p14="http://schemas.microsoft.com/office/powerpoint/2010/main" val="1433406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29</a:t>
            </a:fld>
            <a:endParaRPr lang="tr-TR"/>
          </a:p>
        </p:txBody>
      </p:sp>
    </p:spTree>
    <p:extLst>
      <p:ext uri="{BB962C8B-B14F-4D97-AF65-F5344CB8AC3E}">
        <p14:creationId xmlns:p14="http://schemas.microsoft.com/office/powerpoint/2010/main" val="36302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3</a:t>
            </a:fld>
            <a:endParaRPr lang="tr-TR"/>
          </a:p>
        </p:txBody>
      </p:sp>
    </p:spTree>
    <p:extLst>
      <p:ext uri="{BB962C8B-B14F-4D97-AF65-F5344CB8AC3E}">
        <p14:creationId xmlns:p14="http://schemas.microsoft.com/office/powerpoint/2010/main" val="486083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30</a:t>
            </a:fld>
            <a:endParaRPr lang="tr-TR"/>
          </a:p>
        </p:txBody>
      </p:sp>
    </p:spTree>
    <p:extLst>
      <p:ext uri="{BB962C8B-B14F-4D97-AF65-F5344CB8AC3E}">
        <p14:creationId xmlns:p14="http://schemas.microsoft.com/office/powerpoint/2010/main" val="2977314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31</a:t>
            </a:fld>
            <a:endParaRPr lang="tr-TR"/>
          </a:p>
        </p:txBody>
      </p:sp>
    </p:spTree>
    <p:extLst>
      <p:ext uri="{BB962C8B-B14F-4D97-AF65-F5344CB8AC3E}">
        <p14:creationId xmlns:p14="http://schemas.microsoft.com/office/powerpoint/2010/main" val="3657898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32</a:t>
            </a:fld>
            <a:endParaRPr lang="tr-TR"/>
          </a:p>
        </p:txBody>
      </p:sp>
    </p:spTree>
    <p:extLst>
      <p:ext uri="{BB962C8B-B14F-4D97-AF65-F5344CB8AC3E}">
        <p14:creationId xmlns:p14="http://schemas.microsoft.com/office/powerpoint/2010/main" val="816873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33</a:t>
            </a:fld>
            <a:endParaRPr lang="tr-TR"/>
          </a:p>
        </p:txBody>
      </p:sp>
    </p:spTree>
    <p:extLst>
      <p:ext uri="{BB962C8B-B14F-4D97-AF65-F5344CB8AC3E}">
        <p14:creationId xmlns:p14="http://schemas.microsoft.com/office/powerpoint/2010/main" val="1269907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34</a:t>
            </a:fld>
            <a:endParaRPr lang="tr-TR"/>
          </a:p>
        </p:txBody>
      </p:sp>
    </p:spTree>
    <p:extLst>
      <p:ext uri="{BB962C8B-B14F-4D97-AF65-F5344CB8AC3E}">
        <p14:creationId xmlns:p14="http://schemas.microsoft.com/office/powerpoint/2010/main" val="3827663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4</a:t>
            </a:fld>
            <a:endParaRPr lang="tr-TR"/>
          </a:p>
        </p:txBody>
      </p:sp>
    </p:spTree>
    <p:extLst>
      <p:ext uri="{BB962C8B-B14F-4D97-AF65-F5344CB8AC3E}">
        <p14:creationId xmlns:p14="http://schemas.microsoft.com/office/powerpoint/2010/main" val="1309078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5</a:t>
            </a:fld>
            <a:endParaRPr lang="tr-TR"/>
          </a:p>
        </p:txBody>
      </p:sp>
    </p:spTree>
    <p:extLst>
      <p:ext uri="{BB962C8B-B14F-4D97-AF65-F5344CB8AC3E}">
        <p14:creationId xmlns:p14="http://schemas.microsoft.com/office/powerpoint/2010/main" val="909606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6</a:t>
            </a:fld>
            <a:endParaRPr lang="tr-TR"/>
          </a:p>
        </p:txBody>
      </p:sp>
    </p:spTree>
    <p:extLst>
      <p:ext uri="{BB962C8B-B14F-4D97-AF65-F5344CB8AC3E}">
        <p14:creationId xmlns:p14="http://schemas.microsoft.com/office/powerpoint/2010/main" val="508106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7</a:t>
            </a:fld>
            <a:endParaRPr lang="tr-TR"/>
          </a:p>
        </p:txBody>
      </p:sp>
    </p:spTree>
    <p:extLst>
      <p:ext uri="{BB962C8B-B14F-4D97-AF65-F5344CB8AC3E}">
        <p14:creationId xmlns:p14="http://schemas.microsoft.com/office/powerpoint/2010/main" val="293187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8</a:t>
            </a:fld>
            <a:endParaRPr lang="tr-TR"/>
          </a:p>
        </p:txBody>
      </p:sp>
    </p:spTree>
    <p:extLst>
      <p:ext uri="{BB962C8B-B14F-4D97-AF65-F5344CB8AC3E}">
        <p14:creationId xmlns:p14="http://schemas.microsoft.com/office/powerpoint/2010/main" val="1158849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7980D787-957A-4C91-9FA2-965885DFC9A9}" type="slidenum">
              <a:rPr lang="tr-TR" smtClean="0"/>
              <a:t>9</a:t>
            </a:fld>
            <a:endParaRPr lang="tr-TR"/>
          </a:p>
        </p:txBody>
      </p:sp>
    </p:spTree>
    <p:extLst>
      <p:ext uri="{BB962C8B-B14F-4D97-AF65-F5344CB8AC3E}">
        <p14:creationId xmlns:p14="http://schemas.microsoft.com/office/powerpoint/2010/main" val="54396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7FAE8CB2-9691-490D-9BE8-156B3BD3EDDA}" type="datetime2">
              <a:rPr lang="tr-TR" smtClean="0"/>
              <a:t>14 Nisan 2020 Salı</a:t>
            </a:fld>
            <a:endParaRPr lang="tr-TR"/>
          </a:p>
        </p:txBody>
      </p:sp>
      <p:sp>
        <p:nvSpPr>
          <p:cNvPr id="5" name="Footer Placeholder 4"/>
          <p:cNvSpPr>
            <a:spLocks noGrp="1"/>
          </p:cNvSpPr>
          <p:nvPr>
            <p:ph type="ftr" sz="quarter" idx="11"/>
          </p:nvPr>
        </p:nvSpPr>
        <p:spPr/>
        <p:txBody>
          <a:bodyPr/>
          <a:lstStyle/>
          <a:p>
            <a:r>
              <a:rPr lang="tr-TR" smtClean="0"/>
              <a:t>2018 TEKNOFEST ROKET YARIŞMASI ÖNCÜL TASARIM RAPORU (ÖTR)</a:t>
            </a:r>
            <a:endParaRPr lang="tr-T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26864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036B13AA-6CA4-4018-AB6A-83696F88837D}" type="datetime2">
              <a:rPr lang="tr-TR" smtClean="0"/>
              <a:t>14 Nisan 2020 Salı</a:t>
            </a:fld>
            <a:endParaRPr lang="tr-TR"/>
          </a:p>
        </p:txBody>
      </p:sp>
      <p:sp>
        <p:nvSpPr>
          <p:cNvPr id="5" name="Footer Placeholder 4"/>
          <p:cNvSpPr>
            <a:spLocks noGrp="1"/>
          </p:cNvSpPr>
          <p:nvPr>
            <p:ph type="ftr" sz="quarter" idx="11"/>
          </p:nvPr>
        </p:nvSpPr>
        <p:spPr/>
        <p:txBody>
          <a:bodyPr/>
          <a:lstStyle/>
          <a:p>
            <a:r>
              <a:rPr lang="tr-TR" smtClean="0"/>
              <a:t>2018 TEKNOFEST ROKET YARIŞMASI ÖNCÜL TASARIM RAPORU (ÖTR)</a:t>
            </a:r>
            <a:endParaRPr lang="tr-T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86635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614A6D07-2EAE-4316-B7DB-B0FB13467948}" type="datetime2">
              <a:rPr lang="tr-TR" smtClean="0"/>
              <a:t>14 Nisan 2020 Salı</a:t>
            </a:fld>
            <a:endParaRPr lang="tr-TR"/>
          </a:p>
        </p:txBody>
      </p:sp>
      <p:sp>
        <p:nvSpPr>
          <p:cNvPr id="5" name="Footer Placeholder 4"/>
          <p:cNvSpPr>
            <a:spLocks noGrp="1"/>
          </p:cNvSpPr>
          <p:nvPr>
            <p:ph type="ftr" sz="quarter" idx="11"/>
          </p:nvPr>
        </p:nvSpPr>
        <p:spPr/>
        <p:txBody>
          <a:bodyPr/>
          <a:lstStyle/>
          <a:p>
            <a:r>
              <a:rPr lang="tr-TR" smtClean="0"/>
              <a:t>2018 TEKNOFEST ROKET YARIŞMASI ÖNCÜL TASARIM RAPORU (ÖTR)</a:t>
            </a:r>
            <a:endParaRPr lang="tr-T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39643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06142BE6-88A1-4636-8CD1-5CDE0647BA87}" type="datetime2">
              <a:rPr lang="tr-TR" smtClean="0"/>
              <a:t>14 Nisan 2020 Salı</a:t>
            </a:fld>
            <a:endParaRPr lang="tr-TR"/>
          </a:p>
        </p:txBody>
      </p:sp>
      <p:sp>
        <p:nvSpPr>
          <p:cNvPr id="5" name="Footer Placeholder 4"/>
          <p:cNvSpPr>
            <a:spLocks noGrp="1"/>
          </p:cNvSpPr>
          <p:nvPr>
            <p:ph type="ftr" sz="quarter" idx="11"/>
          </p:nvPr>
        </p:nvSpPr>
        <p:spPr/>
        <p:txBody>
          <a:bodyPr/>
          <a:lstStyle/>
          <a:p>
            <a:r>
              <a:rPr lang="tr-TR" smtClean="0"/>
              <a:t>2018 TEKNOFEST ROKET YARIŞMASI ÖNCÜL TASARIM RAPORU (ÖTR)</a:t>
            </a:r>
            <a:endParaRPr lang="tr-T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41349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3EF135-1B39-46F9-B480-EDB3F7E0C68A}" type="datetime2">
              <a:rPr lang="tr-TR" smtClean="0"/>
              <a:t>14 Nisan 2020 Salı</a:t>
            </a:fld>
            <a:endParaRPr lang="tr-TR"/>
          </a:p>
        </p:txBody>
      </p:sp>
      <p:sp>
        <p:nvSpPr>
          <p:cNvPr id="5" name="Footer Placeholder 4"/>
          <p:cNvSpPr>
            <a:spLocks noGrp="1"/>
          </p:cNvSpPr>
          <p:nvPr>
            <p:ph type="ftr" sz="quarter" idx="11"/>
          </p:nvPr>
        </p:nvSpPr>
        <p:spPr/>
        <p:txBody>
          <a:bodyPr/>
          <a:lstStyle/>
          <a:p>
            <a:r>
              <a:rPr lang="tr-TR" smtClean="0"/>
              <a:t>2018 TEKNOFEST ROKET YARIŞMASI ÖNCÜL TASARIM RAPORU (ÖTR)</a:t>
            </a:r>
            <a:endParaRPr lang="tr-TR"/>
          </a:p>
        </p:txBody>
      </p:sp>
      <p:sp>
        <p:nvSpPr>
          <p:cNvPr id="6" name="Slide Number Placeholder 5"/>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1678278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763D39CA-2D14-4B38-AF06-14C43CD290E5}" type="datetime2">
              <a:rPr lang="tr-TR" smtClean="0"/>
              <a:t>14 Nisan 2020 Salı</a:t>
            </a:fld>
            <a:endParaRPr lang="tr-TR"/>
          </a:p>
        </p:txBody>
      </p:sp>
      <p:sp>
        <p:nvSpPr>
          <p:cNvPr id="6" name="Footer Placeholder 5"/>
          <p:cNvSpPr>
            <a:spLocks noGrp="1"/>
          </p:cNvSpPr>
          <p:nvPr>
            <p:ph type="ftr" sz="quarter" idx="11"/>
          </p:nvPr>
        </p:nvSpPr>
        <p:spPr/>
        <p:txBody>
          <a:bodyPr/>
          <a:lstStyle/>
          <a:p>
            <a:r>
              <a:rPr lang="tr-TR" smtClean="0"/>
              <a:t>2018 TEKNOFEST ROKET YARIŞMASI ÖNCÜL TASARIM RAPORU (ÖTR)</a:t>
            </a:r>
            <a:endParaRPr lang="tr-TR"/>
          </a:p>
        </p:txBody>
      </p:sp>
      <p:sp>
        <p:nvSpPr>
          <p:cNvPr id="7" name="Slide Number Placeholder 6"/>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178291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B5586FD2-488F-40DF-B568-34DEA0B57C64}" type="datetime2">
              <a:rPr lang="tr-TR" smtClean="0"/>
              <a:t>14 Nisan 2020 Salı</a:t>
            </a:fld>
            <a:endParaRPr lang="tr-TR"/>
          </a:p>
        </p:txBody>
      </p:sp>
      <p:sp>
        <p:nvSpPr>
          <p:cNvPr id="8" name="Footer Placeholder 7"/>
          <p:cNvSpPr>
            <a:spLocks noGrp="1"/>
          </p:cNvSpPr>
          <p:nvPr>
            <p:ph type="ftr" sz="quarter" idx="11"/>
          </p:nvPr>
        </p:nvSpPr>
        <p:spPr/>
        <p:txBody>
          <a:bodyPr/>
          <a:lstStyle/>
          <a:p>
            <a:r>
              <a:rPr lang="tr-TR" smtClean="0"/>
              <a:t>2018 TEKNOFEST ROKET YARIŞMASI ÖNCÜL TASARIM RAPORU (ÖTR)</a:t>
            </a:r>
            <a:endParaRPr lang="tr-TR"/>
          </a:p>
        </p:txBody>
      </p:sp>
      <p:sp>
        <p:nvSpPr>
          <p:cNvPr id="9" name="Slide Number Placeholder 8"/>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399346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8C086831-B416-4B9A-A450-170C5C34286D}" type="datetime2">
              <a:rPr lang="tr-TR" smtClean="0"/>
              <a:t>14 Nisan 2020 Salı</a:t>
            </a:fld>
            <a:endParaRPr lang="tr-TR"/>
          </a:p>
        </p:txBody>
      </p:sp>
      <p:sp>
        <p:nvSpPr>
          <p:cNvPr id="4" name="Footer Placeholder 3"/>
          <p:cNvSpPr>
            <a:spLocks noGrp="1"/>
          </p:cNvSpPr>
          <p:nvPr>
            <p:ph type="ftr" sz="quarter" idx="11"/>
          </p:nvPr>
        </p:nvSpPr>
        <p:spPr/>
        <p:txBody>
          <a:bodyPr/>
          <a:lstStyle/>
          <a:p>
            <a:r>
              <a:rPr lang="tr-TR" smtClean="0"/>
              <a:t>2018 TEKNOFEST ROKET YARIŞMASI ÖNCÜL TASARIM RAPORU (ÖTR)</a:t>
            </a:r>
            <a:endParaRPr lang="tr-TR"/>
          </a:p>
        </p:txBody>
      </p:sp>
      <p:sp>
        <p:nvSpPr>
          <p:cNvPr id="5" name="Slide Number Placeholder 4"/>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264733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49507-AD42-41CA-AEC4-E30B5C930225}" type="datetime2">
              <a:rPr lang="tr-TR" smtClean="0"/>
              <a:t>14 Nisan 2020 Salı</a:t>
            </a:fld>
            <a:endParaRPr lang="tr-TR"/>
          </a:p>
        </p:txBody>
      </p:sp>
      <p:sp>
        <p:nvSpPr>
          <p:cNvPr id="3" name="Footer Placeholder 2"/>
          <p:cNvSpPr>
            <a:spLocks noGrp="1"/>
          </p:cNvSpPr>
          <p:nvPr>
            <p:ph type="ftr" sz="quarter" idx="11"/>
          </p:nvPr>
        </p:nvSpPr>
        <p:spPr/>
        <p:txBody>
          <a:bodyPr/>
          <a:lstStyle/>
          <a:p>
            <a:r>
              <a:rPr lang="tr-TR" smtClean="0"/>
              <a:t>2018 TEKNOFEST ROKET YARIŞMASI ÖNCÜL TASARIM RAPORU (ÖTR)</a:t>
            </a:r>
            <a:endParaRPr lang="tr-TR"/>
          </a:p>
        </p:txBody>
      </p:sp>
      <p:sp>
        <p:nvSpPr>
          <p:cNvPr id="4" name="Slide Number Placeholder 3"/>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415200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4BBE04-BFAD-4AC9-A91E-102D65BDF41E}" type="datetime2">
              <a:rPr lang="tr-TR" smtClean="0"/>
              <a:t>14 Nisan 2020 Salı</a:t>
            </a:fld>
            <a:endParaRPr lang="tr-TR"/>
          </a:p>
        </p:txBody>
      </p:sp>
      <p:sp>
        <p:nvSpPr>
          <p:cNvPr id="6" name="Footer Placeholder 5"/>
          <p:cNvSpPr>
            <a:spLocks noGrp="1"/>
          </p:cNvSpPr>
          <p:nvPr>
            <p:ph type="ftr" sz="quarter" idx="11"/>
          </p:nvPr>
        </p:nvSpPr>
        <p:spPr/>
        <p:txBody>
          <a:bodyPr/>
          <a:lstStyle/>
          <a:p>
            <a:r>
              <a:rPr lang="tr-TR" smtClean="0"/>
              <a:t>2018 TEKNOFEST ROKET YARIŞMASI ÖNCÜL TASARIM RAPORU (ÖTR)</a:t>
            </a:r>
            <a:endParaRPr lang="tr-TR"/>
          </a:p>
        </p:txBody>
      </p:sp>
      <p:sp>
        <p:nvSpPr>
          <p:cNvPr id="7" name="Slide Number Placeholder 6"/>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285342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48B8DF-9B11-4B50-A31B-88D0FACB57D4}" type="datetime2">
              <a:rPr lang="tr-TR" smtClean="0"/>
              <a:t>14 Nisan 2020 Salı</a:t>
            </a:fld>
            <a:endParaRPr lang="tr-TR"/>
          </a:p>
        </p:txBody>
      </p:sp>
      <p:sp>
        <p:nvSpPr>
          <p:cNvPr id="6" name="Footer Placeholder 5"/>
          <p:cNvSpPr>
            <a:spLocks noGrp="1"/>
          </p:cNvSpPr>
          <p:nvPr>
            <p:ph type="ftr" sz="quarter" idx="11"/>
          </p:nvPr>
        </p:nvSpPr>
        <p:spPr/>
        <p:txBody>
          <a:bodyPr/>
          <a:lstStyle/>
          <a:p>
            <a:r>
              <a:rPr lang="tr-TR" smtClean="0"/>
              <a:t>2018 TEKNOFEST ROKET YARIŞMASI ÖNCÜL TASARIM RAPORU (ÖTR)</a:t>
            </a:r>
            <a:endParaRPr lang="tr-TR"/>
          </a:p>
        </p:txBody>
      </p:sp>
      <p:sp>
        <p:nvSpPr>
          <p:cNvPr id="7" name="Slide Number Placeholder 6"/>
          <p:cNvSpPr>
            <a:spLocks noGrp="1"/>
          </p:cNvSpPr>
          <p:nvPr>
            <p:ph type="sldNum" sz="quarter" idx="12"/>
          </p:nvPr>
        </p:nvSpPr>
        <p:spPr/>
        <p:txBody>
          <a:bodyPr/>
          <a:lstStyle/>
          <a:p>
            <a:fld id="{87BEDC82-49FF-42E3-B7EA-26FF728940D5}" type="slidenum">
              <a:rPr lang="tr-TR" smtClean="0"/>
              <a:t>‹#›</a:t>
            </a:fld>
            <a:endParaRPr lang="tr-TR"/>
          </a:p>
        </p:txBody>
      </p:sp>
    </p:spTree>
    <p:extLst>
      <p:ext uri="{BB962C8B-B14F-4D97-AF65-F5344CB8AC3E}">
        <p14:creationId xmlns:p14="http://schemas.microsoft.com/office/powerpoint/2010/main" val="360950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93D5B-6D19-4DFF-AD2B-3546E2B8FE94}" type="datetime2">
              <a:rPr lang="tr-TR" smtClean="0"/>
              <a:t>14 Nisan 2020 Salı</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t>2018 TEKNOFEST ROKET YARIŞMASI ÖNCÜL TASARIM RAPORU (ÖTR)</a:t>
            </a:r>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EDC82-49FF-42E3-B7EA-26FF728940D5}" type="slidenum">
              <a:rPr lang="tr-TR" smtClean="0"/>
              <a:t>‹#›</a:t>
            </a:fld>
            <a:endParaRPr lang="tr-TR"/>
          </a:p>
        </p:txBody>
      </p:sp>
      <p:sp>
        <p:nvSpPr>
          <p:cNvPr id="7" name="fr"/>
          <p:cNvSpPr txBox="1"/>
          <p:nvPr userDrawn="1"/>
        </p:nvSpPr>
        <p:spPr>
          <a:xfrm>
            <a:off x="0" y="6537960"/>
            <a:ext cx="12192000" cy="223138"/>
          </a:xfrm>
          <a:prstGeom prst="rect">
            <a:avLst/>
          </a:prstGeom>
          <a:noFill/>
        </p:spPr>
        <p:txBody>
          <a:bodyPr vert="horz" rtlCol="0">
            <a:spAutoFit/>
          </a:bodyPr>
          <a:lstStyle/>
          <a:p>
            <a:pPr algn="r"/>
            <a:endParaRPr lang="tr-TR" sz="850" b="0" i="0" u="none" baseline="0">
              <a:solidFill>
                <a:srgbClr val="FF0000"/>
              </a:solidFill>
              <a:latin typeface="Microsoft Sans Serif" panose="020B0604020202020204" pitchFamily="34" charset="0"/>
            </a:endParaRPr>
          </a:p>
        </p:txBody>
      </p:sp>
      <p:sp>
        <p:nvSpPr>
          <p:cNvPr id="8" name="hr" descr="Herkese Açık | Public"/>
          <p:cNvSpPr txBox="1"/>
          <p:nvPr userDrawn="1"/>
        </p:nvSpPr>
        <p:spPr>
          <a:xfrm>
            <a:off x="0" y="0"/>
            <a:ext cx="12192000" cy="223138"/>
          </a:xfrm>
          <a:prstGeom prst="rect">
            <a:avLst/>
          </a:prstGeom>
          <a:noFill/>
        </p:spPr>
        <p:txBody>
          <a:bodyPr vert="horz" rtlCol="0">
            <a:spAutoFit/>
          </a:bodyPr>
          <a:lstStyle/>
          <a:p>
            <a:pPr algn="r"/>
            <a:r>
              <a:rPr lang="tr-TR" sz="850" b="0" i="0" u="none" baseline="0" smtClean="0">
                <a:solidFill>
                  <a:srgbClr val="FF0000"/>
                </a:solidFill>
                <a:latin typeface="Microsoft Sans Serif" panose="020B0604020202020204" pitchFamily="34" charset="0"/>
              </a:rPr>
              <a:t>Herkese Açık | Public</a:t>
            </a:r>
            <a:endParaRPr lang="tr-TR" sz="850" b="0" i="0" u="none" baseline="0">
              <a:solidFill>
                <a:srgbClr val="FF0000"/>
              </a:solidFill>
              <a:latin typeface="Microsoft Sans Serif" panose="020B0604020202020204" pitchFamily="34" charset="0"/>
            </a:endParaRPr>
          </a:p>
        </p:txBody>
      </p:sp>
    </p:spTree>
    <p:extLst>
      <p:ext uri="{BB962C8B-B14F-4D97-AF65-F5344CB8AC3E}">
        <p14:creationId xmlns:p14="http://schemas.microsoft.com/office/powerpoint/2010/main" val="1928742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57674"/>
            <a:ext cx="9144000" cy="5392614"/>
          </a:xfrm>
        </p:spPr>
        <p:txBody>
          <a:bodyPr>
            <a:normAutofit/>
          </a:bodyPr>
          <a:lstStyle/>
          <a:p>
            <a:r>
              <a:rPr lang="tr-TR" sz="4800" b="1" dirty="0" smtClean="0">
                <a:solidFill>
                  <a:srgbClr val="0070C0"/>
                </a:solidFill>
                <a:latin typeface="Times New Roman" panose="02020603050405020304" pitchFamily="18" charset="0"/>
                <a:cs typeface="Times New Roman" panose="02020603050405020304" pitchFamily="18" charset="0"/>
              </a:rPr>
              <a:t>TEKNOFEST </a:t>
            </a:r>
            <a:r>
              <a:rPr lang="tr-TR" sz="4800" b="1" dirty="0" smtClean="0">
                <a:solidFill>
                  <a:srgbClr val="0070C0"/>
                </a:solidFill>
                <a:latin typeface="Times New Roman" panose="02020603050405020304" pitchFamily="18" charset="0"/>
                <a:cs typeface="Times New Roman" panose="02020603050405020304" pitchFamily="18" charset="0"/>
              </a:rPr>
              <a:t>2020</a:t>
            </a:r>
            <a:r>
              <a:rPr lang="tr-TR" sz="4800" b="1" dirty="0" smtClean="0">
                <a:solidFill>
                  <a:srgbClr val="0070C0"/>
                </a:solidFill>
                <a:latin typeface="Times New Roman" panose="02020603050405020304" pitchFamily="18" charset="0"/>
                <a:cs typeface="Times New Roman" panose="02020603050405020304" pitchFamily="18" charset="0"/>
              </a:rPr>
              <a:t/>
            </a:r>
            <a:br>
              <a:rPr lang="tr-TR" sz="4800" b="1" dirty="0" smtClean="0">
                <a:solidFill>
                  <a:srgbClr val="0070C0"/>
                </a:solidFill>
                <a:latin typeface="Times New Roman" panose="02020603050405020304" pitchFamily="18" charset="0"/>
                <a:cs typeface="Times New Roman" panose="02020603050405020304" pitchFamily="18" charset="0"/>
              </a:rPr>
            </a:br>
            <a:r>
              <a:rPr lang="tr-TR" sz="4800" b="1" dirty="0" smtClean="0">
                <a:solidFill>
                  <a:srgbClr val="0070C0"/>
                </a:solidFill>
                <a:latin typeface="Times New Roman" panose="02020603050405020304" pitchFamily="18" charset="0"/>
                <a:cs typeface="Times New Roman" panose="02020603050405020304" pitchFamily="18" charset="0"/>
              </a:rPr>
              <a:t>ROKET YARIŞMASI</a:t>
            </a:r>
            <a:br>
              <a:rPr lang="tr-TR" sz="4800" b="1" dirty="0" smtClean="0">
                <a:solidFill>
                  <a:srgbClr val="0070C0"/>
                </a:solidFill>
                <a:latin typeface="Times New Roman" panose="02020603050405020304" pitchFamily="18" charset="0"/>
                <a:cs typeface="Times New Roman" panose="02020603050405020304" pitchFamily="18" charset="0"/>
              </a:rPr>
            </a:br>
            <a:r>
              <a:rPr lang="tr-TR" sz="4800" b="1" dirty="0" smtClean="0">
                <a:solidFill>
                  <a:srgbClr val="0070C0"/>
                </a:solidFill>
                <a:latin typeface="Times New Roman" panose="02020603050405020304" pitchFamily="18" charset="0"/>
                <a:cs typeface="Times New Roman" panose="02020603050405020304" pitchFamily="18" charset="0"/>
              </a:rPr>
              <a:t>Kritik Tasarım Raporu (KTR)</a:t>
            </a:r>
            <a:br>
              <a:rPr lang="tr-TR" sz="4800" b="1" dirty="0" smtClean="0">
                <a:solidFill>
                  <a:srgbClr val="0070C0"/>
                </a:solidFill>
                <a:latin typeface="Times New Roman" panose="02020603050405020304" pitchFamily="18" charset="0"/>
                <a:cs typeface="Times New Roman" panose="02020603050405020304" pitchFamily="18" charset="0"/>
              </a:rPr>
            </a:br>
            <a:r>
              <a:rPr lang="tr-TR" sz="4800" b="1" dirty="0" smtClean="0">
                <a:solidFill>
                  <a:srgbClr val="0070C0"/>
                </a:solidFill>
                <a:latin typeface="Times New Roman" panose="02020603050405020304" pitchFamily="18" charset="0"/>
                <a:cs typeface="Times New Roman" panose="02020603050405020304" pitchFamily="18" charset="0"/>
              </a:rPr>
              <a:t>Sunuşu</a:t>
            </a:r>
            <a:br>
              <a:rPr lang="tr-TR" sz="4800" b="1" dirty="0" smtClean="0">
                <a:solidFill>
                  <a:srgbClr val="0070C0"/>
                </a:solidFill>
                <a:latin typeface="Times New Roman" panose="02020603050405020304" pitchFamily="18" charset="0"/>
                <a:cs typeface="Times New Roman" panose="02020603050405020304" pitchFamily="18" charset="0"/>
              </a:rPr>
            </a:br>
            <a:r>
              <a:rPr lang="tr-TR" sz="4000" b="1" dirty="0" smtClean="0">
                <a:solidFill>
                  <a:srgbClr val="0070C0"/>
                </a:solidFill>
                <a:latin typeface="Times New Roman" panose="02020603050405020304" pitchFamily="18" charset="0"/>
                <a:cs typeface="Times New Roman" panose="02020603050405020304" pitchFamily="18" charset="0"/>
              </a:rPr>
              <a:t>Takım Adı</a:t>
            </a:r>
            <a:r>
              <a:rPr lang="tr-TR" b="1" dirty="0" smtClean="0">
                <a:solidFill>
                  <a:srgbClr val="0070C0"/>
                </a:solidFill>
                <a:latin typeface="Times New Roman" panose="02020603050405020304" pitchFamily="18" charset="0"/>
                <a:cs typeface="Times New Roman" panose="02020603050405020304" pitchFamily="18" charset="0"/>
              </a:rPr>
              <a:t/>
            </a:r>
            <a:br>
              <a:rPr lang="tr-TR" b="1" dirty="0" smtClean="0">
                <a:solidFill>
                  <a:srgbClr val="0070C0"/>
                </a:solidFill>
                <a:latin typeface="Times New Roman" panose="02020603050405020304" pitchFamily="18" charset="0"/>
                <a:cs typeface="Times New Roman" panose="02020603050405020304" pitchFamily="18" charset="0"/>
              </a:rPr>
            </a:br>
            <a:r>
              <a:rPr lang="tr-TR" sz="4400" b="1" dirty="0">
                <a:solidFill>
                  <a:srgbClr val="FF0000"/>
                </a:solidFill>
                <a:latin typeface="Times New Roman" panose="02020603050405020304" pitchFamily="18" charset="0"/>
                <a:cs typeface="Times New Roman" panose="02020603050405020304" pitchFamily="18" charset="0"/>
              </a:rPr>
              <a:t>UYARI:</a:t>
            </a:r>
            <a:r>
              <a:rPr lang="tr-TR" b="1" dirty="0">
                <a:solidFill>
                  <a:srgbClr val="0070C0"/>
                </a:solidFill>
                <a:latin typeface="Times New Roman" panose="02020603050405020304" pitchFamily="18" charset="0"/>
                <a:cs typeface="Times New Roman" panose="02020603050405020304" pitchFamily="18" charset="0"/>
              </a:rPr>
              <a:t/>
            </a:r>
            <a:br>
              <a:rPr lang="tr-TR" b="1" dirty="0">
                <a:solidFill>
                  <a:srgbClr val="0070C0"/>
                </a:solidFill>
                <a:latin typeface="Times New Roman" panose="02020603050405020304" pitchFamily="18" charset="0"/>
                <a:cs typeface="Times New Roman" panose="02020603050405020304" pitchFamily="18" charset="0"/>
              </a:rPr>
            </a:br>
            <a:r>
              <a:rPr lang="tr-TR" sz="1800" b="1" dirty="0">
                <a:solidFill>
                  <a:srgbClr val="FF0000"/>
                </a:solidFill>
                <a:latin typeface="Times New Roman" panose="02020603050405020304" pitchFamily="18" charset="0"/>
                <a:cs typeface="Times New Roman" panose="02020603050405020304" pitchFamily="18" charset="0"/>
              </a:rPr>
              <a:t>Bu Format dışında herhangi bir format </a:t>
            </a:r>
            <a:r>
              <a:rPr lang="tr-TR" sz="1800" b="1" dirty="0" smtClean="0">
                <a:solidFill>
                  <a:srgbClr val="FF0000"/>
                </a:solidFill>
                <a:latin typeface="Times New Roman" panose="02020603050405020304" pitchFamily="18" charset="0"/>
                <a:cs typeface="Times New Roman" panose="02020603050405020304" pitchFamily="18" charset="0"/>
              </a:rPr>
              <a:t>kullanıl</a:t>
            </a:r>
            <a:r>
              <a:rPr lang="en-US" sz="1800" b="1" dirty="0" err="1" smtClean="0">
                <a:solidFill>
                  <a:srgbClr val="FF0000"/>
                </a:solidFill>
                <a:latin typeface="Times New Roman" panose="02020603050405020304" pitchFamily="18" charset="0"/>
                <a:cs typeface="Times New Roman" panose="02020603050405020304" pitchFamily="18" charset="0"/>
              </a:rPr>
              <a:t>mayacaktır</a:t>
            </a:r>
            <a:r>
              <a:rPr lang="tr-TR" sz="1800" b="1" dirty="0" smtClean="0">
                <a:solidFill>
                  <a:srgbClr val="FF0000"/>
                </a:solidFill>
                <a:latin typeface="Times New Roman" panose="02020603050405020304" pitchFamily="18" charset="0"/>
                <a:cs typeface="Times New Roman" panose="02020603050405020304" pitchFamily="18" charset="0"/>
              </a:rPr>
              <a:t>. </a:t>
            </a:r>
            <a:br>
              <a:rPr lang="tr-TR" sz="1800" b="1" dirty="0" smtClean="0">
                <a:solidFill>
                  <a:srgbClr val="FF0000"/>
                </a:solidFill>
                <a:latin typeface="Times New Roman" panose="02020603050405020304" pitchFamily="18" charset="0"/>
                <a:cs typeface="Times New Roman" panose="02020603050405020304" pitchFamily="18" charset="0"/>
              </a:rPr>
            </a:br>
            <a:r>
              <a:rPr lang="tr-TR" sz="1800" b="1" dirty="0">
                <a:solidFill>
                  <a:srgbClr val="FF0000"/>
                </a:solidFill>
                <a:latin typeface="Times New Roman" panose="02020603050405020304" pitchFamily="18" charset="0"/>
                <a:cs typeface="Times New Roman" panose="02020603050405020304" pitchFamily="18" charset="0"/>
              </a:rPr>
              <a:t>Üretilen bilgilerin orijinal hali ile yansılara konulması (ekran görüntüsü alınmaması), çözünürlük ve okunurluğunun iyi olması ve profesyonel bir sunum hazırlanmasına özen gösterilmesi gerekmektedir</a:t>
            </a:r>
            <a:r>
              <a:rPr lang="tr-TR" sz="1800" b="1" dirty="0" smtClean="0">
                <a:solidFill>
                  <a:srgbClr val="FF0000"/>
                </a:solidFill>
                <a:latin typeface="Times New Roman" panose="02020603050405020304" pitchFamily="18" charset="0"/>
                <a:cs typeface="Times New Roman" panose="02020603050405020304" pitchFamily="18" charset="0"/>
              </a:rPr>
              <a:t>.</a:t>
            </a:r>
            <a:r>
              <a:rPr lang="en-US" sz="1800" b="1" dirty="0" smtClean="0">
                <a:solidFill>
                  <a:srgbClr val="FF0000"/>
                </a:solidFill>
                <a:latin typeface="Times New Roman" panose="02020603050405020304" pitchFamily="18" charset="0"/>
                <a:cs typeface="Times New Roman" panose="02020603050405020304" pitchFamily="18" charset="0"/>
              </a:rPr>
              <a:t> </a:t>
            </a:r>
            <a:r>
              <a:rPr lang="tr-TR" sz="1800" b="1" dirty="0" smtClean="0">
                <a:solidFill>
                  <a:srgbClr val="FF0000"/>
                </a:solidFill>
                <a:latin typeface="Times New Roman" panose="02020603050405020304" pitchFamily="18" charset="0"/>
                <a:cs typeface="Times New Roman" panose="02020603050405020304" pitchFamily="18" charset="0"/>
              </a:rPr>
              <a:t>El çizimi yapılmamalıdır.</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1</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9" name="Footer Placeholder 8"/>
          <p:cNvSpPr>
            <a:spLocks noGrp="1"/>
          </p:cNvSpPr>
          <p:nvPr>
            <p:ph type="ftr" sz="quarter" idx="11"/>
          </p:nvPr>
        </p:nvSpPr>
        <p:spPr/>
        <p:txBody>
          <a:bodyPr/>
          <a:lstStyle/>
          <a:p>
            <a:r>
              <a:rPr lang="tr-TR" dirty="0" smtClean="0"/>
              <a:t>2020 TEKNOFEST ROKET YARIŞMASI KRİTİK TASARIM RAPORU (KTR)</a:t>
            </a:r>
            <a:endParaRPr lang="tr-TR" dirty="0"/>
          </a:p>
        </p:txBody>
      </p:sp>
      <p:pic>
        <p:nvPicPr>
          <p:cNvPr id="16"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Tree>
    <p:extLst>
      <p:ext uri="{BB962C8B-B14F-4D97-AF65-F5344CB8AC3E}">
        <p14:creationId xmlns:p14="http://schemas.microsoft.com/office/powerpoint/2010/main" val="54589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3023" y="178297"/>
            <a:ext cx="10145954" cy="750956"/>
          </a:xfrm>
        </p:spPr>
        <p:txBody>
          <a:bodyPr>
            <a:noAutofit/>
          </a:bodyPr>
          <a:lstStyle/>
          <a:p>
            <a:r>
              <a:rPr lang="tr-TR" sz="3600" b="1" dirty="0" smtClean="0">
                <a:solidFill>
                  <a:srgbClr val="0070C0"/>
                </a:solidFill>
                <a:latin typeface="Times New Roman" panose="02020603050405020304" pitchFamily="18" charset="0"/>
                <a:cs typeface="Times New Roman" panose="02020603050405020304" pitchFamily="18" charset="0"/>
              </a:rPr>
              <a:t>Roket Uçuş Benzetim (Simülasyon) Verileri </a:t>
            </a:r>
            <a:endParaRPr lang="tr-TR" sz="3600"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10</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pic>
        <p:nvPicPr>
          <p:cNvPr id="13" name="Picture 12"/>
          <p:cNvPicPr>
            <a:picLocks noChangeAspect="1"/>
          </p:cNvPicPr>
          <p:nvPr/>
        </p:nvPicPr>
        <p:blipFill>
          <a:blip r:embed="rId3"/>
          <a:stretch>
            <a:fillRect/>
          </a:stretch>
        </p:blipFill>
        <p:spPr>
          <a:xfrm>
            <a:off x="302823" y="2626018"/>
            <a:ext cx="3714610" cy="2376123"/>
          </a:xfrm>
          <a:prstGeom prst="rect">
            <a:avLst/>
          </a:prstGeom>
        </p:spPr>
      </p:pic>
      <p:cxnSp>
        <p:nvCxnSpPr>
          <p:cNvPr id="14" name="Straight Arrow Connector 13"/>
          <p:cNvCxnSpPr/>
          <p:nvPr/>
        </p:nvCxnSpPr>
        <p:spPr>
          <a:xfrm>
            <a:off x="4097985" y="3814079"/>
            <a:ext cx="67721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3770" y="5087368"/>
            <a:ext cx="3532716" cy="738664"/>
          </a:xfrm>
          <a:prstGeom prst="rect">
            <a:avLst/>
          </a:prstGeom>
          <a:noFill/>
        </p:spPr>
        <p:txBody>
          <a:bodyPr wrap="square" rtlCol="0">
            <a:spAutoFit/>
          </a:bodyPr>
          <a:lstStyle/>
          <a:p>
            <a:pPr algn="just"/>
            <a:r>
              <a:rPr lang="tr-TR" sz="1400" dirty="0" smtClean="0"/>
              <a:t>Open Rocket Üzerinden elde edilebileceği gibi hesaplamalarla yarışmacı takımlar kendileri de grafikleri oluşturabilirler.</a:t>
            </a:r>
            <a:endParaRPr lang="tr-TR" sz="1400" dirty="0"/>
          </a:p>
        </p:txBody>
      </p:sp>
      <p:pic>
        <p:nvPicPr>
          <p:cNvPr id="17" name="Picture 6">
            <a:extLst>
              <a:ext uri="{FF2B5EF4-FFF2-40B4-BE49-F238E27FC236}">
                <a16:creationId xmlns:a16="http://schemas.microsoft.com/office/drawing/2014/main" id="{472C9E44-C959-4EA9-B84B-2B593D1307DB}"/>
              </a:ext>
            </a:extLst>
          </p:cNvPr>
          <p:cNvPicPr>
            <a:picLocks noChangeAspect="1"/>
          </p:cNvPicPr>
          <p:nvPr/>
        </p:nvPicPr>
        <p:blipFill>
          <a:blip r:embed="rId4"/>
          <a:stretch>
            <a:fillRect/>
          </a:stretch>
        </p:blipFill>
        <p:spPr>
          <a:xfrm>
            <a:off x="10979840" y="0"/>
            <a:ext cx="1212160" cy="1212160"/>
          </a:xfrm>
          <a:prstGeom prst="rect">
            <a:avLst/>
          </a:prstGeom>
        </p:spPr>
      </p:pic>
      <p:sp>
        <p:nvSpPr>
          <p:cNvPr id="18"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
        <p:nvSpPr>
          <p:cNvPr id="7" name="Dikdörtgen 6"/>
          <p:cNvSpPr/>
          <p:nvPr/>
        </p:nvSpPr>
        <p:spPr>
          <a:xfrm>
            <a:off x="-318660" y="1278917"/>
            <a:ext cx="11872704" cy="923330"/>
          </a:xfrm>
          <a:prstGeom prst="rect">
            <a:avLst/>
          </a:prstGeom>
        </p:spPr>
        <p:txBody>
          <a:bodyPr wrap="square">
            <a:spAutoFit/>
          </a:bodyPr>
          <a:lstStyle/>
          <a:p>
            <a:pPr marL="742950" lvl="1" indent="-285750" algn="just">
              <a:buFont typeface="Arial" panose="020B0604020202020204" pitchFamily="34" charset="0"/>
              <a:buChar char="•"/>
            </a:pPr>
            <a:r>
              <a:rPr lang="tr-TR" dirty="0" smtClean="0"/>
              <a:t>Aşağıdaki örnek grafikler gibi gibi hız, anlık ivme ve irtifa verilerini içeren zamana bağlı bir grafiğin oluşturularak eklenmesi gerekmektedir. İrtifa </a:t>
            </a:r>
            <a:r>
              <a:rPr lang="mr-IN" dirty="0" smtClean="0"/>
              <a:t>–</a:t>
            </a:r>
            <a:r>
              <a:rPr lang="tr-TR" dirty="0" smtClean="0"/>
              <a:t> Hız, </a:t>
            </a:r>
            <a:r>
              <a:rPr lang="tr-TR" dirty="0" err="1" smtClean="0"/>
              <a:t>Stabilite</a:t>
            </a:r>
            <a:r>
              <a:rPr lang="tr-TR" dirty="0" smtClean="0"/>
              <a:t> </a:t>
            </a:r>
            <a:r>
              <a:rPr lang="tr-TR" dirty="0" err="1" smtClean="0"/>
              <a:t>Marjini</a:t>
            </a:r>
            <a:r>
              <a:rPr lang="tr-TR" dirty="0" smtClean="0"/>
              <a:t> </a:t>
            </a:r>
            <a:r>
              <a:rPr lang="mr-IN" dirty="0" smtClean="0"/>
              <a:t>–</a:t>
            </a:r>
            <a:r>
              <a:rPr lang="tr-TR" dirty="0" smtClean="0"/>
              <a:t> İrtifa grafikleri ve Uçuş Simülasyonu ( </a:t>
            </a:r>
            <a:r>
              <a:rPr lang="tr-TR" dirty="0" err="1" smtClean="0"/>
              <a:t>Altitude</a:t>
            </a:r>
            <a:r>
              <a:rPr lang="tr-TR" dirty="0" smtClean="0"/>
              <a:t> vs. </a:t>
            </a:r>
            <a:r>
              <a:rPr lang="tr-TR" dirty="0" err="1" smtClean="0"/>
              <a:t>Mach</a:t>
            </a:r>
            <a:r>
              <a:rPr lang="tr-TR" dirty="0" smtClean="0"/>
              <a:t>. </a:t>
            </a:r>
            <a:r>
              <a:rPr lang="mr-IN" dirty="0" smtClean="0"/>
              <a:t>–</a:t>
            </a:r>
            <a:r>
              <a:rPr lang="tr-TR" dirty="0" smtClean="0"/>
              <a:t> </a:t>
            </a:r>
            <a:r>
              <a:rPr lang="tr-TR" dirty="0" err="1" smtClean="0"/>
              <a:t>Stability</a:t>
            </a:r>
            <a:r>
              <a:rPr lang="tr-TR" dirty="0" smtClean="0"/>
              <a:t> </a:t>
            </a:r>
            <a:r>
              <a:rPr lang="tr-TR" dirty="0" err="1" smtClean="0"/>
              <a:t>Margin</a:t>
            </a:r>
            <a:r>
              <a:rPr lang="tr-TR" dirty="0" smtClean="0"/>
              <a:t> </a:t>
            </a:r>
            <a:r>
              <a:rPr lang="mr-IN" dirty="0" smtClean="0"/>
              <a:t>–</a:t>
            </a:r>
            <a:r>
              <a:rPr lang="tr-TR" dirty="0" smtClean="0"/>
              <a:t> Time ) grafikleri 2 sayfada verilmelidir. </a:t>
            </a:r>
            <a:endParaRPr lang="tr-TR" dirty="0"/>
          </a:p>
        </p:txBody>
      </p:sp>
      <p:sp>
        <p:nvSpPr>
          <p:cNvPr id="16" name="TextBox 14"/>
          <p:cNvSpPr txBox="1"/>
          <p:nvPr/>
        </p:nvSpPr>
        <p:spPr>
          <a:xfrm>
            <a:off x="753533" y="2228089"/>
            <a:ext cx="2912533" cy="307777"/>
          </a:xfrm>
          <a:prstGeom prst="rect">
            <a:avLst/>
          </a:prstGeom>
          <a:noFill/>
          <a:ln>
            <a:solidFill>
              <a:srgbClr val="FF0000"/>
            </a:solidFill>
          </a:ln>
        </p:spPr>
        <p:txBody>
          <a:bodyPr wrap="square" rtlCol="0">
            <a:spAutoFit/>
          </a:bodyPr>
          <a:lstStyle/>
          <a:p>
            <a:pPr algn="just"/>
            <a:r>
              <a:rPr lang="tr-TR" sz="1400" dirty="0" smtClean="0"/>
              <a:t>Open </a:t>
            </a:r>
            <a:r>
              <a:rPr lang="tr-TR" sz="1400" dirty="0" err="1" smtClean="0"/>
              <a:t>Rocket</a:t>
            </a:r>
            <a:r>
              <a:rPr lang="tr-TR" sz="1400" dirty="0" smtClean="0"/>
              <a:t> Grafik Oluşturma Ekranı  </a:t>
            </a:r>
            <a:endParaRPr lang="tr-TR" sz="1400" dirty="0"/>
          </a:p>
        </p:txBody>
      </p:sp>
      <p:pic>
        <p:nvPicPr>
          <p:cNvPr id="20" name="Resim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0012" y="2238470"/>
            <a:ext cx="6733987" cy="3611436"/>
          </a:xfrm>
          <a:prstGeom prst="rect">
            <a:avLst/>
          </a:prstGeom>
        </p:spPr>
      </p:pic>
    </p:spTree>
    <p:extLst>
      <p:ext uri="{BB962C8B-B14F-4D97-AF65-F5344CB8AC3E}">
        <p14:creationId xmlns:p14="http://schemas.microsoft.com/office/powerpoint/2010/main" val="953882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sz="4800" b="1" dirty="0" smtClean="0">
                <a:solidFill>
                  <a:srgbClr val="0070C0"/>
                </a:solidFill>
                <a:latin typeface="Times New Roman" panose="02020603050405020304" pitchFamily="18" charset="0"/>
                <a:cs typeface="Times New Roman" panose="02020603050405020304" pitchFamily="18" charset="0"/>
              </a:rPr>
              <a:t>Operasyon Konsepti (CONOPS) - 1 </a:t>
            </a:r>
            <a:endParaRPr lang="tr-TR" sz="4800" b="1" dirty="0">
              <a:solidFill>
                <a:srgbClr val="0070C0"/>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11</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dirty="0"/>
          </a:p>
        </p:txBody>
      </p:sp>
      <p:sp>
        <p:nvSpPr>
          <p:cNvPr id="10" name="TextBox 9"/>
          <p:cNvSpPr txBox="1"/>
          <p:nvPr/>
        </p:nvSpPr>
        <p:spPr>
          <a:xfrm>
            <a:off x="1179226" y="1306107"/>
            <a:ext cx="4314237" cy="2585323"/>
          </a:xfrm>
          <a:prstGeom prst="rect">
            <a:avLst/>
          </a:prstGeom>
          <a:noFill/>
        </p:spPr>
        <p:txBody>
          <a:bodyPr wrap="square" rtlCol="0">
            <a:spAutoFit/>
          </a:bodyPr>
          <a:lstStyle/>
          <a:p>
            <a:pPr marL="0" lvl="1" algn="just"/>
            <a:r>
              <a:rPr lang="tr-TR" dirty="0" smtClean="0"/>
              <a:t>Uçuş profili görsel</a:t>
            </a:r>
            <a:r>
              <a:rPr lang="en-US" dirty="0" smtClean="0"/>
              <a:t> </a:t>
            </a:r>
            <a:r>
              <a:rPr lang="en-US" dirty="0" err="1" smtClean="0"/>
              <a:t>olarak</a:t>
            </a:r>
            <a:r>
              <a:rPr lang="en-US" dirty="0" smtClean="0"/>
              <a:t> </a:t>
            </a:r>
            <a:r>
              <a:rPr lang="en-US" dirty="0" err="1" smtClean="0"/>
              <a:t>verilmelidir</a:t>
            </a:r>
            <a:r>
              <a:rPr lang="en-US" dirty="0" smtClean="0"/>
              <a:t> </a:t>
            </a:r>
            <a:r>
              <a:rPr lang="en-US" dirty="0" err="1" smtClean="0"/>
              <a:t>ve</a:t>
            </a:r>
            <a:r>
              <a:rPr lang="en-US" dirty="0" smtClean="0"/>
              <a:t> </a:t>
            </a:r>
            <a:r>
              <a:rPr lang="tr-TR" dirty="0" smtClean="0"/>
              <a:t> operasyonel olarak uçuşun hangi aşamasında nelerin gerçekleştirileceği bu görsel üzerinde belirtilmelidir. </a:t>
            </a:r>
            <a:r>
              <a:rPr lang="tr-TR" b="1" dirty="0">
                <a:solidFill>
                  <a:srgbClr val="FF0000"/>
                </a:solidFill>
              </a:rPr>
              <a:t>(Sayfa 5’de istenen </a:t>
            </a:r>
            <a:r>
              <a:rPr lang="tr-TR" b="1" dirty="0" smtClean="0">
                <a:solidFill>
                  <a:srgbClr val="FF0000"/>
                </a:solidFill>
              </a:rPr>
              <a:t>tablonun </a:t>
            </a:r>
            <a:r>
              <a:rPr lang="tr-TR" b="1" dirty="0">
                <a:solidFill>
                  <a:srgbClr val="FF0000"/>
                </a:solidFill>
              </a:rPr>
              <a:t>görselleştirilmiş bir uçuş profili olarak </a:t>
            </a:r>
            <a:r>
              <a:rPr lang="tr-TR" b="1" dirty="0" smtClean="0">
                <a:solidFill>
                  <a:srgbClr val="FF0000"/>
                </a:solidFill>
              </a:rPr>
              <a:t>gösterilmeli veriler birbiri ile uyumlu olmalıdır). </a:t>
            </a:r>
            <a:r>
              <a:rPr lang="tr-TR" dirty="0" smtClean="0"/>
              <a:t>Sıralı olarak roketin atış alanından kurtarılmaya kadar tüm süreçleri içermelidir. El çizimi yasaktır. </a:t>
            </a:r>
          </a:p>
        </p:txBody>
      </p:sp>
      <p:pic>
        <p:nvPicPr>
          <p:cNvPr id="14"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5"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cxnSp>
        <p:nvCxnSpPr>
          <p:cNvPr id="5" name="Straight Connector 4"/>
          <p:cNvCxnSpPr/>
          <p:nvPr/>
        </p:nvCxnSpPr>
        <p:spPr>
          <a:xfrm flipV="1">
            <a:off x="0" y="119019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a:stretch>
            <a:fillRect/>
          </a:stretch>
        </p:blipFill>
        <p:spPr>
          <a:xfrm>
            <a:off x="6924477" y="3398946"/>
            <a:ext cx="4799716" cy="2822662"/>
          </a:xfrm>
          <a:prstGeom prst="rect">
            <a:avLst/>
          </a:prstGeom>
        </p:spPr>
      </p:pic>
      <p:pic>
        <p:nvPicPr>
          <p:cNvPr id="12" name="Resim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292" y="3860497"/>
            <a:ext cx="5280104" cy="1708269"/>
          </a:xfrm>
          <a:prstGeom prst="rect">
            <a:avLst/>
          </a:prstGeom>
        </p:spPr>
      </p:pic>
      <p:sp>
        <p:nvSpPr>
          <p:cNvPr id="16" name="Dikdörtgen 15"/>
          <p:cNvSpPr/>
          <p:nvPr/>
        </p:nvSpPr>
        <p:spPr>
          <a:xfrm>
            <a:off x="6276335" y="1071790"/>
            <a:ext cx="6096000" cy="2308324"/>
          </a:xfrm>
          <a:prstGeom prst="rect">
            <a:avLst/>
          </a:prstGeom>
        </p:spPr>
        <p:txBody>
          <a:bodyPr>
            <a:spAutoFit/>
          </a:bodyPr>
          <a:lstStyle/>
          <a:p>
            <a:pPr marL="0" lvl="1" algn="just"/>
            <a:endParaRPr lang="tr-TR" dirty="0">
              <a:ea typeface="Arial"/>
              <a:cs typeface="Arial"/>
              <a:sym typeface="Arial"/>
            </a:endParaRPr>
          </a:p>
          <a:p>
            <a:r>
              <a:rPr lang="tr-TR" b="1" dirty="0">
                <a:solidFill>
                  <a:srgbClr val="FF0000"/>
                </a:solidFill>
              </a:rPr>
              <a:t>(Sadece 1 Sayfa olarak olarak verilmeli)</a:t>
            </a:r>
          </a:p>
          <a:p>
            <a:endParaRPr lang="tr-TR" dirty="0"/>
          </a:p>
          <a:p>
            <a:r>
              <a:rPr lang="tr-TR" b="1" dirty="0">
                <a:solidFill>
                  <a:srgbClr val="FF0000"/>
                </a:solidFill>
              </a:rPr>
              <a:t>(Görselde aşamalar numaralandırılıp, her aşama tablo ile açıklanmalı.)</a:t>
            </a:r>
          </a:p>
          <a:p>
            <a:endParaRPr lang="tr-TR" dirty="0"/>
          </a:p>
          <a:p>
            <a:r>
              <a:rPr lang="tr-TR" b="1" dirty="0">
                <a:solidFill>
                  <a:srgbClr val="FF0000"/>
                </a:solidFill>
              </a:rPr>
              <a:t>Uyarı: </a:t>
            </a:r>
            <a:r>
              <a:rPr lang="tr-TR" dirty="0"/>
              <a:t>”Faydalı yük” de aynı uçuş profilinde hangi aşamadan roketten nasıl ayrılıyor onun da uçuş profili belirtilmeli. </a:t>
            </a:r>
          </a:p>
        </p:txBody>
      </p:sp>
    </p:spTree>
    <p:extLst>
      <p:ext uri="{BB962C8B-B14F-4D97-AF65-F5344CB8AC3E}">
        <p14:creationId xmlns:p14="http://schemas.microsoft.com/office/powerpoint/2010/main" val="1112984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89" y="249215"/>
            <a:ext cx="9395377" cy="750956"/>
          </a:xfrm>
        </p:spPr>
        <p:txBody>
          <a:bodyPr>
            <a:normAutofit fontScale="90000"/>
          </a:bodyPr>
          <a:lstStyle/>
          <a:p>
            <a:r>
              <a:rPr lang="tr-TR" sz="4800" b="1" dirty="0" smtClean="0">
                <a:solidFill>
                  <a:srgbClr val="0070C0"/>
                </a:solidFill>
                <a:latin typeface="Times New Roman" panose="02020603050405020304" pitchFamily="18" charset="0"/>
                <a:cs typeface="Times New Roman" panose="02020603050405020304" pitchFamily="18" charset="0"/>
              </a:rPr>
              <a:t>Operasyon Konsepti (CONOPS) - 2 </a:t>
            </a:r>
            <a:endParaRPr lang="tr-TR" sz="4800" b="1" dirty="0">
              <a:solidFill>
                <a:srgbClr val="0070C0"/>
              </a:solidFill>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12</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2628430" y="1453777"/>
            <a:ext cx="7353770" cy="4524315"/>
          </a:xfrm>
          <a:prstGeom prst="rect">
            <a:avLst/>
          </a:prstGeom>
          <a:noFill/>
        </p:spPr>
        <p:txBody>
          <a:bodyPr wrap="square" rtlCol="0">
            <a:spAutoFit/>
          </a:bodyPr>
          <a:lstStyle/>
          <a:p>
            <a:pPr marL="0" lvl="1" algn="just"/>
            <a:r>
              <a:rPr lang="tr-TR" dirty="0" smtClean="0"/>
              <a:t>Sıralı olarak olarak roketin atış alanından kurtarılmaya kadar süreçleri belirtilmelidir. En az aşağıdaki süreçleri içermelidir.</a:t>
            </a:r>
          </a:p>
          <a:p>
            <a:pPr marL="0" lvl="1" algn="just"/>
            <a:r>
              <a:rPr lang="tr-TR" dirty="0" smtClean="0"/>
              <a:t>(1 Sayfa olmalıdır bu sayfa)</a:t>
            </a:r>
          </a:p>
          <a:p>
            <a:pPr marL="0" lvl="1" algn="just"/>
            <a:endParaRPr lang="tr-TR" dirty="0" smtClean="0">
              <a:ea typeface="Arial"/>
              <a:cs typeface="Arial"/>
              <a:sym typeface="Arial"/>
            </a:endParaRPr>
          </a:p>
          <a:p>
            <a:pPr marL="342900" indent="-342900" algn="just">
              <a:buClr>
                <a:schemeClr val="dk1"/>
              </a:buClr>
              <a:buSzPct val="100000"/>
              <a:buFont typeface="Arial"/>
              <a:buChar char="•"/>
            </a:pPr>
            <a:r>
              <a:rPr lang="tr-TR" sz="2000" dirty="0">
                <a:ea typeface="Arial"/>
                <a:cs typeface="Arial"/>
                <a:sym typeface="Arial"/>
              </a:rPr>
              <a:t>Roketin rampaya taşınması, </a:t>
            </a:r>
            <a:r>
              <a:rPr lang="tr-TR" sz="2000" dirty="0" smtClean="0">
                <a:ea typeface="Arial"/>
                <a:cs typeface="Arial"/>
                <a:sym typeface="Arial"/>
              </a:rPr>
              <a:t>yüklenmesi </a:t>
            </a:r>
            <a:r>
              <a:rPr lang="tr-TR" sz="2000" dirty="0">
                <a:ea typeface="Arial"/>
                <a:cs typeface="Arial"/>
                <a:sym typeface="Arial"/>
              </a:rPr>
              <a:t>ve </a:t>
            </a:r>
            <a:r>
              <a:rPr lang="tr-TR" sz="2000" dirty="0" smtClean="0">
                <a:ea typeface="Arial"/>
                <a:cs typeface="Arial"/>
                <a:sym typeface="Arial"/>
              </a:rPr>
              <a:t>ilgili elektronik donanımın rampada nasıl çalıştırılacağı ve hangi takım üyeleri </a:t>
            </a:r>
            <a:r>
              <a:rPr lang="tr-TR" sz="2000" dirty="0">
                <a:ea typeface="Arial"/>
                <a:cs typeface="Arial"/>
                <a:sym typeface="Arial"/>
              </a:rPr>
              <a:t>tarafından </a:t>
            </a:r>
            <a:r>
              <a:rPr lang="tr-TR" sz="2000" dirty="0" smtClean="0">
                <a:ea typeface="Arial"/>
                <a:cs typeface="Arial"/>
                <a:sym typeface="Arial"/>
              </a:rPr>
              <a:t>yapılacağı,</a:t>
            </a:r>
            <a:endParaRPr lang="tr-TR" sz="2000" dirty="0">
              <a:ea typeface="Arial"/>
              <a:cs typeface="Arial"/>
              <a:sym typeface="Arial"/>
            </a:endParaRPr>
          </a:p>
          <a:p>
            <a:pPr marL="342900" lvl="1" indent="-342900" algn="just">
              <a:buClr>
                <a:schemeClr val="dk1"/>
              </a:buClr>
              <a:buSzPct val="100000"/>
              <a:buFont typeface="Arial"/>
              <a:buChar char="•"/>
            </a:pPr>
            <a:r>
              <a:rPr lang="tr-TR" sz="2000" dirty="0">
                <a:ea typeface="Arial"/>
                <a:cs typeface="Arial"/>
                <a:sym typeface="Arial"/>
              </a:rPr>
              <a:t>Fırlatma </a:t>
            </a:r>
            <a:r>
              <a:rPr lang="tr-TR" sz="2000" dirty="0" smtClean="0">
                <a:ea typeface="Arial"/>
                <a:cs typeface="Arial"/>
                <a:sym typeface="Arial"/>
              </a:rPr>
              <a:t>Süreci, uçuş evreleri,</a:t>
            </a:r>
            <a:endParaRPr lang="tr-TR" dirty="0"/>
          </a:p>
          <a:p>
            <a:pPr marL="342900" indent="-342900" algn="just">
              <a:buClr>
                <a:schemeClr val="dk1"/>
              </a:buClr>
              <a:buSzPct val="100000"/>
              <a:buFont typeface="Arial"/>
              <a:buChar char="•"/>
            </a:pPr>
            <a:r>
              <a:rPr lang="tr-TR" sz="2000" dirty="0">
                <a:ea typeface="Arial"/>
                <a:cs typeface="Arial"/>
              </a:rPr>
              <a:t>Anlık alınan veriler nerede nasıl </a:t>
            </a:r>
            <a:r>
              <a:rPr lang="tr-TR" sz="2000" dirty="0" smtClean="0">
                <a:ea typeface="Arial"/>
                <a:cs typeface="Arial"/>
              </a:rPr>
              <a:t>depolanacağı, </a:t>
            </a:r>
            <a:endParaRPr lang="tr-TR" sz="2000" dirty="0">
              <a:ea typeface="Arial"/>
              <a:cs typeface="Arial"/>
            </a:endParaRPr>
          </a:p>
          <a:p>
            <a:pPr marL="342900" lvl="1" indent="-342900" algn="just">
              <a:buClr>
                <a:schemeClr val="dk1"/>
              </a:buClr>
              <a:buSzPct val="100000"/>
              <a:buFont typeface="Arial"/>
              <a:buChar char="•"/>
            </a:pPr>
            <a:r>
              <a:rPr lang="tr-TR" sz="2000" dirty="0">
                <a:ea typeface="Arial"/>
                <a:cs typeface="Arial"/>
                <a:sym typeface="Arial"/>
              </a:rPr>
              <a:t>Fırlatma Sonrası Süreç ve Kurtarma </a:t>
            </a:r>
          </a:p>
          <a:p>
            <a:pPr marL="342900" lvl="0" indent="-342900" algn="just">
              <a:buClr>
                <a:schemeClr val="dk1"/>
              </a:buClr>
              <a:buSzPct val="100000"/>
              <a:buFont typeface="Arial"/>
              <a:buChar char="•"/>
            </a:pPr>
            <a:r>
              <a:rPr lang="tr-TR" sz="2000" dirty="0" smtClean="0">
                <a:ea typeface="Arial"/>
                <a:cs typeface="Arial"/>
                <a:sym typeface="Arial"/>
              </a:rPr>
              <a:t>Kurtarma ekibi ve roketin bulunması konusundaki stratejiler belirtilmelidir. </a:t>
            </a:r>
          </a:p>
          <a:p>
            <a:pPr marL="342900" indent="-342900" algn="just">
              <a:buClr>
                <a:schemeClr val="dk1"/>
              </a:buClr>
              <a:buSzPct val="100000"/>
              <a:buFont typeface="Arial"/>
              <a:buChar char="•"/>
            </a:pPr>
            <a:r>
              <a:rPr lang="tr-TR" sz="2000" dirty="0"/>
              <a:t>T</a:t>
            </a:r>
            <a:r>
              <a:rPr lang="tr-TR" sz="2000" dirty="0" smtClean="0"/>
              <a:t>ahmini </a:t>
            </a:r>
            <a:r>
              <a:rPr lang="tr-TR" sz="2000" dirty="0"/>
              <a:t>düşüş noktasının 10 m/s rüzgar hızı için </a:t>
            </a:r>
            <a:r>
              <a:rPr lang="tr-TR" sz="2000" dirty="0" err="1"/>
              <a:t>belirlenlenmesi</a:t>
            </a:r>
            <a:r>
              <a:rPr lang="tr-TR" sz="2000" dirty="0"/>
              <a:t>. </a:t>
            </a:r>
            <a:endParaRPr lang="tr-TR" sz="2000" dirty="0" smtClean="0">
              <a:ea typeface="Arial"/>
              <a:cs typeface="Arial"/>
              <a:sym typeface="Arial"/>
            </a:endParaRPr>
          </a:p>
          <a:p>
            <a:endParaRPr lang="tr-TR" dirty="0" smtClean="0"/>
          </a:p>
          <a:p>
            <a:r>
              <a:rPr lang="tr-TR" b="1" dirty="0" smtClean="0">
                <a:solidFill>
                  <a:srgbClr val="FF0000"/>
                </a:solidFill>
              </a:rPr>
              <a:t>Öneri: Görev tanımları sıra halinde tablo olarak verilebilir. </a:t>
            </a:r>
            <a:endParaRPr lang="tr-TR" b="1" dirty="0">
              <a:solidFill>
                <a:srgbClr val="FF0000"/>
              </a:solidFill>
            </a:endParaRPr>
          </a:p>
        </p:txBody>
      </p:sp>
      <p:pic>
        <p:nvPicPr>
          <p:cNvPr id="14"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5"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cxnSp>
        <p:nvCxnSpPr>
          <p:cNvPr id="5" name="Straight Connector 4"/>
          <p:cNvCxnSpPr/>
          <p:nvPr/>
        </p:nvCxnSpPr>
        <p:spPr>
          <a:xfrm flipV="1">
            <a:off x="0" y="119019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280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smtClean="0">
                <a:solidFill>
                  <a:srgbClr val="0070C0"/>
                </a:solidFill>
                <a:latin typeface="Times New Roman" panose="02020603050405020304" pitchFamily="18" charset="0"/>
                <a:cs typeface="Times New Roman" panose="02020603050405020304" pitchFamily="18" charset="0"/>
              </a:rPr>
              <a:t>Kütle Bütçesi</a:t>
            </a:r>
            <a:endParaRPr lang="tr-TR" sz="4400"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13</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pic>
        <p:nvPicPr>
          <p:cNvPr id="13" name="Picture 12"/>
          <p:cNvPicPr>
            <a:picLocks noChangeAspect="1"/>
          </p:cNvPicPr>
          <p:nvPr/>
        </p:nvPicPr>
        <p:blipFill>
          <a:blip r:embed="rId3"/>
          <a:stretch>
            <a:fillRect/>
          </a:stretch>
        </p:blipFill>
        <p:spPr>
          <a:xfrm>
            <a:off x="1651429" y="2421330"/>
            <a:ext cx="8657322" cy="3555240"/>
          </a:xfrm>
          <a:prstGeom prst="rect">
            <a:avLst/>
          </a:prstGeom>
        </p:spPr>
      </p:pic>
      <p:sp>
        <p:nvSpPr>
          <p:cNvPr id="14" name="TextBox 13"/>
          <p:cNvSpPr txBox="1"/>
          <p:nvPr/>
        </p:nvSpPr>
        <p:spPr>
          <a:xfrm>
            <a:off x="5078569" y="2038000"/>
            <a:ext cx="2034862" cy="307777"/>
          </a:xfrm>
          <a:prstGeom prst="rect">
            <a:avLst/>
          </a:prstGeom>
          <a:noFill/>
        </p:spPr>
        <p:txBody>
          <a:bodyPr wrap="square" rtlCol="0">
            <a:spAutoFit/>
          </a:bodyPr>
          <a:lstStyle/>
          <a:p>
            <a:pPr algn="just"/>
            <a:r>
              <a:rPr lang="tr-TR" sz="1400" dirty="0" smtClean="0"/>
              <a:t>Örnek Kütle Bütçesi </a:t>
            </a:r>
            <a:endParaRPr lang="tr-TR" sz="1400" dirty="0"/>
          </a:p>
        </p:txBody>
      </p:sp>
      <p:pic>
        <p:nvPicPr>
          <p:cNvPr id="15" name="Picture 6">
            <a:extLst>
              <a:ext uri="{FF2B5EF4-FFF2-40B4-BE49-F238E27FC236}">
                <a16:creationId xmlns:a16="http://schemas.microsoft.com/office/drawing/2014/main" id="{472C9E44-C959-4EA9-B84B-2B593D1307DB}"/>
              </a:ext>
            </a:extLst>
          </p:cNvPr>
          <p:cNvPicPr>
            <a:picLocks noChangeAspect="1"/>
          </p:cNvPicPr>
          <p:nvPr/>
        </p:nvPicPr>
        <p:blipFill>
          <a:blip r:embed="rId4"/>
          <a:stretch>
            <a:fillRect/>
          </a:stretch>
        </p:blipFill>
        <p:spPr>
          <a:xfrm>
            <a:off x="10979840" y="0"/>
            <a:ext cx="1212160" cy="1212160"/>
          </a:xfrm>
          <a:prstGeom prst="rect">
            <a:avLst/>
          </a:prstGeom>
        </p:spPr>
      </p:pic>
      <p:sp>
        <p:nvSpPr>
          <p:cNvPr id="16"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
        <p:nvSpPr>
          <p:cNvPr id="7" name="Dikdörtgen 6"/>
          <p:cNvSpPr/>
          <p:nvPr/>
        </p:nvSpPr>
        <p:spPr>
          <a:xfrm>
            <a:off x="186266" y="1317222"/>
            <a:ext cx="12005733" cy="646331"/>
          </a:xfrm>
          <a:prstGeom prst="rect">
            <a:avLst/>
          </a:prstGeom>
        </p:spPr>
        <p:txBody>
          <a:bodyPr wrap="square">
            <a:spAutoFit/>
          </a:bodyPr>
          <a:lstStyle/>
          <a:p>
            <a:pPr marL="285750" indent="-285750">
              <a:buFont typeface="Arial" panose="020B0604020202020204" pitchFamily="34" charset="0"/>
              <a:buChar char="•"/>
            </a:pPr>
            <a:r>
              <a:rPr lang="tr-TR" dirty="0"/>
              <a:t>Roketin tüm parçaları listelenmeli ve malzeme bilgileri belirtilmelidir. Detaylı bir kütle bütçesi çıkartılarak yansıda yer verilmelidir</a:t>
            </a:r>
            <a:r>
              <a:rPr lang="tr-TR" dirty="0" smtClean="0"/>
              <a:t>. ( 2 Yansıyı geçememelidir.)</a:t>
            </a:r>
            <a:endParaRPr lang="tr-TR" dirty="0"/>
          </a:p>
        </p:txBody>
      </p:sp>
    </p:spTree>
    <p:extLst>
      <p:ext uri="{BB962C8B-B14F-4D97-AF65-F5344CB8AC3E}">
        <p14:creationId xmlns:p14="http://schemas.microsoft.com/office/powerpoint/2010/main" val="2284043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20323"/>
            <a:ext cx="9144000" cy="2950744"/>
          </a:xfrm>
        </p:spPr>
        <p:txBody>
          <a:bodyPr>
            <a:normAutofit fontScale="90000"/>
          </a:bodyPr>
          <a:lstStyle/>
          <a:p>
            <a:r>
              <a:rPr lang="tr-TR" b="1" dirty="0" smtClean="0">
                <a:solidFill>
                  <a:srgbClr val="0070C0"/>
                </a:solidFill>
                <a:latin typeface="Times New Roman" panose="02020603050405020304" pitchFamily="18" charset="0"/>
                <a:cs typeface="Times New Roman" panose="02020603050405020304" pitchFamily="18" charset="0"/>
              </a:rPr>
              <a:t>Roket Alt Sistemleri</a:t>
            </a:r>
            <a:br>
              <a:rPr lang="tr-TR" b="1" dirty="0" smtClean="0">
                <a:solidFill>
                  <a:srgbClr val="0070C0"/>
                </a:solidFill>
                <a:latin typeface="Times New Roman" panose="02020603050405020304" pitchFamily="18" charset="0"/>
                <a:cs typeface="Times New Roman" panose="02020603050405020304" pitchFamily="18" charset="0"/>
              </a:rPr>
            </a:br>
            <a:r>
              <a:rPr lang="tr-TR" b="1" smtClean="0">
                <a:solidFill>
                  <a:srgbClr val="0070C0"/>
                </a:solidFill>
                <a:latin typeface="Times New Roman" panose="02020603050405020304" pitchFamily="18" charset="0"/>
                <a:cs typeface="Times New Roman" panose="02020603050405020304" pitchFamily="18" charset="0"/>
              </a:rPr>
              <a:t>Mekanik Görünümleri &amp; Detayları </a:t>
            </a:r>
            <a:r>
              <a:rPr lang="tr-TR" b="1" dirty="0" smtClean="0">
                <a:solidFill>
                  <a:srgbClr val="0070C0"/>
                </a:solidFill>
                <a:latin typeface="Times New Roman" panose="02020603050405020304" pitchFamily="18" charset="0"/>
                <a:cs typeface="Times New Roman" panose="02020603050405020304" pitchFamily="18" charset="0"/>
              </a:rPr>
              <a:t/>
            </a:r>
            <a:br>
              <a:rPr lang="tr-TR" b="1" dirty="0" smtClean="0">
                <a:solidFill>
                  <a:srgbClr val="0070C0"/>
                </a:solidFill>
                <a:latin typeface="Times New Roman" panose="02020603050405020304" pitchFamily="18" charset="0"/>
                <a:cs typeface="Times New Roman" panose="02020603050405020304" pitchFamily="18" charset="0"/>
              </a:rPr>
            </a:br>
            <a:r>
              <a:rPr lang="tr-TR" b="1" dirty="0" smtClean="0">
                <a:solidFill>
                  <a:srgbClr val="0070C0"/>
                </a:solidFill>
                <a:latin typeface="Times New Roman" panose="02020603050405020304" pitchFamily="18" charset="0"/>
                <a:cs typeface="Times New Roman" panose="02020603050405020304" pitchFamily="18" charset="0"/>
              </a:rPr>
              <a:t> </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14</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pic>
        <p:nvPicPr>
          <p:cNvPr id="11"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2"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2818023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3600" b="1" dirty="0" smtClean="0">
                <a:solidFill>
                  <a:srgbClr val="0070C0"/>
                </a:solidFill>
                <a:latin typeface="Times New Roman" panose="02020603050405020304" pitchFamily="18" charset="0"/>
                <a:cs typeface="Times New Roman" panose="02020603050405020304" pitchFamily="18" charset="0"/>
              </a:rPr>
              <a:t>Burun ve Faydalı Yük Mekanik Görünüm</a:t>
            </a:r>
            <a:endParaRPr lang="tr-TR" sz="3600"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15</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74981" y="3264287"/>
            <a:ext cx="5624304" cy="2862322"/>
          </a:xfrm>
          <a:prstGeom prst="rect">
            <a:avLst/>
          </a:prstGeom>
          <a:noFill/>
        </p:spPr>
        <p:txBody>
          <a:bodyPr wrap="square" rtlCol="0">
            <a:spAutoFit/>
          </a:bodyPr>
          <a:lstStyle/>
          <a:p>
            <a:pPr marL="285750" indent="-285750">
              <a:buFont typeface="Arial" panose="020B0604020202020204" pitchFamily="34" charset="0"/>
              <a:buChar char="•"/>
            </a:pPr>
            <a:r>
              <a:rPr lang="tr-TR" dirty="0"/>
              <a:t>Genel CAD tasarım verilmelidir. </a:t>
            </a:r>
            <a:r>
              <a:rPr lang="tr-TR" dirty="0" smtClean="0"/>
              <a:t>Alt sistemin (varsa) </a:t>
            </a:r>
            <a:r>
              <a:rPr lang="tr-TR" dirty="0"/>
              <a:t>tüm parçaları listelenmeli ve </a:t>
            </a:r>
            <a:r>
              <a:rPr lang="tr-TR" dirty="0" smtClean="0"/>
              <a:t>malzeme bilgileri </a:t>
            </a:r>
            <a:r>
              <a:rPr lang="tr-TR" dirty="0"/>
              <a:t>belirtilmelidir. </a:t>
            </a:r>
            <a:endParaRPr lang="tr-TR" dirty="0" smtClean="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Çap &amp; Boy detayı verilmelidir. Malzeme ve mekanik özelliklerinden bahsedilmelidir.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Parçanın &amp; Alt Sistemlerinin  roketteki işlevi anlatılmalıdır. </a:t>
            </a:r>
          </a:p>
          <a:p>
            <a:endParaRPr lang="tr-TR" dirty="0" smtClean="0"/>
          </a:p>
        </p:txBody>
      </p:sp>
      <p:pic>
        <p:nvPicPr>
          <p:cNvPr id="13"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cxnSp>
        <p:nvCxnSpPr>
          <p:cNvPr id="9" name="Düz Bağlayıcı 8"/>
          <p:cNvCxnSpPr/>
          <p:nvPr/>
        </p:nvCxnSpPr>
        <p:spPr>
          <a:xfrm>
            <a:off x="6096000" y="1459137"/>
            <a:ext cx="0" cy="4897213"/>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1" name="Dikdörtgen 10"/>
          <p:cNvSpPr/>
          <p:nvPr/>
        </p:nvSpPr>
        <p:spPr>
          <a:xfrm>
            <a:off x="198736" y="1528017"/>
            <a:ext cx="4999797" cy="1521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b="1" dirty="0" smtClean="0"/>
              <a:t>Burun 3 Boyutlu Görünümü (CAD) </a:t>
            </a:r>
            <a:endParaRPr lang="tr-TR" sz="3200" b="1" dirty="0"/>
          </a:p>
        </p:txBody>
      </p:sp>
      <p:sp>
        <p:nvSpPr>
          <p:cNvPr id="16" name="TextBox 9"/>
          <p:cNvSpPr txBox="1"/>
          <p:nvPr/>
        </p:nvSpPr>
        <p:spPr>
          <a:xfrm>
            <a:off x="6281046" y="3287966"/>
            <a:ext cx="5624304" cy="2862322"/>
          </a:xfrm>
          <a:prstGeom prst="rect">
            <a:avLst/>
          </a:prstGeom>
          <a:noFill/>
        </p:spPr>
        <p:txBody>
          <a:bodyPr wrap="square" rtlCol="0">
            <a:spAutoFit/>
          </a:bodyPr>
          <a:lstStyle/>
          <a:p>
            <a:pPr marL="285750" indent="-285750">
              <a:buFont typeface="Arial" panose="020B0604020202020204" pitchFamily="34" charset="0"/>
              <a:buChar char="•"/>
            </a:pPr>
            <a:r>
              <a:rPr lang="tr-TR" dirty="0"/>
              <a:t>Genel CAD tasarım verilmelidir. </a:t>
            </a:r>
            <a:r>
              <a:rPr lang="tr-TR" dirty="0" smtClean="0"/>
              <a:t>Alt sistemin (varsa) </a:t>
            </a:r>
            <a:r>
              <a:rPr lang="tr-TR" dirty="0"/>
              <a:t>tüm parçaları listelenmeli ve </a:t>
            </a:r>
            <a:r>
              <a:rPr lang="tr-TR" dirty="0" smtClean="0"/>
              <a:t>malzeme bilgileri </a:t>
            </a:r>
            <a:r>
              <a:rPr lang="tr-TR" dirty="0"/>
              <a:t>belirtilmelidir. </a:t>
            </a:r>
            <a:endParaRPr lang="tr-TR" dirty="0" smtClean="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Çap &amp; Boy detayı verilmelidir. Malzeme ve mekanik özelliklerinden bahsedilmelidir.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Parçanın &amp; Alt Sistemlerinin  roketteki işlevi anlatılmalıdır. </a:t>
            </a:r>
          </a:p>
          <a:p>
            <a:endParaRPr lang="tr-TR" dirty="0" smtClean="0"/>
          </a:p>
        </p:txBody>
      </p:sp>
      <p:sp>
        <p:nvSpPr>
          <p:cNvPr id="17" name="Dikdörtgen 16"/>
          <p:cNvSpPr/>
          <p:nvPr/>
        </p:nvSpPr>
        <p:spPr>
          <a:xfrm>
            <a:off x="6492716" y="1528017"/>
            <a:ext cx="4999797" cy="1521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b="1" dirty="0" smtClean="0"/>
              <a:t>FAYDALI YÜK VE FAYDALI YÜK BÖLÜMÜ 3 Boyutlu Görünümü (CAD)</a:t>
            </a:r>
            <a:endParaRPr lang="tr-TR" sz="3200" b="1" dirty="0"/>
          </a:p>
        </p:txBody>
      </p:sp>
    </p:spTree>
    <p:extLst>
      <p:ext uri="{BB962C8B-B14F-4D97-AF65-F5344CB8AC3E}">
        <p14:creationId xmlns:p14="http://schemas.microsoft.com/office/powerpoint/2010/main" val="3271782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smtClean="0">
                <a:solidFill>
                  <a:srgbClr val="0070C0"/>
                </a:solidFill>
                <a:latin typeface="Times New Roman" panose="02020603050405020304" pitchFamily="18" charset="0"/>
                <a:cs typeface="Times New Roman" panose="02020603050405020304" pitchFamily="18" charset="0"/>
              </a:rPr>
              <a:t>Burun Konisi </a:t>
            </a:r>
            <a:r>
              <a:rPr lang="mr-IN" b="1" dirty="0" smtClean="0">
                <a:solidFill>
                  <a:srgbClr val="0070C0"/>
                </a:solidFill>
                <a:latin typeface="Times New Roman" panose="02020603050405020304" pitchFamily="18" charset="0"/>
                <a:cs typeface="Times New Roman" panose="02020603050405020304" pitchFamily="18" charset="0"/>
              </a:rPr>
              <a:t>–</a:t>
            </a:r>
            <a:r>
              <a:rPr lang="tr-TR" b="1" dirty="0" smtClean="0">
                <a:solidFill>
                  <a:srgbClr val="0070C0"/>
                </a:solidFill>
                <a:latin typeface="Times New Roman" panose="02020603050405020304" pitchFamily="18" charset="0"/>
                <a:cs typeface="Times New Roman" panose="02020603050405020304" pitchFamily="18" charset="0"/>
              </a:rPr>
              <a:t> Detay </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16</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149180" y="1435942"/>
            <a:ext cx="11484020" cy="2958258"/>
          </a:xfrm>
          <a:prstGeom prst="rect">
            <a:avLst/>
          </a:prstGeom>
          <a:noFill/>
        </p:spPr>
        <p:txBody>
          <a:bodyPr wrap="square" rtlCol="0">
            <a:spAutoFit/>
          </a:bodyPr>
          <a:lstStyle/>
          <a:p>
            <a:pPr marL="285750" indent="-285750">
              <a:buFont typeface="Arial" panose="020B0604020202020204" pitchFamily="34" charset="0"/>
              <a:buChar char="•"/>
            </a:pPr>
            <a:r>
              <a:rPr lang="tr-TR" dirty="0"/>
              <a:t>Boy, Geometri (Von Karman vb.), Malzeme ve üretim metodu gibi detayların hangi seçenekler olabileceği karşılaştırılmalı. Seçeneklerin avantaj ve dezavantajları sıralanarak </a:t>
            </a:r>
            <a:r>
              <a:rPr lang="tr-TR" dirty="0" smtClean="0"/>
              <a:t>üretilmesi </a:t>
            </a:r>
            <a:r>
              <a:rPr lang="tr-TR" sz="2000" b="1" i="1" u="sng" dirty="0" smtClean="0"/>
              <a:t>belirlenen </a:t>
            </a:r>
            <a:r>
              <a:rPr lang="tr-TR" dirty="0"/>
              <a:t> </a:t>
            </a:r>
            <a:r>
              <a:rPr lang="tr-TR" dirty="0" smtClean="0"/>
              <a:t>seçenek </a:t>
            </a:r>
            <a:r>
              <a:rPr lang="tr-TR" dirty="0"/>
              <a:t>nedenleriyle beraber açıklanmalı.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b="1" i="1" u="sng" dirty="0" smtClean="0"/>
              <a:t>Belirlenen </a:t>
            </a:r>
            <a:r>
              <a:rPr lang="tr-TR" dirty="0"/>
              <a:t>üretim ve test planları </a:t>
            </a:r>
            <a:r>
              <a:rPr lang="tr-TR" b="1" i="1" u="sng" dirty="0" smtClean="0"/>
              <a:t>detaylı</a:t>
            </a:r>
            <a:r>
              <a:rPr lang="tr-TR" dirty="0" smtClean="0"/>
              <a:t> tarihler verilerek belirtilmelidir. Planlamanın, test raporu teslim tarihine kadar testler tamamlanmış olacak şekilde yapılmış olması gerekmektedir. </a:t>
            </a:r>
          </a:p>
          <a:p>
            <a:endParaRPr lang="tr-TR" dirty="0" smtClean="0"/>
          </a:p>
          <a:p>
            <a:pPr marL="285750" indent="-285750">
              <a:buFont typeface="Arial" panose="020B0604020202020204" pitchFamily="34" charset="0"/>
              <a:buChar char="•"/>
            </a:pPr>
            <a:r>
              <a:rPr lang="tr-TR" dirty="0" smtClean="0"/>
              <a:t>Bu </a:t>
            </a:r>
            <a:r>
              <a:rPr lang="tr-TR" dirty="0"/>
              <a:t>kısım 3</a:t>
            </a:r>
            <a:r>
              <a:rPr lang="tr-TR" dirty="0" smtClean="0"/>
              <a:t> </a:t>
            </a:r>
            <a:r>
              <a:rPr lang="tr-TR" dirty="0"/>
              <a:t>yansıyı geçmemelidir. </a:t>
            </a:r>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endParaRPr lang="tr-TR" dirty="0"/>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3"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3785958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smtClean="0">
                <a:solidFill>
                  <a:srgbClr val="0070C0"/>
                </a:solidFill>
                <a:latin typeface="Times New Roman" panose="02020603050405020304" pitchFamily="18" charset="0"/>
                <a:cs typeface="Times New Roman" panose="02020603050405020304" pitchFamily="18" charset="0"/>
              </a:rPr>
              <a:t>Faydalı Yük- Detay</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17</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149180" y="1435942"/>
            <a:ext cx="11484020" cy="3693319"/>
          </a:xfrm>
          <a:prstGeom prst="rect">
            <a:avLst/>
          </a:prstGeom>
          <a:noFill/>
        </p:spPr>
        <p:txBody>
          <a:bodyPr wrap="square" rtlCol="0">
            <a:spAutoFit/>
          </a:bodyPr>
          <a:lstStyle/>
          <a:p>
            <a:pPr marL="285750" indent="-285750">
              <a:buFont typeface="Arial" panose="020B0604020202020204" pitchFamily="34" charset="0"/>
              <a:buChar char="•"/>
            </a:pPr>
            <a:r>
              <a:rPr lang="tr-TR" dirty="0" smtClean="0"/>
              <a:t>Roket içerisindeki faydalı yük bölümü açıklanmalı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(VARSA) Faydalı yükün işlevi tanıtılmalı.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Faydalı yükün roketten nasıl ayrılacağı açıklanmalı detaylı bir şekilde. Hangi aşamada ve nasıl ayrılacağı ardından nasıl bulunacağı açıklanmalı. </a:t>
            </a:r>
            <a:endParaRPr lang="tr-TR" dirty="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b="1" i="1" u="sng" dirty="0" smtClean="0"/>
              <a:t>Belirlenen </a:t>
            </a:r>
            <a:r>
              <a:rPr lang="tr-TR" dirty="0"/>
              <a:t>üretim ve test planları </a:t>
            </a:r>
            <a:r>
              <a:rPr lang="tr-TR" b="1" i="1" u="sng" dirty="0" smtClean="0"/>
              <a:t>detaylı</a:t>
            </a:r>
            <a:r>
              <a:rPr lang="tr-TR" dirty="0" smtClean="0"/>
              <a:t> tarihler verilerek belirtilmelidir. Planlamanın, test raporu teslim tarihine kadar testler tamamlanmış olacak şekilde yapılmış olması gerekmektedir.  ( VARSA)</a:t>
            </a:r>
          </a:p>
          <a:p>
            <a:endParaRPr lang="tr-TR" dirty="0" smtClean="0"/>
          </a:p>
          <a:p>
            <a:pPr marL="285750" indent="-285750">
              <a:buFont typeface="Arial" panose="020B0604020202020204" pitchFamily="34" charset="0"/>
              <a:buChar char="•"/>
            </a:pPr>
            <a:r>
              <a:rPr lang="tr-TR" dirty="0" smtClean="0"/>
              <a:t>Bu </a:t>
            </a:r>
            <a:r>
              <a:rPr lang="tr-TR" dirty="0"/>
              <a:t>kısım </a:t>
            </a:r>
            <a:r>
              <a:rPr lang="tr-TR" dirty="0" smtClean="0"/>
              <a:t>2 </a:t>
            </a:r>
            <a:r>
              <a:rPr lang="tr-TR" dirty="0"/>
              <a:t>yansıyı geçmemelidir. </a:t>
            </a:r>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endParaRPr lang="tr-TR" dirty="0"/>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3"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1904204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sz="3600" b="1" dirty="0" smtClean="0">
                <a:solidFill>
                  <a:srgbClr val="0070C0"/>
                </a:solidFill>
                <a:latin typeface="Times New Roman" panose="02020603050405020304" pitchFamily="18" charset="0"/>
                <a:cs typeface="Times New Roman" panose="02020603050405020304" pitchFamily="18" charset="0"/>
              </a:rPr>
              <a:t>Paraşüt Açma Sistemi &amp; Paraşüt Bölümleri               (Kurtarma Sistemi) Mekanik Görünüm </a:t>
            </a:r>
            <a:endParaRPr lang="tr-TR" sz="3600"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18</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74981" y="3264287"/>
            <a:ext cx="5624304" cy="2862322"/>
          </a:xfrm>
          <a:prstGeom prst="rect">
            <a:avLst/>
          </a:prstGeom>
          <a:noFill/>
        </p:spPr>
        <p:txBody>
          <a:bodyPr wrap="square" rtlCol="0">
            <a:spAutoFit/>
          </a:bodyPr>
          <a:lstStyle/>
          <a:p>
            <a:pPr marL="285750" indent="-285750">
              <a:buFont typeface="Arial" panose="020B0604020202020204" pitchFamily="34" charset="0"/>
              <a:buChar char="•"/>
            </a:pPr>
            <a:r>
              <a:rPr lang="tr-TR" dirty="0"/>
              <a:t>Genel CAD tasarım verilmelidir. </a:t>
            </a:r>
            <a:r>
              <a:rPr lang="tr-TR" dirty="0" smtClean="0"/>
              <a:t>Alt sistemin (varsa) </a:t>
            </a:r>
            <a:r>
              <a:rPr lang="tr-TR" dirty="0"/>
              <a:t>tüm parçaları listelenmeli ve </a:t>
            </a:r>
            <a:r>
              <a:rPr lang="tr-TR" dirty="0" smtClean="0"/>
              <a:t>malzeme bilgileri </a:t>
            </a:r>
            <a:r>
              <a:rPr lang="tr-TR" dirty="0"/>
              <a:t>belirtilmelidir. </a:t>
            </a:r>
            <a:endParaRPr lang="tr-TR" dirty="0" smtClean="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Çap &amp; Boy detayı verilmelidir. Malzeme ve mekanik özelliklerinden bahsedilmelidir.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Parçanın &amp; Alt Sistemlerinin  roketteki işlevi anlatılmalıdır. </a:t>
            </a:r>
          </a:p>
          <a:p>
            <a:endParaRPr lang="tr-TR" dirty="0" smtClean="0"/>
          </a:p>
        </p:txBody>
      </p:sp>
      <p:pic>
        <p:nvPicPr>
          <p:cNvPr id="13"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cxnSp>
        <p:nvCxnSpPr>
          <p:cNvPr id="9" name="Düz Bağlayıcı 8"/>
          <p:cNvCxnSpPr/>
          <p:nvPr/>
        </p:nvCxnSpPr>
        <p:spPr>
          <a:xfrm>
            <a:off x="6096000" y="1459137"/>
            <a:ext cx="0" cy="4897213"/>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1" name="Dikdörtgen 10"/>
          <p:cNvSpPr/>
          <p:nvPr/>
        </p:nvSpPr>
        <p:spPr>
          <a:xfrm>
            <a:off x="198736" y="1528017"/>
            <a:ext cx="4999797" cy="1521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b="1" dirty="0" smtClean="0"/>
              <a:t>Paraşüt Açma Sistemi Bölümü 3 Boyutlu Görünümü (CAD) </a:t>
            </a:r>
            <a:endParaRPr lang="tr-TR" sz="3200" b="1" dirty="0"/>
          </a:p>
        </p:txBody>
      </p:sp>
      <p:sp>
        <p:nvSpPr>
          <p:cNvPr id="16" name="TextBox 9"/>
          <p:cNvSpPr txBox="1"/>
          <p:nvPr/>
        </p:nvSpPr>
        <p:spPr>
          <a:xfrm>
            <a:off x="6281046" y="3287966"/>
            <a:ext cx="5624304" cy="2585323"/>
          </a:xfrm>
          <a:prstGeom prst="rect">
            <a:avLst/>
          </a:prstGeom>
          <a:noFill/>
        </p:spPr>
        <p:txBody>
          <a:bodyPr wrap="square" rtlCol="0">
            <a:spAutoFit/>
          </a:bodyPr>
          <a:lstStyle/>
          <a:p>
            <a:pPr marL="285750" indent="-285750">
              <a:buFont typeface="Arial" panose="020B0604020202020204" pitchFamily="34" charset="0"/>
              <a:buChar char="•"/>
            </a:pPr>
            <a:r>
              <a:rPr lang="tr-TR" dirty="0"/>
              <a:t>Genel CAD tasarım verilmelidir. </a:t>
            </a:r>
            <a:r>
              <a:rPr lang="tr-TR" dirty="0" smtClean="0"/>
              <a:t>Alt sistemin (varsa) </a:t>
            </a:r>
            <a:r>
              <a:rPr lang="tr-TR" dirty="0"/>
              <a:t>tüm parçaları listelenmeli ve </a:t>
            </a:r>
            <a:r>
              <a:rPr lang="tr-TR" dirty="0" smtClean="0"/>
              <a:t>malzeme bilgileri </a:t>
            </a:r>
            <a:r>
              <a:rPr lang="tr-TR" dirty="0"/>
              <a:t>belirtilmelidir. </a:t>
            </a:r>
            <a:endParaRPr lang="tr-TR" dirty="0" smtClean="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Çap &amp;  Rokette kapladığı detayı verilmelidir. Malzeme ve mekanik özelliklerinden bahsedilmelidir.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Paraşütlerin roketteki işlevi anlatılmalıdır. </a:t>
            </a:r>
          </a:p>
          <a:p>
            <a:endParaRPr lang="tr-TR" dirty="0" smtClean="0"/>
          </a:p>
        </p:txBody>
      </p:sp>
      <p:sp>
        <p:nvSpPr>
          <p:cNvPr id="17" name="Dikdörtgen 16"/>
          <p:cNvSpPr/>
          <p:nvPr/>
        </p:nvSpPr>
        <p:spPr>
          <a:xfrm>
            <a:off x="6492716" y="1528017"/>
            <a:ext cx="4999797" cy="1521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b="1" dirty="0" smtClean="0"/>
              <a:t>Paraşüt Bölümleri 3 Boyutlu Görünümü (CAD)</a:t>
            </a:r>
            <a:endParaRPr lang="tr-TR" sz="3200" b="1" dirty="0"/>
          </a:p>
        </p:txBody>
      </p:sp>
    </p:spTree>
    <p:extLst>
      <p:ext uri="{BB962C8B-B14F-4D97-AF65-F5344CB8AC3E}">
        <p14:creationId xmlns:p14="http://schemas.microsoft.com/office/powerpoint/2010/main" val="63341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Autofit/>
          </a:bodyPr>
          <a:lstStyle/>
          <a:p>
            <a:r>
              <a:rPr lang="tr-TR" sz="3600" b="1" dirty="0" smtClean="0">
                <a:solidFill>
                  <a:srgbClr val="0070C0"/>
                </a:solidFill>
                <a:latin typeface="Times New Roman" panose="02020603050405020304" pitchFamily="18" charset="0"/>
                <a:cs typeface="Times New Roman" panose="02020603050405020304" pitchFamily="18" charset="0"/>
              </a:rPr>
              <a:t>Kurtarma Sistemi </a:t>
            </a:r>
            <a:r>
              <a:rPr lang="mr-IN" sz="3600" b="1" dirty="0" smtClean="0">
                <a:solidFill>
                  <a:srgbClr val="0070C0"/>
                </a:solidFill>
                <a:latin typeface="Times New Roman" panose="02020603050405020304" pitchFamily="18" charset="0"/>
                <a:cs typeface="Times New Roman" panose="02020603050405020304" pitchFamily="18" charset="0"/>
              </a:rPr>
              <a:t>–</a:t>
            </a:r>
            <a:r>
              <a:rPr lang="tr-TR" sz="3600" b="1" dirty="0" smtClean="0">
                <a:solidFill>
                  <a:srgbClr val="0070C0"/>
                </a:solidFill>
                <a:latin typeface="Times New Roman" panose="02020603050405020304" pitchFamily="18" charset="0"/>
                <a:cs typeface="Times New Roman" panose="02020603050405020304" pitchFamily="18" charset="0"/>
              </a:rPr>
              <a:t> Paraşüt Açma Sistemi </a:t>
            </a:r>
            <a:endParaRPr lang="tr-TR" sz="3600"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19</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149180" y="1435942"/>
            <a:ext cx="11204620" cy="2862322"/>
          </a:xfrm>
          <a:prstGeom prst="rect">
            <a:avLst/>
          </a:prstGeom>
          <a:noFill/>
        </p:spPr>
        <p:txBody>
          <a:bodyPr wrap="square" rtlCol="0">
            <a:spAutoFit/>
          </a:bodyPr>
          <a:lstStyle/>
          <a:p>
            <a:pPr marL="285750" indent="-285750">
              <a:buFont typeface="Arial" panose="020B0604020202020204" pitchFamily="34" charset="0"/>
              <a:buChar char="•"/>
            </a:pPr>
            <a:r>
              <a:rPr lang="tr-TR" b="1" i="1" u="sng" dirty="0" smtClean="0"/>
              <a:t>Karar verilen </a:t>
            </a:r>
            <a:r>
              <a:rPr lang="tr-TR" dirty="0" smtClean="0"/>
              <a:t>kurtarma sistemi karşılaştırılmalı olarak nedenleriyle açıklanmalıdır. Kurtarma stratejisi ve aşamaları belirtilmelidir. (Kurtarma sistemini aktivasyonunu yapacak olan sistem belirtilmelidir detayları ile)</a:t>
            </a:r>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r>
              <a:rPr lang="tr-TR" dirty="0"/>
              <a:t>Roketin genel olarak hangi aşamalarda nasıl çalışacağı belirtilmelidir.</a:t>
            </a:r>
            <a:r>
              <a:rPr lang="tr-TR" b="1" dirty="0"/>
              <a:t> (Paraşüt ayrılmalarının nasıl gerçekleşeceği görsellerle anlatılmalıdır. El çizimi yapılmamalıdır.)</a:t>
            </a:r>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r>
              <a:rPr lang="tr-TR" dirty="0" smtClean="0"/>
              <a:t>Bu kısım 3 yansıyı geçmemelidir. </a:t>
            </a:r>
          </a:p>
          <a:p>
            <a:endParaRPr lang="tr-TR" b="1" dirty="0" smtClean="0">
              <a:solidFill>
                <a:srgbClr val="00B050"/>
              </a:solidFill>
            </a:endParaRPr>
          </a:p>
          <a:p>
            <a:endParaRPr lang="tr-TR" dirty="0" smtClean="0"/>
          </a:p>
          <a:p>
            <a:pPr marL="285750" indent="-285750">
              <a:buFont typeface="Arial" panose="020B0604020202020204" pitchFamily="34" charset="0"/>
              <a:buChar char="•"/>
            </a:pPr>
            <a:endParaRPr lang="tr-TR" dirty="0"/>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3"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379159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smtClean="0">
                <a:solidFill>
                  <a:srgbClr val="0070C0"/>
                </a:solidFill>
                <a:latin typeface="Times New Roman" panose="02020603050405020304" pitchFamily="18" charset="0"/>
                <a:cs typeface="Times New Roman" panose="02020603050405020304" pitchFamily="18" charset="0"/>
              </a:rPr>
              <a:t>Takım Yapısı</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2</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149180" y="1435942"/>
            <a:ext cx="11204620" cy="1200329"/>
          </a:xfrm>
          <a:prstGeom prst="rect">
            <a:avLst/>
          </a:prstGeom>
          <a:noFill/>
        </p:spPr>
        <p:txBody>
          <a:bodyPr wrap="square" rtlCol="0">
            <a:spAutoFit/>
          </a:bodyPr>
          <a:lstStyle/>
          <a:p>
            <a:r>
              <a:rPr lang="tr-TR" dirty="0" smtClean="0"/>
              <a:t>Takım üyelerinin bölüm ve Üniversite bilgileri ile beraber takım içerisindeki rollerinin dahil edildiği bir şema oluşturulması beklenmektedir. </a:t>
            </a:r>
          </a:p>
          <a:p>
            <a:endParaRPr lang="tr-TR" dirty="0"/>
          </a:p>
          <a:p>
            <a:r>
              <a:rPr lang="tr-TR" dirty="0" smtClean="0"/>
              <a:t>Takım yapısında güncelleme varsa paylaşılacaktır. </a:t>
            </a:r>
            <a:endParaRPr lang="tr-TR" dirty="0"/>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1694532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Autofit/>
          </a:bodyPr>
          <a:lstStyle/>
          <a:p>
            <a:r>
              <a:rPr lang="tr-TR" sz="3600" b="1" dirty="0" smtClean="0">
                <a:solidFill>
                  <a:srgbClr val="0070C0"/>
                </a:solidFill>
                <a:latin typeface="Times New Roman" panose="02020603050405020304" pitchFamily="18" charset="0"/>
                <a:cs typeface="Times New Roman" panose="02020603050405020304" pitchFamily="18" charset="0"/>
              </a:rPr>
              <a:t>Kurtarma Sistemi </a:t>
            </a:r>
            <a:r>
              <a:rPr lang="mr-IN" sz="3600" b="1" dirty="0" smtClean="0">
                <a:solidFill>
                  <a:srgbClr val="0070C0"/>
                </a:solidFill>
                <a:latin typeface="Times New Roman" panose="02020603050405020304" pitchFamily="18" charset="0"/>
                <a:cs typeface="Times New Roman" panose="02020603050405020304" pitchFamily="18" charset="0"/>
              </a:rPr>
              <a:t>–</a:t>
            </a:r>
            <a:r>
              <a:rPr lang="tr-TR" sz="3600" b="1" dirty="0" smtClean="0">
                <a:solidFill>
                  <a:srgbClr val="0070C0"/>
                </a:solidFill>
                <a:latin typeface="Times New Roman" panose="02020603050405020304" pitchFamily="18" charset="0"/>
                <a:cs typeface="Times New Roman" panose="02020603050405020304" pitchFamily="18" charset="0"/>
              </a:rPr>
              <a:t> Paraşütler</a:t>
            </a:r>
            <a:endParaRPr lang="tr-TR" sz="3600"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20</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149180" y="1435942"/>
            <a:ext cx="11204620" cy="2862322"/>
          </a:xfrm>
          <a:prstGeom prst="rect">
            <a:avLst/>
          </a:prstGeom>
          <a:noFill/>
        </p:spPr>
        <p:txBody>
          <a:bodyPr wrap="square" rtlCol="0">
            <a:spAutoFit/>
          </a:bodyPr>
          <a:lstStyle/>
          <a:p>
            <a:pPr marL="285750" indent="-285750">
              <a:buFont typeface="Arial" panose="020B0604020202020204" pitchFamily="34" charset="0"/>
              <a:buChar char="•"/>
            </a:pPr>
            <a:r>
              <a:rPr lang="tr-TR" dirty="0"/>
              <a:t>Sistemin rengi boyutu detaylarıyla açıklanmalıdır.  Sarı, yeşil, gri gibi doğal tonlar ile poşet, çuval </a:t>
            </a:r>
            <a:r>
              <a:rPr lang="tr-TR" dirty="0" err="1"/>
              <a:t>vb</a:t>
            </a:r>
            <a:r>
              <a:rPr lang="tr-TR" dirty="0"/>
              <a:t> ile karışabilecek beyaz renk yerine doğada az bulunur renkler seçilmelidir.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Roketin düşüş </a:t>
            </a:r>
            <a:r>
              <a:rPr lang="tr-TR" dirty="0" smtClean="0"/>
              <a:t>hızı hesaplamaları , paraşüt tasarımı detayları ve roketten paraşütlerin nasıl </a:t>
            </a:r>
            <a:r>
              <a:rPr lang="tr-TR" dirty="0"/>
              <a:t>çıkacağı ve açılacağı özet olarak (varsa örnek resimlerle ) açıklanmalıdır. </a:t>
            </a:r>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r>
              <a:rPr lang="tr-TR" dirty="0" smtClean="0"/>
              <a:t>Bu kısım 3 yansıyı geçmemelidir. </a:t>
            </a:r>
          </a:p>
          <a:p>
            <a:endParaRPr lang="tr-TR" b="1" dirty="0" smtClean="0">
              <a:solidFill>
                <a:srgbClr val="00B050"/>
              </a:solidFill>
            </a:endParaRPr>
          </a:p>
          <a:p>
            <a:endParaRPr lang="tr-TR" dirty="0" smtClean="0"/>
          </a:p>
          <a:p>
            <a:pPr marL="285750" indent="-285750">
              <a:buFont typeface="Arial" panose="020B0604020202020204" pitchFamily="34" charset="0"/>
              <a:buChar char="•"/>
            </a:pPr>
            <a:endParaRPr lang="tr-TR" dirty="0"/>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3"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816697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3600" b="1" dirty="0" err="1" smtClean="0">
                <a:solidFill>
                  <a:srgbClr val="0070C0"/>
                </a:solidFill>
                <a:latin typeface="Times New Roman" panose="02020603050405020304" pitchFamily="18" charset="0"/>
                <a:cs typeface="Times New Roman" panose="02020603050405020304" pitchFamily="18" charset="0"/>
              </a:rPr>
              <a:t>Aviyonik</a:t>
            </a:r>
            <a:r>
              <a:rPr lang="tr-TR" sz="3600" b="1" dirty="0" smtClean="0">
                <a:solidFill>
                  <a:srgbClr val="0070C0"/>
                </a:solidFill>
                <a:latin typeface="Times New Roman" panose="02020603050405020304" pitchFamily="18" charset="0"/>
                <a:cs typeface="Times New Roman" panose="02020603050405020304" pitchFamily="18" charset="0"/>
              </a:rPr>
              <a:t> &amp; Kanatçık Mekanik Görünüm </a:t>
            </a:r>
            <a:endParaRPr lang="tr-TR" sz="3600"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21</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74981" y="3264287"/>
            <a:ext cx="5624304" cy="2862322"/>
          </a:xfrm>
          <a:prstGeom prst="rect">
            <a:avLst/>
          </a:prstGeom>
          <a:noFill/>
        </p:spPr>
        <p:txBody>
          <a:bodyPr wrap="square" rtlCol="0">
            <a:spAutoFit/>
          </a:bodyPr>
          <a:lstStyle/>
          <a:p>
            <a:pPr marL="285750" indent="-285750">
              <a:buFont typeface="Arial" panose="020B0604020202020204" pitchFamily="34" charset="0"/>
              <a:buChar char="•"/>
            </a:pPr>
            <a:r>
              <a:rPr lang="tr-TR" dirty="0"/>
              <a:t>Genel CAD tasarım verilmelidir. </a:t>
            </a:r>
            <a:r>
              <a:rPr lang="tr-TR" dirty="0" smtClean="0"/>
              <a:t>Alt sistemin (varsa) </a:t>
            </a:r>
            <a:r>
              <a:rPr lang="tr-TR" dirty="0"/>
              <a:t>tüm parçaları listelenmeli ve </a:t>
            </a:r>
            <a:r>
              <a:rPr lang="tr-TR" dirty="0" smtClean="0"/>
              <a:t>malzeme bilgileri </a:t>
            </a:r>
            <a:r>
              <a:rPr lang="tr-TR" dirty="0"/>
              <a:t>belirtilmelidir. </a:t>
            </a:r>
            <a:endParaRPr lang="tr-TR" dirty="0" smtClean="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Çap &amp; Boy detayı verilmelidir. Malzeme ve mekanik özelliklerinden bahsedilmelidir.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Parçanın &amp; Alt Sistemlerinin  roketteki işlevi anlatılmalıdır. </a:t>
            </a:r>
          </a:p>
          <a:p>
            <a:endParaRPr lang="tr-TR" dirty="0" smtClean="0"/>
          </a:p>
        </p:txBody>
      </p:sp>
      <p:pic>
        <p:nvPicPr>
          <p:cNvPr id="13"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cxnSp>
        <p:nvCxnSpPr>
          <p:cNvPr id="9" name="Düz Bağlayıcı 8"/>
          <p:cNvCxnSpPr/>
          <p:nvPr/>
        </p:nvCxnSpPr>
        <p:spPr>
          <a:xfrm>
            <a:off x="6096000" y="1459137"/>
            <a:ext cx="0" cy="4897213"/>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1" name="Dikdörtgen 10"/>
          <p:cNvSpPr/>
          <p:nvPr/>
        </p:nvSpPr>
        <p:spPr>
          <a:xfrm>
            <a:off x="198736" y="1528017"/>
            <a:ext cx="4999797" cy="1521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b="1" dirty="0" err="1" smtClean="0"/>
              <a:t>Aviyonik</a:t>
            </a:r>
            <a:r>
              <a:rPr lang="tr-TR" sz="3200" b="1" dirty="0" smtClean="0"/>
              <a:t> Bölümü  3 Boyutlu Görünümü (CAD) </a:t>
            </a:r>
            <a:endParaRPr lang="tr-TR" sz="3200" b="1" dirty="0"/>
          </a:p>
        </p:txBody>
      </p:sp>
      <p:sp>
        <p:nvSpPr>
          <p:cNvPr id="16" name="TextBox 9"/>
          <p:cNvSpPr txBox="1"/>
          <p:nvPr/>
        </p:nvSpPr>
        <p:spPr>
          <a:xfrm>
            <a:off x="6281046" y="3287966"/>
            <a:ext cx="5624304" cy="2585323"/>
          </a:xfrm>
          <a:prstGeom prst="rect">
            <a:avLst/>
          </a:prstGeom>
          <a:noFill/>
        </p:spPr>
        <p:txBody>
          <a:bodyPr wrap="square" rtlCol="0">
            <a:spAutoFit/>
          </a:bodyPr>
          <a:lstStyle/>
          <a:p>
            <a:pPr marL="285750" indent="-285750">
              <a:buFont typeface="Arial" panose="020B0604020202020204" pitchFamily="34" charset="0"/>
              <a:buChar char="•"/>
            </a:pPr>
            <a:r>
              <a:rPr lang="tr-TR" dirty="0"/>
              <a:t>Genel CAD tasarım verilmelidir. </a:t>
            </a:r>
            <a:r>
              <a:rPr lang="tr-TR" dirty="0" smtClean="0"/>
              <a:t>Alt sistemin (varsa) </a:t>
            </a:r>
            <a:r>
              <a:rPr lang="tr-TR" dirty="0"/>
              <a:t>tüm parçaları listelenmeli ve </a:t>
            </a:r>
            <a:r>
              <a:rPr lang="tr-TR" dirty="0" smtClean="0"/>
              <a:t>malzeme bilgileri </a:t>
            </a:r>
            <a:r>
              <a:rPr lang="tr-TR" dirty="0"/>
              <a:t>belirtilmelidir. </a:t>
            </a:r>
            <a:r>
              <a:rPr lang="tr-TR" dirty="0" smtClean="0"/>
              <a:t>Kanatçık takılma stratejisi belirtilmeli.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Boyut detayları verilmelidir. Malzeme ve mekanik özelliklerinden bahsedilmelidir.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Parçanın roketteki işlevi anlatılmalıdır. </a:t>
            </a:r>
          </a:p>
          <a:p>
            <a:endParaRPr lang="tr-TR" dirty="0" smtClean="0"/>
          </a:p>
        </p:txBody>
      </p:sp>
      <p:sp>
        <p:nvSpPr>
          <p:cNvPr id="17" name="Dikdörtgen 16"/>
          <p:cNvSpPr/>
          <p:nvPr/>
        </p:nvSpPr>
        <p:spPr>
          <a:xfrm>
            <a:off x="6492716" y="1528017"/>
            <a:ext cx="4999797" cy="1521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b="1" dirty="0" smtClean="0"/>
              <a:t>Kanatçık 3 Boyutlu Görünümü (CAD)</a:t>
            </a:r>
            <a:endParaRPr lang="tr-TR" sz="3200" b="1" dirty="0"/>
          </a:p>
        </p:txBody>
      </p:sp>
    </p:spTree>
    <p:extLst>
      <p:ext uri="{BB962C8B-B14F-4D97-AF65-F5344CB8AC3E}">
        <p14:creationId xmlns:p14="http://schemas.microsoft.com/office/powerpoint/2010/main" val="1080933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err="1" smtClean="0">
                <a:solidFill>
                  <a:srgbClr val="0070C0"/>
                </a:solidFill>
                <a:latin typeface="Times New Roman" panose="02020603050405020304" pitchFamily="18" charset="0"/>
                <a:cs typeface="Times New Roman" panose="02020603050405020304" pitchFamily="18" charset="0"/>
              </a:rPr>
              <a:t>Aviyonik</a:t>
            </a:r>
            <a:r>
              <a:rPr lang="mr-IN" b="1" dirty="0" smtClean="0">
                <a:solidFill>
                  <a:srgbClr val="0070C0"/>
                </a:solidFill>
                <a:latin typeface="Times New Roman" panose="02020603050405020304" pitchFamily="18" charset="0"/>
                <a:cs typeface="Times New Roman" panose="02020603050405020304" pitchFamily="18" charset="0"/>
              </a:rPr>
              <a:t>–</a:t>
            </a:r>
            <a:r>
              <a:rPr lang="tr-TR" b="1" dirty="0" smtClean="0">
                <a:solidFill>
                  <a:srgbClr val="0070C0"/>
                </a:solidFill>
                <a:latin typeface="Times New Roman" panose="02020603050405020304" pitchFamily="18" charset="0"/>
                <a:cs typeface="Times New Roman" panose="02020603050405020304" pitchFamily="18" charset="0"/>
              </a:rPr>
              <a:t> Detay- 1 </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22</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149180" y="1435942"/>
            <a:ext cx="11522120" cy="2031325"/>
          </a:xfrm>
          <a:prstGeom prst="rect">
            <a:avLst/>
          </a:prstGeom>
          <a:noFill/>
        </p:spPr>
        <p:txBody>
          <a:bodyPr wrap="square" rtlCol="0">
            <a:spAutoFit/>
          </a:bodyPr>
          <a:lstStyle/>
          <a:p>
            <a:pPr marL="285750" indent="-285750" algn="just">
              <a:buFont typeface="Arial" panose="020B0604020202020204" pitchFamily="34" charset="0"/>
              <a:buChar char="•"/>
            </a:pPr>
            <a:r>
              <a:rPr lang="tr-TR" dirty="0" smtClean="0"/>
              <a:t>Roketin uçuş verilerinin hangi sensörler aracılığı ile alınacağını içeren, kurtarma sistemlerinin kontrollerinin yapılacağı bir uçuş bilgisayarı tasarımı ortaya konulmalıdır. Farklı </a:t>
            </a:r>
            <a:r>
              <a:rPr lang="tr-TR" dirty="0" err="1" smtClean="0"/>
              <a:t>sensörler</a:t>
            </a:r>
            <a:r>
              <a:rPr lang="en-US" dirty="0" err="1" smtClean="0"/>
              <a:t>i</a:t>
            </a:r>
            <a:r>
              <a:rPr lang="tr-TR" dirty="0"/>
              <a:t> </a:t>
            </a:r>
            <a:r>
              <a:rPr lang="tr-TR" dirty="0" smtClean="0"/>
              <a:t>karşılaştırılarak kullanılmasına </a:t>
            </a:r>
            <a:r>
              <a:rPr lang="tr-TR" b="1" i="1" u="sng" dirty="0" smtClean="0"/>
              <a:t>karar verilen  </a:t>
            </a:r>
            <a:r>
              <a:rPr lang="tr-TR" b="1" i="1" u="sng" dirty="0"/>
              <a:t>sensörlerin ve sistemlerin </a:t>
            </a:r>
            <a:r>
              <a:rPr lang="tr-TR" dirty="0"/>
              <a:t>neden öngörüldüğü  açıklanmalıdır. </a:t>
            </a:r>
            <a:r>
              <a:rPr lang="tr-TR" dirty="0" smtClean="0"/>
              <a:t>Rokette </a:t>
            </a:r>
            <a:r>
              <a:rPr lang="tr-TR" dirty="0"/>
              <a:t>kullanılmasına karar verilen </a:t>
            </a:r>
            <a:r>
              <a:rPr lang="tr-TR" dirty="0" err="1"/>
              <a:t>sensör</a:t>
            </a:r>
            <a:r>
              <a:rPr lang="tr-TR" dirty="0"/>
              <a:t> ve sistemlerin  ( işlemci, </a:t>
            </a:r>
            <a:r>
              <a:rPr lang="tr-TR" dirty="0" err="1"/>
              <a:t>sensör</a:t>
            </a:r>
            <a:r>
              <a:rPr lang="tr-TR" dirty="0"/>
              <a:t>, </a:t>
            </a:r>
            <a:r>
              <a:rPr lang="tr-TR" dirty="0" err="1"/>
              <a:t>actuator</a:t>
            </a:r>
            <a:r>
              <a:rPr lang="tr-TR" dirty="0"/>
              <a:t> vb. ) benzerleri ile karşılaştırılarak neden seçildiğinin açıklanması gereklidir</a:t>
            </a:r>
            <a:r>
              <a:rPr lang="tr-TR" dirty="0" smtClean="0"/>
              <a:t>. </a:t>
            </a:r>
            <a:r>
              <a:rPr lang="tr-TR" dirty="0" err="1" smtClean="0"/>
              <a:t>Aviyonik</a:t>
            </a:r>
            <a:r>
              <a:rPr lang="tr-TR" dirty="0" smtClean="0"/>
              <a:t> ve yedek </a:t>
            </a:r>
            <a:r>
              <a:rPr lang="tr-TR" dirty="0" err="1" smtClean="0"/>
              <a:t>aviyonik</a:t>
            </a:r>
            <a:r>
              <a:rPr lang="tr-TR" dirty="0" smtClean="0"/>
              <a:t> arasındaki çalışmama durumundaki geçişin nasıl olacağı açıklanmalı. </a:t>
            </a:r>
            <a:r>
              <a:rPr lang="tr-TR" b="1" dirty="0" smtClean="0">
                <a:solidFill>
                  <a:srgbClr val="FF0000"/>
                </a:solidFill>
              </a:rPr>
              <a:t>( Bütün istenenlerin hem </a:t>
            </a:r>
            <a:r>
              <a:rPr lang="tr-TR" b="1" dirty="0" err="1" smtClean="0">
                <a:solidFill>
                  <a:srgbClr val="FF0000"/>
                </a:solidFill>
              </a:rPr>
              <a:t>aviyonik</a:t>
            </a:r>
            <a:r>
              <a:rPr lang="tr-TR" b="1" dirty="0" smtClean="0">
                <a:solidFill>
                  <a:srgbClr val="FF0000"/>
                </a:solidFill>
              </a:rPr>
              <a:t> hem de yedek </a:t>
            </a:r>
            <a:r>
              <a:rPr lang="tr-TR" b="1" dirty="0" err="1" smtClean="0">
                <a:solidFill>
                  <a:srgbClr val="FF0000"/>
                </a:solidFill>
              </a:rPr>
              <a:t>aviyonik</a:t>
            </a:r>
            <a:r>
              <a:rPr lang="tr-TR" b="1" dirty="0" smtClean="0">
                <a:solidFill>
                  <a:srgbClr val="FF0000"/>
                </a:solidFill>
              </a:rPr>
              <a:t> için aynı şekilde açıklanması gerekmektedir. )</a:t>
            </a:r>
            <a:endParaRPr lang="tr-TR" b="1" dirty="0">
              <a:solidFill>
                <a:srgbClr val="FF0000"/>
              </a:solidFill>
            </a:endParaRPr>
          </a:p>
          <a:p>
            <a:pPr algn="just"/>
            <a:r>
              <a:rPr lang="tr-TR" dirty="0"/>
              <a:t>•	Bu kısım 3</a:t>
            </a:r>
            <a:r>
              <a:rPr lang="tr-TR" dirty="0" smtClean="0"/>
              <a:t> </a:t>
            </a:r>
            <a:r>
              <a:rPr lang="tr-TR" dirty="0"/>
              <a:t>yansıyı geçmemelidir</a:t>
            </a:r>
            <a:r>
              <a:rPr lang="tr-TR" dirty="0" smtClean="0"/>
              <a:t>.</a:t>
            </a:r>
            <a:endParaRPr lang="tr-TR" dirty="0"/>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3"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880468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err="1" smtClean="0">
                <a:solidFill>
                  <a:srgbClr val="0070C0"/>
                </a:solidFill>
                <a:latin typeface="Times New Roman" panose="02020603050405020304" pitchFamily="18" charset="0"/>
                <a:cs typeface="Times New Roman" panose="02020603050405020304" pitchFamily="18" charset="0"/>
              </a:rPr>
              <a:t>Aviyonik</a:t>
            </a:r>
            <a:r>
              <a:rPr lang="mr-IN" b="1" dirty="0" smtClean="0">
                <a:solidFill>
                  <a:srgbClr val="0070C0"/>
                </a:solidFill>
                <a:latin typeface="Times New Roman" panose="02020603050405020304" pitchFamily="18" charset="0"/>
                <a:cs typeface="Times New Roman" panose="02020603050405020304" pitchFamily="18" charset="0"/>
              </a:rPr>
              <a:t>–</a:t>
            </a:r>
            <a:r>
              <a:rPr lang="tr-TR" b="1" dirty="0" smtClean="0">
                <a:solidFill>
                  <a:srgbClr val="0070C0"/>
                </a:solidFill>
                <a:latin typeface="Times New Roman" panose="02020603050405020304" pitchFamily="18" charset="0"/>
                <a:cs typeface="Times New Roman" panose="02020603050405020304" pitchFamily="18" charset="0"/>
              </a:rPr>
              <a:t> Detay </a:t>
            </a:r>
            <a:r>
              <a:rPr lang="mr-IN" b="1" dirty="0" smtClean="0">
                <a:solidFill>
                  <a:srgbClr val="0070C0"/>
                </a:solidFill>
                <a:latin typeface="Times New Roman" panose="02020603050405020304" pitchFamily="18" charset="0"/>
                <a:cs typeface="Times New Roman" panose="02020603050405020304" pitchFamily="18" charset="0"/>
              </a:rPr>
              <a:t>–</a:t>
            </a:r>
            <a:r>
              <a:rPr lang="tr-TR" b="1" dirty="0" smtClean="0">
                <a:solidFill>
                  <a:srgbClr val="0070C0"/>
                </a:solidFill>
                <a:latin typeface="Times New Roman" panose="02020603050405020304" pitchFamily="18" charset="0"/>
                <a:cs typeface="Times New Roman" panose="02020603050405020304" pitchFamily="18" charset="0"/>
              </a:rPr>
              <a:t> 2  </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23</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149180" y="1435942"/>
            <a:ext cx="11522120" cy="2308324"/>
          </a:xfrm>
          <a:prstGeom prst="rect">
            <a:avLst/>
          </a:prstGeom>
          <a:noFill/>
        </p:spPr>
        <p:txBody>
          <a:bodyPr wrap="square" rtlCol="0">
            <a:spAutoFit/>
          </a:bodyPr>
          <a:lstStyle/>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dirty="0" smtClean="0"/>
              <a:t>Uçuş bilgisayarının gerekli tüm testleri ve alt sistemleri detaylı olarak açıklanmalıdır. </a:t>
            </a:r>
            <a:r>
              <a:rPr lang="tr-TR" dirty="0" err="1"/>
              <a:t>Aviyoniklerin</a:t>
            </a:r>
            <a:r>
              <a:rPr lang="tr-TR" dirty="0"/>
              <a:t> testleri, </a:t>
            </a:r>
            <a:r>
              <a:rPr lang="tr-TR" dirty="0" err="1"/>
              <a:t>sensör</a:t>
            </a:r>
            <a:r>
              <a:rPr lang="tr-TR" dirty="0"/>
              <a:t> ve sistemler bağlanmış şekilde yapılmalıdır. Sistemin aviyonik yapısını gösteren detaylı blok diyagram hazırlanmalıdır. Bu blok diyagramda sistemde bulunan tüm kartların, diğer kartlar ve sistemler ile olan bağlantıları gösterilmelidir</a:t>
            </a:r>
            <a:r>
              <a:rPr lang="tr-TR" dirty="0" smtClean="0"/>
              <a:t>.</a:t>
            </a:r>
            <a:r>
              <a:rPr lang="tr-TR" b="1" dirty="0">
                <a:solidFill>
                  <a:srgbClr val="FF0000"/>
                </a:solidFill>
              </a:rPr>
              <a:t> ( Bütün istenenlerin hem </a:t>
            </a:r>
            <a:r>
              <a:rPr lang="tr-TR" b="1" dirty="0" err="1">
                <a:solidFill>
                  <a:srgbClr val="FF0000"/>
                </a:solidFill>
              </a:rPr>
              <a:t>aviyonik</a:t>
            </a:r>
            <a:r>
              <a:rPr lang="tr-TR" b="1" dirty="0">
                <a:solidFill>
                  <a:srgbClr val="FF0000"/>
                </a:solidFill>
              </a:rPr>
              <a:t> hem de yedek </a:t>
            </a:r>
            <a:r>
              <a:rPr lang="tr-TR" b="1" dirty="0" err="1">
                <a:solidFill>
                  <a:srgbClr val="FF0000"/>
                </a:solidFill>
              </a:rPr>
              <a:t>aviyonik</a:t>
            </a:r>
            <a:r>
              <a:rPr lang="tr-TR" b="1" dirty="0">
                <a:solidFill>
                  <a:srgbClr val="FF0000"/>
                </a:solidFill>
              </a:rPr>
              <a:t> için aynı şekilde açıklanması gerekmektedir. )</a:t>
            </a:r>
          </a:p>
          <a:p>
            <a:pPr marL="285750" indent="-285750" algn="just">
              <a:buFont typeface="Arial" panose="020B0604020202020204" pitchFamily="34" charset="0"/>
              <a:buChar char="•"/>
            </a:pPr>
            <a:endParaRPr lang="tr-TR" dirty="0"/>
          </a:p>
          <a:p>
            <a:pPr algn="just"/>
            <a:r>
              <a:rPr lang="tr-TR" dirty="0" smtClean="0"/>
              <a:t>•. </a:t>
            </a:r>
            <a:r>
              <a:rPr lang="tr-TR" dirty="0"/>
              <a:t>	Bu kısım 3</a:t>
            </a:r>
            <a:r>
              <a:rPr lang="tr-TR" dirty="0" smtClean="0"/>
              <a:t>  </a:t>
            </a:r>
            <a:r>
              <a:rPr lang="tr-TR" dirty="0"/>
              <a:t>yansıyı geçmemelidir.</a:t>
            </a:r>
          </a:p>
          <a:p>
            <a:pPr algn="just"/>
            <a:r>
              <a:rPr lang="tr-TR" dirty="0"/>
              <a:t>	</a:t>
            </a: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3"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2121355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err="1" smtClean="0">
                <a:solidFill>
                  <a:srgbClr val="0070C0"/>
                </a:solidFill>
                <a:latin typeface="Times New Roman" panose="02020603050405020304" pitchFamily="18" charset="0"/>
                <a:cs typeface="Times New Roman" panose="02020603050405020304" pitchFamily="18" charset="0"/>
              </a:rPr>
              <a:t>Aviyonik</a:t>
            </a:r>
            <a:r>
              <a:rPr lang="mr-IN" b="1" dirty="0" smtClean="0">
                <a:solidFill>
                  <a:srgbClr val="0070C0"/>
                </a:solidFill>
                <a:latin typeface="Times New Roman" panose="02020603050405020304" pitchFamily="18" charset="0"/>
                <a:cs typeface="Times New Roman" panose="02020603050405020304" pitchFamily="18" charset="0"/>
              </a:rPr>
              <a:t>–</a:t>
            </a:r>
            <a:r>
              <a:rPr lang="tr-TR" b="1" dirty="0" smtClean="0">
                <a:solidFill>
                  <a:srgbClr val="0070C0"/>
                </a:solidFill>
                <a:latin typeface="Times New Roman" panose="02020603050405020304" pitchFamily="18" charset="0"/>
                <a:cs typeface="Times New Roman" panose="02020603050405020304" pitchFamily="18" charset="0"/>
              </a:rPr>
              <a:t> Detay </a:t>
            </a:r>
            <a:r>
              <a:rPr lang="mr-IN" b="1" dirty="0" smtClean="0">
                <a:solidFill>
                  <a:srgbClr val="0070C0"/>
                </a:solidFill>
                <a:latin typeface="Times New Roman" panose="02020603050405020304" pitchFamily="18" charset="0"/>
                <a:cs typeface="Times New Roman" panose="02020603050405020304" pitchFamily="18" charset="0"/>
              </a:rPr>
              <a:t>–</a:t>
            </a:r>
            <a:r>
              <a:rPr lang="tr-TR" b="1" dirty="0" smtClean="0">
                <a:solidFill>
                  <a:srgbClr val="0070C0"/>
                </a:solidFill>
                <a:latin typeface="Times New Roman" panose="02020603050405020304" pitchFamily="18" charset="0"/>
                <a:cs typeface="Times New Roman" panose="02020603050405020304" pitchFamily="18" charset="0"/>
              </a:rPr>
              <a:t> 3  </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24</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149180" y="1435942"/>
            <a:ext cx="11522120" cy="2585323"/>
          </a:xfrm>
          <a:prstGeom prst="rect">
            <a:avLst/>
          </a:prstGeom>
          <a:noFill/>
        </p:spPr>
        <p:txBody>
          <a:bodyPr wrap="square" rtlCol="0">
            <a:spAutoFit/>
          </a:bodyPr>
          <a:lstStyle/>
          <a:p>
            <a:pPr marL="285750" indent="-285750" algn="just">
              <a:buFont typeface="Arial" panose="020B0604020202020204" pitchFamily="34" charset="0"/>
              <a:buChar char="•"/>
            </a:pPr>
            <a:endParaRPr lang="tr-TR" dirty="0"/>
          </a:p>
          <a:p>
            <a:pPr marL="285750" indent="-285750" algn="just">
              <a:buFont typeface="Arial" panose="020B0604020202020204" pitchFamily="34" charset="0"/>
              <a:buChar char="•"/>
            </a:pPr>
            <a:r>
              <a:rPr lang="tr-TR" dirty="0" smtClean="0"/>
              <a:t>Uçuş bilgisayarının gerekli tüm testleri ve alt sistemleri detaylı olarak açıklanmalıdır. </a:t>
            </a:r>
            <a:r>
              <a:rPr lang="tr-TR" dirty="0" err="1"/>
              <a:t>Aviyoniklerin</a:t>
            </a:r>
            <a:r>
              <a:rPr lang="tr-TR" dirty="0"/>
              <a:t> testleri, </a:t>
            </a:r>
            <a:r>
              <a:rPr lang="tr-TR" dirty="0" err="1"/>
              <a:t>sensör</a:t>
            </a:r>
            <a:r>
              <a:rPr lang="tr-TR" dirty="0"/>
              <a:t> ve sistemler bağlanmış şekilde yapılmalıdır. Sistemin aviyonik yapısını gösteren detaylı blok diyagram hazırlanmalıdır. Bu blok diyagramda sistemde bulunan tüm kartların, diğer kartlar ve sistemler ile olan bağlantıları gösterilmelidir</a:t>
            </a:r>
            <a:r>
              <a:rPr lang="tr-TR" dirty="0" smtClean="0"/>
              <a:t>.</a:t>
            </a:r>
          </a:p>
          <a:p>
            <a:pPr marL="285750" indent="-285750" algn="just">
              <a:buFont typeface="Arial" panose="020B0604020202020204" pitchFamily="34" charset="0"/>
              <a:buChar char="•"/>
            </a:pPr>
            <a:r>
              <a:rPr lang="tr-TR" b="1" dirty="0">
                <a:solidFill>
                  <a:srgbClr val="FF0000"/>
                </a:solidFill>
              </a:rPr>
              <a:t>( Bütün istenenlerin hem </a:t>
            </a:r>
            <a:r>
              <a:rPr lang="tr-TR" b="1" dirty="0" err="1">
                <a:solidFill>
                  <a:srgbClr val="FF0000"/>
                </a:solidFill>
              </a:rPr>
              <a:t>aviyonik</a:t>
            </a:r>
            <a:r>
              <a:rPr lang="tr-TR" b="1" dirty="0">
                <a:solidFill>
                  <a:srgbClr val="FF0000"/>
                </a:solidFill>
              </a:rPr>
              <a:t> hem de yedek </a:t>
            </a:r>
            <a:r>
              <a:rPr lang="tr-TR" b="1" dirty="0" err="1">
                <a:solidFill>
                  <a:srgbClr val="FF0000"/>
                </a:solidFill>
              </a:rPr>
              <a:t>aviyonik</a:t>
            </a:r>
            <a:r>
              <a:rPr lang="tr-TR" b="1" dirty="0">
                <a:solidFill>
                  <a:srgbClr val="FF0000"/>
                </a:solidFill>
              </a:rPr>
              <a:t> için aynı şekilde açıklanması gerekmektedir. </a:t>
            </a:r>
            <a:r>
              <a:rPr lang="tr-TR" b="1" dirty="0" smtClean="0">
                <a:solidFill>
                  <a:srgbClr val="FF0000"/>
                </a:solidFill>
              </a:rPr>
              <a:t>)</a:t>
            </a:r>
            <a:endParaRPr lang="tr-TR" dirty="0"/>
          </a:p>
          <a:p>
            <a:pPr algn="just"/>
            <a:r>
              <a:rPr lang="tr-TR" dirty="0" smtClean="0"/>
              <a:t>•  </a:t>
            </a:r>
            <a:r>
              <a:rPr lang="tr-TR" dirty="0" smtClean="0"/>
              <a:t>Kurtarma </a:t>
            </a:r>
            <a:r>
              <a:rPr lang="tr-TR" dirty="0"/>
              <a:t>sistemlerinin kontrollerinin yapılacağı, uçuş bilgisayarının tasarımı ortaya konulmalıdır. </a:t>
            </a:r>
            <a:r>
              <a:rPr lang="tr-TR" dirty="0" smtClean="0"/>
              <a:t>Algoritma-  </a:t>
            </a:r>
            <a:r>
              <a:rPr lang="tr-TR" dirty="0"/>
              <a:t>akış  </a:t>
            </a:r>
            <a:r>
              <a:rPr lang="tr-TR" dirty="0" smtClean="0"/>
              <a:t>   diyagramları </a:t>
            </a:r>
            <a:r>
              <a:rPr lang="tr-TR" dirty="0"/>
              <a:t>hazırlanarak burada </a:t>
            </a:r>
            <a:r>
              <a:rPr lang="tr-TR" dirty="0" smtClean="0"/>
              <a:t>gösterilmelidir. Algoritma </a:t>
            </a:r>
            <a:r>
              <a:rPr lang="tr-TR" dirty="0"/>
              <a:t>test </a:t>
            </a:r>
            <a:r>
              <a:rPr lang="tr-TR" dirty="0" smtClean="0"/>
              <a:t>edilmelidir. Algoritma test yöntemleri açıklanmalıdır. </a:t>
            </a:r>
          </a:p>
          <a:p>
            <a:pPr algn="just"/>
            <a:r>
              <a:rPr lang="tr-TR" b="1" dirty="0">
                <a:solidFill>
                  <a:srgbClr val="FF0000"/>
                </a:solidFill>
              </a:rPr>
              <a:t>( Bütün istenenlerin hem </a:t>
            </a:r>
            <a:r>
              <a:rPr lang="tr-TR" b="1" dirty="0" err="1">
                <a:solidFill>
                  <a:srgbClr val="FF0000"/>
                </a:solidFill>
              </a:rPr>
              <a:t>aviyonik</a:t>
            </a:r>
            <a:r>
              <a:rPr lang="tr-TR" b="1" dirty="0">
                <a:solidFill>
                  <a:srgbClr val="FF0000"/>
                </a:solidFill>
              </a:rPr>
              <a:t> hem de yedek </a:t>
            </a:r>
            <a:r>
              <a:rPr lang="tr-TR" b="1" dirty="0" err="1">
                <a:solidFill>
                  <a:srgbClr val="FF0000"/>
                </a:solidFill>
              </a:rPr>
              <a:t>aviyonik</a:t>
            </a:r>
            <a:r>
              <a:rPr lang="tr-TR" b="1" dirty="0">
                <a:solidFill>
                  <a:srgbClr val="FF0000"/>
                </a:solidFill>
              </a:rPr>
              <a:t> için aynı şekilde açıklanması gerekmektedir. </a:t>
            </a:r>
            <a:r>
              <a:rPr lang="tr-TR" b="1" dirty="0" smtClean="0">
                <a:solidFill>
                  <a:srgbClr val="FF0000"/>
                </a:solidFill>
              </a:rPr>
              <a:t>)</a:t>
            </a:r>
            <a:endParaRPr lang="tr-TR" dirty="0"/>
          </a:p>
          <a:p>
            <a:pPr algn="just"/>
            <a:r>
              <a:rPr lang="tr-TR" dirty="0"/>
              <a:t>•	Bu kısım 3</a:t>
            </a:r>
            <a:r>
              <a:rPr lang="tr-TR" dirty="0" smtClean="0"/>
              <a:t>  </a:t>
            </a:r>
            <a:r>
              <a:rPr lang="tr-TR" dirty="0"/>
              <a:t>yansıyı geçmemelidir</a:t>
            </a:r>
            <a:r>
              <a:rPr lang="tr-TR" dirty="0" smtClean="0"/>
              <a:t>.</a:t>
            </a:r>
            <a:r>
              <a:rPr lang="tr-TR" dirty="0"/>
              <a:t>	</a:t>
            </a: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3"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2144208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smtClean="0">
                <a:solidFill>
                  <a:srgbClr val="0070C0"/>
                </a:solidFill>
                <a:latin typeface="Times New Roman" panose="02020603050405020304" pitchFamily="18" charset="0"/>
                <a:cs typeface="Times New Roman" panose="02020603050405020304" pitchFamily="18" charset="0"/>
              </a:rPr>
              <a:t> Kanatçık</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25</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149180" y="1439306"/>
            <a:ext cx="11471320" cy="2611994"/>
          </a:xfrm>
          <a:prstGeom prst="rect">
            <a:avLst/>
          </a:prstGeom>
          <a:noFill/>
        </p:spPr>
        <p:txBody>
          <a:bodyPr wrap="square" rtlCol="0">
            <a:spAutoFit/>
          </a:bodyPr>
          <a:lstStyle/>
          <a:p>
            <a:pPr marL="285750" indent="-285750">
              <a:buFont typeface="Arial" panose="020B0604020202020204" pitchFamily="34" charset="0"/>
              <a:buChar char="•"/>
            </a:pPr>
            <a:r>
              <a:rPr lang="tr-TR" dirty="0"/>
              <a:t>Farklı kanatçık malzemesi seçenekleri ve mekanik özellikleri paylaşılmalıdır. </a:t>
            </a:r>
            <a:r>
              <a:rPr lang="tr-TR" b="1" i="1" u="sng" dirty="0" smtClean="0"/>
              <a:t>Karar verilen</a:t>
            </a:r>
            <a:r>
              <a:rPr lang="tr-TR" dirty="0" smtClean="0"/>
              <a:t> </a:t>
            </a:r>
            <a:r>
              <a:rPr lang="tr-TR" dirty="0"/>
              <a:t>malzemenin neden seçildiğine dair genel bir açıklama yapılmalıdır.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en-US" dirty="0" err="1" smtClean="0"/>
              <a:t>Karar</a:t>
            </a:r>
            <a:r>
              <a:rPr lang="en-US" dirty="0" smtClean="0"/>
              <a:t> </a:t>
            </a:r>
            <a:r>
              <a:rPr lang="en-US" dirty="0" err="1" smtClean="0"/>
              <a:t>verilen</a:t>
            </a:r>
            <a:r>
              <a:rPr lang="en-US" dirty="0" smtClean="0"/>
              <a:t> </a:t>
            </a:r>
            <a:r>
              <a:rPr lang="en-US" dirty="0"/>
              <a:t>k</a:t>
            </a:r>
            <a:r>
              <a:rPr lang="tr-TR" dirty="0" smtClean="0"/>
              <a:t>anatçı</a:t>
            </a:r>
            <a:r>
              <a:rPr lang="en-US" dirty="0"/>
              <a:t>k</a:t>
            </a:r>
            <a:r>
              <a:rPr lang="tr-TR" dirty="0" smtClean="0"/>
              <a:t> tasarımı</a:t>
            </a:r>
            <a:r>
              <a:rPr lang="en-US" dirty="0" smtClean="0"/>
              <a:t> </a:t>
            </a:r>
            <a:r>
              <a:rPr lang="tr-TR" dirty="0" smtClean="0"/>
              <a:t>geometrisi</a:t>
            </a:r>
            <a:r>
              <a:rPr lang="en-US" dirty="0" err="1" smtClean="0"/>
              <a:t>nin</a:t>
            </a:r>
            <a:r>
              <a:rPr lang="tr-TR" dirty="0" smtClean="0"/>
              <a:t> </a:t>
            </a:r>
            <a:r>
              <a:rPr lang="en-US" dirty="0" err="1" smtClean="0"/>
              <a:t>dayanımı</a:t>
            </a:r>
            <a:r>
              <a:rPr lang="en-US" dirty="0" smtClean="0"/>
              <a:t>, </a:t>
            </a:r>
            <a:r>
              <a:rPr lang="en-US" dirty="0" err="1" smtClean="0"/>
              <a:t>testler</a:t>
            </a:r>
            <a:r>
              <a:rPr lang="en-US" dirty="0" smtClean="0"/>
              <a:t> </a:t>
            </a:r>
            <a:r>
              <a:rPr lang="en-US" dirty="0" err="1" smtClean="0"/>
              <a:t>ve</a:t>
            </a:r>
            <a:r>
              <a:rPr lang="en-US" dirty="0" smtClean="0"/>
              <a:t> /</a:t>
            </a:r>
            <a:r>
              <a:rPr lang="en-US" dirty="0" err="1" smtClean="0"/>
              <a:t>veya</a:t>
            </a:r>
            <a:r>
              <a:rPr lang="en-US" dirty="0" smtClean="0"/>
              <a:t>  </a:t>
            </a:r>
            <a:r>
              <a:rPr lang="tr-TR" dirty="0" smtClean="0"/>
              <a:t>yapı</a:t>
            </a:r>
            <a:r>
              <a:rPr lang="en-US" dirty="0" err="1" smtClean="0"/>
              <a:t>sal</a:t>
            </a:r>
            <a:r>
              <a:rPr lang="en-US" dirty="0" smtClean="0"/>
              <a:t> </a:t>
            </a:r>
            <a:r>
              <a:rPr lang="en-US" dirty="0" err="1" smtClean="0"/>
              <a:t>hesaplar</a:t>
            </a:r>
            <a:r>
              <a:rPr lang="en-US" dirty="0" smtClean="0"/>
              <a:t>/</a:t>
            </a:r>
            <a:r>
              <a:rPr lang="en-US" dirty="0" err="1" smtClean="0"/>
              <a:t>analizler</a:t>
            </a:r>
            <a:r>
              <a:rPr lang="en-US" dirty="0" smtClean="0"/>
              <a:t> </a:t>
            </a:r>
            <a:r>
              <a:rPr lang="en-US" dirty="0" err="1" smtClean="0"/>
              <a:t>ile</a:t>
            </a:r>
            <a:r>
              <a:rPr lang="en-US" dirty="0" smtClean="0"/>
              <a:t> </a:t>
            </a:r>
            <a:r>
              <a:rPr lang="en-US" dirty="0" err="1" smtClean="0"/>
              <a:t>gösterilmelidir</a:t>
            </a:r>
            <a:r>
              <a:rPr lang="en-US" dirty="0" smtClean="0"/>
              <a:t>.</a:t>
            </a:r>
            <a:r>
              <a:rPr lang="tr-TR" dirty="0" smtClean="0"/>
              <a:t>  </a:t>
            </a:r>
            <a:endParaRPr lang="tr-TR" dirty="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Özgün üretim </a:t>
            </a:r>
            <a:r>
              <a:rPr lang="en-US" dirty="0" err="1" smtClean="0"/>
              <a:t>kanatçık</a:t>
            </a:r>
            <a:r>
              <a:rPr lang="tr-TR" dirty="0" smtClean="0"/>
              <a:t> </a:t>
            </a:r>
            <a:r>
              <a:rPr lang="tr-TR" dirty="0"/>
              <a:t>ise üretim yöntemi </a:t>
            </a:r>
            <a:r>
              <a:rPr lang="tr-TR" dirty="0" smtClean="0"/>
              <a:t>detayları </a:t>
            </a:r>
            <a:r>
              <a:rPr lang="tr-TR" dirty="0"/>
              <a:t>ile açıklanmalıdır.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Bu kısım </a:t>
            </a:r>
            <a:r>
              <a:rPr lang="en-US" dirty="0"/>
              <a:t>3</a:t>
            </a:r>
            <a:r>
              <a:rPr lang="tr-TR" dirty="0" smtClean="0"/>
              <a:t> </a:t>
            </a:r>
            <a:r>
              <a:rPr lang="tr-TR" dirty="0"/>
              <a:t>Yansıyı geçmemelidir. </a:t>
            </a:r>
          </a:p>
          <a:p>
            <a:pPr marL="285750" indent="-285750">
              <a:buFont typeface="Arial" panose="020B0604020202020204" pitchFamily="34" charset="0"/>
              <a:buChar char="•"/>
            </a:pPr>
            <a:endParaRPr lang="tr-TR" dirty="0"/>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3"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1094464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2359" y="386209"/>
            <a:ext cx="9144000" cy="750956"/>
          </a:xfrm>
        </p:spPr>
        <p:txBody>
          <a:bodyPr>
            <a:normAutofit fontScale="90000"/>
          </a:bodyPr>
          <a:lstStyle/>
          <a:p>
            <a:r>
              <a:rPr lang="tr-TR" sz="3600" b="1" dirty="0" smtClean="0">
                <a:solidFill>
                  <a:srgbClr val="0070C0"/>
                </a:solidFill>
                <a:latin typeface="Times New Roman" panose="02020603050405020304" pitchFamily="18" charset="0"/>
                <a:cs typeface="Times New Roman" panose="02020603050405020304" pitchFamily="18" charset="0"/>
              </a:rPr>
              <a:t>Gövde Parçaları &amp; Gövde Montaj Parçaları (YAPISAL) Mekanik Görünüm</a:t>
            </a:r>
            <a:endParaRPr lang="tr-TR" sz="3600"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26</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74981" y="3264287"/>
            <a:ext cx="5624304" cy="2862322"/>
          </a:xfrm>
          <a:prstGeom prst="rect">
            <a:avLst/>
          </a:prstGeom>
          <a:noFill/>
        </p:spPr>
        <p:txBody>
          <a:bodyPr wrap="square" rtlCol="0">
            <a:spAutoFit/>
          </a:bodyPr>
          <a:lstStyle/>
          <a:p>
            <a:pPr marL="285750" indent="-285750">
              <a:buFont typeface="Arial" panose="020B0604020202020204" pitchFamily="34" charset="0"/>
              <a:buChar char="•"/>
            </a:pPr>
            <a:r>
              <a:rPr lang="tr-TR" dirty="0"/>
              <a:t>Genel CAD tasarım verilmelidir. </a:t>
            </a:r>
            <a:r>
              <a:rPr lang="tr-TR" dirty="0" smtClean="0"/>
              <a:t>Alt sistemin (varsa) </a:t>
            </a:r>
            <a:r>
              <a:rPr lang="tr-TR" dirty="0"/>
              <a:t>tüm parçaları listelenmeli ve </a:t>
            </a:r>
            <a:r>
              <a:rPr lang="tr-TR" dirty="0" smtClean="0"/>
              <a:t>malzeme bilgileri </a:t>
            </a:r>
            <a:r>
              <a:rPr lang="tr-TR" dirty="0"/>
              <a:t>belirtilmelidir. </a:t>
            </a:r>
            <a:endParaRPr lang="tr-TR" dirty="0" smtClean="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Çap &amp; Boy detayı verilmelidir. Malzeme ve mekanik özelliklerinden bahsedilmelidir.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Parçanın &amp; Alt Sistemlerinin  roketteki işlevi anlatılmalıdır. </a:t>
            </a:r>
          </a:p>
          <a:p>
            <a:endParaRPr lang="tr-TR" dirty="0" smtClean="0"/>
          </a:p>
        </p:txBody>
      </p:sp>
      <p:pic>
        <p:nvPicPr>
          <p:cNvPr id="13"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cxnSp>
        <p:nvCxnSpPr>
          <p:cNvPr id="9" name="Düz Bağlayıcı 8"/>
          <p:cNvCxnSpPr/>
          <p:nvPr/>
        </p:nvCxnSpPr>
        <p:spPr>
          <a:xfrm>
            <a:off x="6096000" y="1343227"/>
            <a:ext cx="0" cy="4897213"/>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1" name="Dikdörtgen 10"/>
          <p:cNvSpPr/>
          <p:nvPr/>
        </p:nvSpPr>
        <p:spPr>
          <a:xfrm>
            <a:off x="198736" y="1528017"/>
            <a:ext cx="4999797" cy="1521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b="1" dirty="0" smtClean="0"/>
              <a:t>Gövde Parçaları 3 Boyutlu Görünümü (CAD) </a:t>
            </a:r>
            <a:endParaRPr lang="tr-TR" sz="3200" b="1" dirty="0"/>
          </a:p>
        </p:txBody>
      </p:sp>
      <p:sp>
        <p:nvSpPr>
          <p:cNvPr id="16" name="TextBox 9"/>
          <p:cNvSpPr txBox="1"/>
          <p:nvPr/>
        </p:nvSpPr>
        <p:spPr>
          <a:xfrm>
            <a:off x="6281046" y="3287966"/>
            <a:ext cx="5624304" cy="2862322"/>
          </a:xfrm>
          <a:prstGeom prst="rect">
            <a:avLst/>
          </a:prstGeom>
          <a:noFill/>
        </p:spPr>
        <p:txBody>
          <a:bodyPr wrap="square" rtlCol="0">
            <a:spAutoFit/>
          </a:bodyPr>
          <a:lstStyle/>
          <a:p>
            <a:pPr marL="285750" indent="-285750">
              <a:buFont typeface="Arial" panose="020B0604020202020204" pitchFamily="34" charset="0"/>
              <a:buChar char="•"/>
            </a:pPr>
            <a:r>
              <a:rPr lang="tr-TR" dirty="0"/>
              <a:t>Genel CAD tasarım verilmelidir. </a:t>
            </a:r>
            <a:r>
              <a:rPr lang="tr-TR" dirty="0" smtClean="0"/>
              <a:t>Alt sistemin (varsa) </a:t>
            </a:r>
            <a:r>
              <a:rPr lang="tr-TR" dirty="0"/>
              <a:t>tüm parçaları listelenmeli ve </a:t>
            </a:r>
            <a:r>
              <a:rPr lang="tr-TR" dirty="0" smtClean="0"/>
              <a:t>malzeme bilgileri </a:t>
            </a:r>
            <a:r>
              <a:rPr lang="tr-TR" dirty="0"/>
              <a:t>belirtilmelidir. </a:t>
            </a:r>
            <a:endParaRPr lang="tr-TR" dirty="0" smtClean="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Çap &amp; Boy detayı verilmelidir. Malzeme ve mekanik özelliklerinden bahsedilmelidir.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Parçanın &amp; Alt Sistemlerinin  roketteki işlevi anlatılmalıdır. </a:t>
            </a:r>
          </a:p>
          <a:p>
            <a:endParaRPr lang="tr-TR" dirty="0" smtClean="0"/>
          </a:p>
        </p:txBody>
      </p:sp>
      <p:sp>
        <p:nvSpPr>
          <p:cNvPr id="17" name="Dikdörtgen 16"/>
          <p:cNvSpPr/>
          <p:nvPr/>
        </p:nvSpPr>
        <p:spPr>
          <a:xfrm>
            <a:off x="6492716" y="1528017"/>
            <a:ext cx="4999797" cy="1521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b="1" dirty="0" smtClean="0"/>
              <a:t>Gövde Montaj Parçaları 3 Boyutlu Görünümü (CAD)</a:t>
            </a:r>
            <a:endParaRPr lang="tr-TR" sz="3200" b="1" dirty="0"/>
          </a:p>
        </p:txBody>
      </p:sp>
    </p:spTree>
    <p:extLst>
      <p:ext uri="{BB962C8B-B14F-4D97-AF65-F5344CB8AC3E}">
        <p14:creationId xmlns:p14="http://schemas.microsoft.com/office/powerpoint/2010/main" val="1140998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190" y="369915"/>
            <a:ext cx="9144000" cy="750956"/>
          </a:xfrm>
        </p:spPr>
        <p:txBody>
          <a:bodyPr>
            <a:noAutofit/>
          </a:bodyPr>
          <a:lstStyle/>
          <a:p>
            <a:r>
              <a:rPr lang="tr-TR" sz="3600" b="1" dirty="0" smtClean="0">
                <a:solidFill>
                  <a:srgbClr val="0070C0"/>
                </a:solidFill>
                <a:latin typeface="Times New Roman" panose="02020603050405020304" pitchFamily="18" charset="0"/>
                <a:cs typeface="Times New Roman" panose="02020603050405020304" pitchFamily="18" charset="0"/>
              </a:rPr>
              <a:t>Yapısal – Gövde/Gövde İçi Yapısal Destekler (Montaj Elemanları) </a:t>
            </a:r>
            <a:endParaRPr lang="tr-TR" sz="3600"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7248" y="1227162"/>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27</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288880" y="1480221"/>
            <a:ext cx="11458620" cy="3139321"/>
          </a:xfrm>
          <a:prstGeom prst="rect">
            <a:avLst/>
          </a:prstGeom>
          <a:noFill/>
        </p:spPr>
        <p:txBody>
          <a:bodyPr wrap="square" rtlCol="0">
            <a:spAutoFit/>
          </a:bodyPr>
          <a:lstStyle/>
          <a:p>
            <a:pPr algn="just"/>
            <a:r>
              <a:rPr lang="tr-TR" dirty="0" smtClean="0"/>
              <a:t>Gövde malzemesi ve mekanik özellikleri paylaşılmalıdır. (Sistem alt bileşenleri dahil).</a:t>
            </a:r>
            <a:r>
              <a:rPr lang="tr-TR" b="1" i="1" u="sng" dirty="0" smtClean="0"/>
              <a:t> Karar verilen</a:t>
            </a:r>
            <a:r>
              <a:rPr lang="tr-TR" dirty="0" smtClean="0"/>
              <a:t> </a:t>
            </a:r>
            <a:r>
              <a:rPr lang="tr-TR" dirty="0"/>
              <a:t>malzemenin neden seçildiğine dair genel bir açıklama yapılmalıdır. </a:t>
            </a:r>
            <a:endParaRPr lang="tr-TR" dirty="0" smtClean="0"/>
          </a:p>
          <a:p>
            <a:pPr algn="just"/>
            <a:endParaRPr lang="tr-TR" dirty="0"/>
          </a:p>
          <a:p>
            <a:pPr algn="just"/>
            <a:r>
              <a:rPr lang="tr-TR" dirty="0" smtClean="0"/>
              <a:t>Özgün üretim gövde ise belirlenen üretim yöntemi detayları ile açıklanmalıdır. Yapısal malzemelerin mekanik özellikleri şartnamade belirtilen ivmelere (Bu ivmeleri belirtmemişiz) dayanıklı olmalıdır. </a:t>
            </a:r>
            <a:endParaRPr lang="en-US" dirty="0" smtClean="0"/>
          </a:p>
          <a:p>
            <a:pPr algn="just"/>
            <a:endParaRPr lang="tr-TR" dirty="0" smtClean="0"/>
          </a:p>
          <a:p>
            <a:pPr algn="just"/>
            <a:r>
              <a:rPr lang="tr-TR" dirty="0" smtClean="0"/>
              <a:t>Bununla ilgili olarak yapılacak olan testler belirtilmeli ve malzemel</a:t>
            </a:r>
            <a:r>
              <a:rPr lang="en-US" dirty="0" smtClean="0"/>
              <a:t>e</a:t>
            </a:r>
            <a:r>
              <a:rPr lang="tr-TR" dirty="0" smtClean="0"/>
              <a:t>rin dayanım</a:t>
            </a:r>
            <a:r>
              <a:rPr lang="en-US" dirty="0" smtClean="0"/>
              <a:t> </a:t>
            </a:r>
            <a:r>
              <a:rPr lang="en-US" dirty="0" err="1" smtClean="0"/>
              <a:t>hesaplamaları</a:t>
            </a:r>
            <a:r>
              <a:rPr lang="en-US" dirty="0" smtClean="0"/>
              <a:t>/</a:t>
            </a:r>
            <a:r>
              <a:rPr lang="en-US" dirty="0" err="1" smtClean="0"/>
              <a:t>analizleri</a:t>
            </a:r>
            <a:r>
              <a:rPr lang="tr-TR" dirty="0" smtClean="0"/>
              <a:t> gösterilmelidir.  Test detayları verilmelidir. </a:t>
            </a:r>
            <a:endParaRPr lang="tr-TR" dirty="0"/>
          </a:p>
          <a:p>
            <a:pPr algn="just"/>
            <a:endParaRPr lang="tr-TR" dirty="0" smtClean="0"/>
          </a:p>
          <a:p>
            <a:pPr algn="just"/>
            <a:r>
              <a:rPr lang="tr-TR" dirty="0" smtClean="0"/>
              <a:t>Bu </a:t>
            </a:r>
            <a:r>
              <a:rPr lang="tr-TR" dirty="0"/>
              <a:t>kısım 4</a:t>
            </a:r>
            <a:r>
              <a:rPr lang="tr-TR" dirty="0" smtClean="0"/>
              <a:t> </a:t>
            </a:r>
            <a:r>
              <a:rPr lang="tr-TR" dirty="0"/>
              <a:t>yansıyı geçmemelidir. </a:t>
            </a:r>
          </a:p>
          <a:p>
            <a:pPr algn="just"/>
            <a:endParaRPr lang="tr-TR" dirty="0" smtClean="0"/>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3"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527745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2359" y="386209"/>
            <a:ext cx="9144000" cy="750956"/>
          </a:xfrm>
        </p:spPr>
        <p:txBody>
          <a:bodyPr>
            <a:normAutofit/>
          </a:bodyPr>
          <a:lstStyle/>
          <a:p>
            <a:r>
              <a:rPr lang="tr-TR" sz="3600" b="1" dirty="0" smtClean="0">
                <a:solidFill>
                  <a:srgbClr val="0070C0"/>
                </a:solidFill>
                <a:latin typeface="Times New Roman" panose="02020603050405020304" pitchFamily="18" charset="0"/>
                <a:cs typeface="Times New Roman" panose="02020603050405020304" pitchFamily="18" charset="0"/>
              </a:rPr>
              <a:t>Motor Bölümü Mekanik Görünüm &amp; Detay </a:t>
            </a:r>
            <a:endParaRPr lang="tr-TR" sz="3600"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28</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1625704" y="2751157"/>
            <a:ext cx="8940592" cy="3970318"/>
          </a:xfrm>
          <a:prstGeom prst="rect">
            <a:avLst/>
          </a:prstGeom>
          <a:noFill/>
        </p:spPr>
        <p:txBody>
          <a:bodyPr wrap="square" rtlCol="0">
            <a:spAutoFit/>
          </a:bodyPr>
          <a:lstStyle/>
          <a:p>
            <a:pPr marL="285750" indent="-285750">
              <a:buFont typeface="Arial" panose="020B0604020202020204" pitchFamily="34" charset="0"/>
              <a:buChar char="•"/>
            </a:pPr>
            <a:r>
              <a:rPr lang="tr-TR" dirty="0"/>
              <a:t>Genel CAD tasarım verilmelidir. </a:t>
            </a:r>
            <a:r>
              <a:rPr lang="tr-TR" dirty="0" smtClean="0"/>
              <a:t>Alt sistemin (varsa) </a:t>
            </a:r>
            <a:r>
              <a:rPr lang="tr-TR" dirty="0"/>
              <a:t>tüm parçaları listelenmeli ve </a:t>
            </a:r>
            <a:r>
              <a:rPr lang="tr-TR" dirty="0" smtClean="0"/>
              <a:t>malzeme bilgileri </a:t>
            </a:r>
            <a:r>
              <a:rPr lang="tr-TR" dirty="0"/>
              <a:t>belirtilmelidir. </a:t>
            </a:r>
            <a:r>
              <a:rPr lang="tr-TR" dirty="0" smtClean="0"/>
              <a:t>(Varsa </a:t>
            </a:r>
            <a:r>
              <a:rPr lang="tr-TR" dirty="0" err="1" smtClean="0"/>
              <a:t>merkezleme</a:t>
            </a:r>
            <a:r>
              <a:rPr lang="tr-TR" dirty="0" smtClean="0"/>
              <a:t> halkaları vs.) Motor’un rokete takılma stratejisi ve motorun rokete nasıl sabitlendiği anlatılmalıdır.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Çap &amp; Boy detayları verilmelidir. Malzeme ve mekanik özelliklerinden bahsedilmelidir.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Parçanın &amp; Alt Sistemlerinin  roketteki işlevi anlatılmalıdır.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Motorun montaj stratejisi kapsamında rokete en son takıldığı anlatılarak görsellerle desteklenerek kanıtlanması gerekmektedir.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itki zaman grafiği paylaşılmalıdır.</a:t>
            </a:r>
          </a:p>
          <a:p>
            <a:pPr marL="285750" indent="-285750">
              <a:buFont typeface="Arial" panose="020B0604020202020204" pitchFamily="34" charset="0"/>
              <a:buChar char="•"/>
            </a:pPr>
            <a:endParaRPr lang="tr-TR" dirty="0" smtClean="0"/>
          </a:p>
          <a:p>
            <a:endParaRPr lang="tr-TR" dirty="0" smtClean="0"/>
          </a:p>
        </p:txBody>
      </p:sp>
      <p:pic>
        <p:nvPicPr>
          <p:cNvPr id="13"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
        <p:nvSpPr>
          <p:cNvPr id="11" name="Dikdörtgen 10"/>
          <p:cNvSpPr/>
          <p:nvPr/>
        </p:nvSpPr>
        <p:spPr>
          <a:xfrm>
            <a:off x="3344460" y="1343228"/>
            <a:ext cx="4999797" cy="1262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b="1" dirty="0" smtClean="0"/>
              <a:t>Motor Bölümü  3 Boyutlu Görünümü (CAD) </a:t>
            </a:r>
            <a:endParaRPr lang="tr-TR" sz="3200" b="1" dirty="0"/>
          </a:p>
        </p:txBody>
      </p:sp>
      <p:sp>
        <p:nvSpPr>
          <p:cNvPr id="7" name="Dikdörtgen 6"/>
          <p:cNvSpPr/>
          <p:nvPr/>
        </p:nvSpPr>
        <p:spPr>
          <a:xfrm>
            <a:off x="5105400" y="5710019"/>
            <a:ext cx="6096000" cy="646331"/>
          </a:xfrm>
          <a:prstGeom prst="rect">
            <a:avLst/>
          </a:prstGeom>
        </p:spPr>
        <p:txBody>
          <a:bodyPr>
            <a:spAutoFit/>
          </a:bodyPr>
          <a:lstStyle/>
          <a:p>
            <a:pPr algn="just"/>
            <a:r>
              <a:rPr lang="tr-TR" dirty="0"/>
              <a:t>Bu kısım </a:t>
            </a:r>
            <a:r>
              <a:rPr lang="tr-TR" dirty="0" smtClean="0"/>
              <a:t>2 </a:t>
            </a:r>
            <a:r>
              <a:rPr lang="tr-TR" dirty="0"/>
              <a:t>yansıyı geçmemelidir. </a:t>
            </a:r>
          </a:p>
          <a:p>
            <a:pPr algn="just"/>
            <a:endParaRPr lang="tr-TR" dirty="0"/>
          </a:p>
        </p:txBody>
      </p:sp>
    </p:spTree>
    <p:extLst>
      <p:ext uri="{BB962C8B-B14F-4D97-AF65-F5344CB8AC3E}">
        <p14:creationId xmlns:p14="http://schemas.microsoft.com/office/powerpoint/2010/main" val="208100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smtClean="0">
                <a:solidFill>
                  <a:srgbClr val="0070C0"/>
                </a:solidFill>
                <a:latin typeface="Times New Roman" panose="02020603050405020304" pitchFamily="18" charset="0"/>
                <a:cs typeface="Times New Roman" panose="02020603050405020304" pitchFamily="18" charset="0"/>
              </a:rPr>
              <a:t>İkinci Motor Seçimi </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29</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149180" y="1435942"/>
            <a:ext cx="11204620" cy="1754326"/>
          </a:xfrm>
          <a:prstGeom prst="rect">
            <a:avLst/>
          </a:prstGeom>
          <a:noFill/>
        </p:spPr>
        <p:txBody>
          <a:bodyPr wrap="square" rtlCol="0">
            <a:spAutoFit/>
          </a:bodyPr>
          <a:lstStyle/>
          <a:p>
            <a:pPr marL="285750" indent="-285750" algn="just">
              <a:buFont typeface="Arial" panose="020B0604020202020204" pitchFamily="34" charset="0"/>
              <a:buChar char="•"/>
            </a:pPr>
            <a:r>
              <a:rPr lang="tr-TR" dirty="0" smtClean="0"/>
              <a:t>Seçilen ikinci motor seçeneğine göre roket üzerinde yapı</a:t>
            </a:r>
            <a:r>
              <a:rPr lang="en-US" dirty="0" err="1" smtClean="0"/>
              <a:t>lmasına</a:t>
            </a:r>
            <a:r>
              <a:rPr lang="tr-TR" dirty="0" smtClean="0"/>
              <a:t> </a:t>
            </a:r>
            <a:r>
              <a:rPr lang="tr-TR" b="1" i="1" u="sng" dirty="0" smtClean="0"/>
              <a:t>karar verilen</a:t>
            </a:r>
            <a:r>
              <a:rPr lang="tr-TR" dirty="0" smtClean="0"/>
              <a:t>  değişiklikler özet olarak belirtilmelidir. Bu değişikliklerin nedenleri açıklanmalı ve bu değişikliklerle rampadan çıkış hızı ve statik marjin kıstaslarının sağlandığı kanıtlanmalıdır. </a:t>
            </a:r>
          </a:p>
          <a:p>
            <a:pPr algn="just"/>
            <a:endParaRPr lang="tr-TR" dirty="0" smtClean="0"/>
          </a:p>
          <a:p>
            <a:pPr marL="285750" indent="-285750" algn="just">
              <a:buFont typeface="Arial" panose="020B0604020202020204" pitchFamily="34" charset="0"/>
              <a:buChar char="•"/>
            </a:pPr>
            <a:r>
              <a:rPr lang="tr-TR" dirty="0" smtClean="0"/>
              <a:t>Yapılabilecek olan değişiklikler, roket içi yerleşimin değiştirilmesi, kütle eklenip çıkartılabilmesi, farklı kanatçık seçenekleri , burun boyu veya  malzeme </a:t>
            </a:r>
            <a:r>
              <a:rPr lang="en-US" dirty="0" err="1" smtClean="0"/>
              <a:t>değişiklikleri</a:t>
            </a:r>
            <a:r>
              <a:rPr lang="tr-TR" dirty="0" smtClean="0"/>
              <a:t> olabilir. </a:t>
            </a:r>
            <a:endParaRPr lang="tr-TR" dirty="0"/>
          </a:p>
        </p:txBody>
      </p:sp>
      <p:pic>
        <p:nvPicPr>
          <p:cNvPr id="11"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2"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1275735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6954" y="3121204"/>
            <a:ext cx="9144000" cy="750956"/>
          </a:xfrm>
        </p:spPr>
        <p:txBody>
          <a:bodyPr>
            <a:normAutofit fontScale="90000"/>
          </a:bodyPr>
          <a:lstStyle/>
          <a:p>
            <a:r>
              <a:rPr lang="tr-TR" b="1" dirty="0" smtClean="0">
                <a:solidFill>
                  <a:srgbClr val="0070C0"/>
                </a:solidFill>
                <a:latin typeface="Times New Roman" panose="02020603050405020304" pitchFamily="18" charset="0"/>
                <a:cs typeface="Times New Roman" panose="02020603050405020304" pitchFamily="18" charset="0"/>
              </a:rPr>
              <a:t>Yarışma Roketi Genel </a:t>
            </a:r>
            <a:r>
              <a:rPr lang="tr-TR" b="1" dirty="0">
                <a:solidFill>
                  <a:srgbClr val="0070C0"/>
                </a:solidFill>
                <a:latin typeface="Times New Roman" panose="02020603050405020304" pitchFamily="18" charset="0"/>
                <a:cs typeface="Times New Roman" panose="02020603050405020304" pitchFamily="18" charset="0"/>
              </a:rPr>
              <a:t>G</a:t>
            </a:r>
            <a:r>
              <a:rPr lang="tr-TR" b="1" dirty="0" smtClean="0">
                <a:solidFill>
                  <a:srgbClr val="0070C0"/>
                </a:solidFill>
                <a:latin typeface="Times New Roman" panose="02020603050405020304" pitchFamily="18" charset="0"/>
                <a:cs typeface="Times New Roman" panose="02020603050405020304" pitchFamily="18" charset="0"/>
              </a:rPr>
              <a:t>örünümü</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3</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pic>
        <p:nvPicPr>
          <p:cNvPr id="11"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2"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3970755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9453" y="3494691"/>
            <a:ext cx="9144000" cy="750956"/>
          </a:xfrm>
        </p:spPr>
        <p:txBody>
          <a:bodyPr>
            <a:normAutofit fontScale="90000"/>
          </a:bodyPr>
          <a:lstStyle/>
          <a:p>
            <a:r>
              <a:rPr lang="tr-TR" b="1" dirty="0" smtClean="0">
                <a:solidFill>
                  <a:srgbClr val="0070C0"/>
                </a:solidFill>
                <a:latin typeface="Times New Roman" panose="02020603050405020304" pitchFamily="18" charset="0"/>
                <a:cs typeface="Times New Roman" panose="02020603050405020304" pitchFamily="18" charset="0"/>
              </a:rPr>
              <a:t>Roketin Bütünleştirilmesi ve Testler </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30</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pic>
        <p:nvPicPr>
          <p:cNvPr id="10"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1"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119948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smtClean="0">
                <a:solidFill>
                  <a:srgbClr val="0070C0"/>
                </a:solidFill>
                <a:latin typeface="Times New Roman" panose="02020603050405020304" pitchFamily="18" charset="0"/>
                <a:cs typeface="Times New Roman" panose="02020603050405020304" pitchFamily="18" charset="0"/>
              </a:rPr>
              <a:t>Roket Bütünleştirme Stratejisi</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31</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149180" y="1439306"/>
            <a:ext cx="11204620" cy="3416320"/>
          </a:xfrm>
          <a:prstGeom prst="rect">
            <a:avLst/>
          </a:prstGeom>
          <a:noFill/>
        </p:spPr>
        <p:txBody>
          <a:bodyPr wrap="square" rtlCol="0">
            <a:spAutoFit/>
          </a:bodyPr>
          <a:lstStyle/>
          <a:p>
            <a:pPr marL="285750" indent="-285750">
              <a:buFont typeface="Arial" panose="020B0604020202020204" pitchFamily="34" charset="0"/>
              <a:buChar char="•"/>
            </a:pPr>
            <a:r>
              <a:rPr lang="tr-TR" dirty="0" smtClean="0"/>
              <a:t>Tüm sistemlerin birbirine nasıl bağlanacağı ve dayanımı hakkında detaylı bilgi verilmelidir.</a:t>
            </a:r>
            <a:endParaRPr lang="en-US" dirty="0" smtClean="0"/>
          </a:p>
          <a:p>
            <a:pPr marL="285750" indent="-285750">
              <a:buFont typeface="Arial" panose="020B0604020202020204" pitchFamily="34" charset="0"/>
              <a:buChar char="•"/>
            </a:pPr>
            <a:r>
              <a:rPr lang="en-US" dirty="0" err="1" smtClean="0"/>
              <a:t>İrtifa</a:t>
            </a:r>
            <a:r>
              <a:rPr lang="en-US" dirty="0" smtClean="0"/>
              <a:t> </a:t>
            </a:r>
            <a:r>
              <a:rPr lang="en-US" dirty="0" err="1" smtClean="0"/>
              <a:t>ölçümü</a:t>
            </a:r>
            <a:r>
              <a:rPr lang="en-US" dirty="0" smtClean="0"/>
              <a:t> </a:t>
            </a:r>
            <a:r>
              <a:rPr lang="en-US" dirty="0" err="1" smtClean="0"/>
              <a:t>için</a:t>
            </a:r>
            <a:r>
              <a:rPr lang="en-US" dirty="0" smtClean="0"/>
              <a:t> </a:t>
            </a:r>
            <a:r>
              <a:rPr lang="en-US" dirty="0" err="1" smtClean="0"/>
              <a:t>kullanılacak</a:t>
            </a:r>
            <a:r>
              <a:rPr lang="en-US" dirty="0" smtClean="0"/>
              <a:t> </a:t>
            </a:r>
            <a:r>
              <a:rPr lang="en-US" dirty="0" err="1" smtClean="0"/>
              <a:t>AltimeterTwo</a:t>
            </a:r>
            <a:r>
              <a:rPr lang="en-US" dirty="0" smtClean="0"/>
              <a:t> </a:t>
            </a:r>
            <a:r>
              <a:rPr lang="en-US" dirty="0" err="1" smtClean="0"/>
              <a:t>cihazının</a:t>
            </a:r>
            <a:r>
              <a:rPr lang="en-US" dirty="0" smtClean="0"/>
              <a:t>, </a:t>
            </a:r>
            <a:r>
              <a:rPr lang="en-US" dirty="0" err="1" smtClean="0"/>
              <a:t>uçuş</a:t>
            </a:r>
            <a:r>
              <a:rPr lang="en-US" dirty="0" smtClean="0"/>
              <a:t> </a:t>
            </a:r>
            <a:r>
              <a:rPr lang="en-US" dirty="0" err="1" smtClean="0"/>
              <a:t>öncesi</a:t>
            </a:r>
            <a:r>
              <a:rPr lang="en-US" dirty="0" smtClean="0"/>
              <a:t> </a:t>
            </a:r>
            <a:r>
              <a:rPr lang="en-US" dirty="0" err="1" smtClean="0"/>
              <a:t>rokete</a:t>
            </a:r>
            <a:r>
              <a:rPr lang="en-US" dirty="0" smtClean="0"/>
              <a:t> </a:t>
            </a:r>
            <a:r>
              <a:rPr lang="en-US" dirty="0" err="1" smtClean="0"/>
              <a:t>nasıl</a:t>
            </a:r>
            <a:r>
              <a:rPr lang="en-US" dirty="0" smtClean="0"/>
              <a:t> </a:t>
            </a:r>
            <a:r>
              <a:rPr lang="en-US" dirty="0" err="1" smtClean="0"/>
              <a:t>montajlanacağı</a:t>
            </a:r>
            <a:r>
              <a:rPr lang="en-US" dirty="0" smtClean="0"/>
              <a:t> </a:t>
            </a:r>
            <a:r>
              <a:rPr lang="en-US" dirty="0" err="1" smtClean="0"/>
              <a:t>belirtilmelidir</a:t>
            </a:r>
            <a:r>
              <a:rPr lang="en-US" dirty="0" smtClean="0"/>
              <a:t>.</a:t>
            </a:r>
          </a:p>
          <a:p>
            <a:pPr marL="285750" indent="-285750">
              <a:buFont typeface="Arial" panose="020B0604020202020204" pitchFamily="34" charset="0"/>
              <a:buChar char="•"/>
            </a:pPr>
            <a:r>
              <a:rPr lang="en-US" dirty="0" smtClean="0"/>
              <a:t>Kara </a:t>
            </a:r>
            <a:r>
              <a:rPr lang="en-US" dirty="0" err="1" smtClean="0"/>
              <a:t>barutun</a:t>
            </a:r>
            <a:r>
              <a:rPr lang="en-US" dirty="0" smtClean="0"/>
              <a:t> </a:t>
            </a:r>
            <a:r>
              <a:rPr lang="en-US" dirty="0" err="1" smtClean="0"/>
              <a:t>hangi</a:t>
            </a:r>
            <a:r>
              <a:rPr lang="en-US" dirty="0" smtClean="0"/>
              <a:t> </a:t>
            </a:r>
            <a:r>
              <a:rPr lang="en-US" dirty="0" err="1" smtClean="0"/>
              <a:t>aşamada</a:t>
            </a:r>
            <a:r>
              <a:rPr lang="en-US" dirty="0" smtClean="0"/>
              <a:t> </a:t>
            </a:r>
            <a:r>
              <a:rPr lang="en-US" dirty="0" err="1" smtClean="0"/>
              <a:t>rokete</a:t>
            </a:r>
            <a:r>
              <a:rPr lang="en-US" dirty="0" smtClean="0"/>
              <a:t> </a:t>
            </a:r>
            <a:r>
              <a:rPr lang="en-US" dirty="0" err="1" smtClean="0"/>
              <a:t>yerleştirildiği</a:t>
            </a:r>
            <a:r>
              <a:rPr lang="en-US" dirty="0" smtClean="0"/>
              <a:t> </a:t>
            </a:r>
            <a:r>
              <a:rPr lang="en-US" dirty="0" err="1" smtClean="0"/>
              <a:t>belirtilmeli</a:t>
            </a:r>
            <a:r>
              <a:rPr lang="en-US" dirty="0" smtClean="0"/>
              <a:t> </a:t>
            </a:r>
            <a:r>
              <a:rPr lang="en-US" dirty="0" err="1" smtClean="0"/>
              <a:t>ve</a:t>
            </a:r>
            <a:r>
              <a:rPr lang="en-US" dirty="0" smtClean="0"/>
              <a:t> </a:t>
            </a:r>
            <a:r>
              <a:rPr lang="en-US" dirty="0" err="1" smtClean="0"/>
              <a:t>nasıl</a:t>
            </a:r>
            <a:r>
              <a:rPr lang="en-US" dirty="0" smtClean="0"/>
              <a:t> </a:t>
            </a:r>
            <a:r>
              <a:rPr lang="en-US" dirty="0" err="1" smtClean="0"/>
              <a:t>olacağı</a:t>
            </a:r>
            <a:r>
              <a:rPr lang="en-US" dirty="0" smtClean="0"/>
              <a:t> </a:t>
            </a:r>
            <a:r>
              <a:rPr lang="en-US" dirty="0" err="1" smtClean="0"/>
              <a:t>anlatılmalıdır</a:t>
            </a:r>
            <a:r>
              <a:rPr lang="en-US" dirty="0" smtClean="0"/>
              <a:t>. </a:t>
            </a:r>
            <a:endParaRPr lang="tr-TR" dirty="0" smtClean="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Gövde birden fazla yapıdan oluşuyorsa bağlantı mekanizması detaylı ve CAD görüntüleriyle anlatılmalıdır.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smtClean="0"/>
              <a:t>Bu kısım 5 yansıyı geçmemelidir. Minimum 3 sayfa olmalıdır. </a:t>
            </a:r>
          </a:p>
          <a:p>
            <a:pPr marL="285750" indent="-285750">
              <a:buFont typeface="Arial" panose="020B0604020202020204" pitchFamily="34" charset="0"/>
              <a:buChar char="•"/>
            </a:pPr>
            <a:endParaRPr lang="tr-TR" dirty="0" smtClean="0"/>
          </a:p>
          <a:p>
            <a:r>
              <a:rPr lang="en-US" b="1" u="sng" dirty="0" err="1"/>
              <a:t>Roket</a:t>
            </a:r>
            <a:r>
              <a:rPr lang="en-US" b="1" u="sng" dirty="0"/>
              <a:t> </a:t>
            </a:r>
            <a:r>
              <a:rPr lang="en-US" b="1" u="sng" dirty="0" err="1"/>
              <a:t>motorunun</a:t>
            </a:r>
            <a:r>
              <a:rPr lang="en-US" b="1" u="sng" dirty="0"/>
              <a:t> </a:t>
            </a:r>
            <a:r>
              <a:rPr lang="en-US" b="1" u="sng" dirty="0" err="1"/>
              <a:t>sisteme</a:t>
            </a:r>
            <a:r>
              <a:rPr lang="en-US" b="1" u="sng" dirty="0"/>
              <a:t> </a:t>
            </a:r>
            <a:r>
              <a:rPr lang="en-US" b="1" u="sng" dirty="0" err="1"/>
              <a:t>en</a:t>
            </a:r>
            <a:r>
              <a:rPr lang="en-US" b="1" u="sng" dirty="0"/>
              <a:t> son </a:t>
            </a:r>
            <a:r>
              <a:rPr lang="en-US" b="1" u="sng" dirty="0" err="1"/>
              <a:t>montajlanacağı</a:t>
            </a:r>
            <a:r>
              <a:rPr lang="en-US" b="1" u="sng" dirty="0"/>
              <a:t> </a:t>
            </a:r>
            <a:r>
              <a:rPr lang="en-US" b="1" u="sng" dirty="0" err="1" smtClean="0"/>
              <a:t>unutulmamalıdır</a:t>
            </a:r>
            <a:endParaRPr lang="en-US" b="1" u="sng" dirty="0" smtClean="0"/>
          </a:p>
          <a:p>
            <a:endParaRPr lang="en-US" b="1" u="sng" dirty="0"/>
          </a:p>
          <a:p>
            <a:r>
              <a:rPr lang="en-US" b="1" u="sng" dirty="0" err="1" smtClean="0"/>
              <a:t>Yarışma</a:t>
            </a:r>
            <a:r>
              <a:rPr lang="en-US" b="1" u="sng" dirty="0" smtClean="0"/>
              <a:t> </a:t>
            </a:r>
            <a:r>
              <a:rPr lang="en-US" b="1" u="sng" dirty="0" err="1" smtClean="0"/>
              <a:t>alanında</a:t>
            </a:r>
            <a:r>
              <a:rPr lang="en-US" b="1" u="sng" dirty="0" smtClean="0"/>
              <a:t>, alt </a:t>
            </a:r>
            <a:r>
              <a:rPr lang="en-US" b="1" u="sng" dirty="0" err="1" smtClean="0"/>
              <a:t>sistemler</a:t>
            </a:r>
            <a:r>
              <a:rPr lang="en-US" b="1" u="sng" dirty="0" smtClean="0"/>
              <a:t> </a:t>
            </a:r>
            <a:r>
              <a:rPr lang="en-US" b="1" u="sng" dirty="0" err="1" smtClean="0"/>
              <a:t>gerekli</a:t>
            </a:r>
            <a:r>
              <a:rPr lang="en-US" b="1" u="sng" dirty="0" smtClean="0"/>
              <a:t> </a:t>
            </a:r>
            <a:r>
              <a:rPr lang="en-US" b="1" u="sng" dirty="0" err="1" smtClean="0"/>
              <a:t>görüldüğünde</a:t>
            </a:r>
            <a:r>
              <a:rPr lang="en-US" b="1" u="sng" dirty="0" smtClean="0"/>
              <a:t> </a:t>
            </a:r>
            <a:r>
              <a:rPr lang="en-US" b="1" u="sng" dirty="0" err="1" smtClean="0"/>
              <a:t>yarışma</a:t>
            </a:r>
            <a:r>
              <a:rPr lang="en-US" b="1" u="sng" dirty="0" smtClean="0"/>
              <a:t> </a:t>
            </a:r>
            <a:r>
              <a:rPr lang="en-US" b="1" u="sng" dirty="0" err="1" smtClean="0"/>
              <a:t>heyeti</a:t>
            </a:r>
            <a:r>
              <a:rPr lang="en-US" b="1" u="sng" dirty="0" smtClean="0"/>
              <a:t> </a:t>
            </a:r>
            <a:r>
              <a:rPr lang="en-US" b="1" u="sng" dirty="0" err="1" smtClean="0"/>
              <a:t>tarafından</a:t>
            </a:r>
            <a:r>
              <a:rPr lang="en-US" b="1" u="sng" dirty="0" smtClean="0"/>
              <a:t> </a:t>
            </a:r>
            <a:r>
              <a:rPr lang="en-US" b="1" u="sng" dirty="0" err="1" smtClean="0"/>
              <a:t>incelenecektir</a:t>
            </a:r>
            <a:r>
              <a:rPr lang="en-US" b="1" u="sng" dirty="0" smtClean="0"/>
              <a:t>. </a:t>
            </a:r>
            <a:r>
              <a:rPr lang="en-US" b="1" u="sng" dirty="0" err="1" smtClean="0"/>
              <a:t>Sistemleriniz</a:t>
            </a:r>
            <a:r>
              <a:rPr lang="en-US" b="1" u="sng" dirty="0" smtClean="0"/>
              <a:t> </a:t>
            </a:r>
            <a:r>
              <a:rPr lang="en-US" b="1" u="sng" dirty="0" err="1" smtClean="0"/>
              <a:t>yarışma</a:t>
            </a:r>
            <a:r>
              <a:rPr lang="en-US" b="1" u="sng" dirty="0" smtClean="0"/>
              <a:t> </a:t>
            </a:r>
            <a:r>
              <a:rPr lang="en-US" b="1" u="sng" dirty="0" err="1" smtClean="0"/>
              <a:t>alanında</a:t>
            </a:r>
            <a:r>
              <a:rPr lang="en-US" b="1" u="sng" dirty="0" smtClean="0"/>
              <a:t> </a:t>
            </a:r>
            <a:r>
              <a:rPr lang="en-US" b="1" u="sng" dirty="0" err="1" smtClean="0"/>
              <a:t>tekrar</a:t>
            </a:r>
            <a:r>
              <a:rPr lang="en-US" b="1" u="sng" dirty="0" smtClean="0"/>
              <a:t> </a:t>
            </a:r>
            <a:r>
              <a:rPr lang="en-US" b="1" u="sng" dirty="0" err="1" smtClean="0"/>
              <a:t>montajlanmaya</a:t>
            </a:r>
            <a:r>
              <a:rPr lang="en-US" b="1" u="sng" dirty="0" smtClean="0"/>
              <a:t> </a:t>
            </a:r>
            <a:r>
              <a:rPr lang="en-US" b="1" u="sng" dirty="0" err="1" smtClean="0"/>
              <a:t>uygun</a:t>
            </a:r>
            <a:r>
              <a:rPr lang="en-US" b="1" u="sng" dirty="0" smtClean="0"/>
              <a:t> </a:t>
            </a:r>
            <a:r>
              <a:rPr lang="en-US" b="1" u="sng" dirty="0" err="1" smtClean="0"/>
              <a:t>olmalıdır</a:t>
            </a:r>
            <a:r>
              <a:rPr lang="en-US" b="1" u="sng" dirty="0" smtClean="0"/>
              <a:t>.</a:t>
            </a:r>
            <a:endParaRPr lang="tr-TR" dirty="0"/>
          </a:p>
        </p:txBody>
      </p:sp>
      <p:pic>
        <p:nvPicPr>
          <p:cNvPr id="11"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2"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3405997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smtClean="0">
                <a:solidFill>
                  <a:srgbClr val="0070C0"/>
                </a:solidFill>
                <a:latin typeface="Times New Roman" panose="02020603050405020304" pitchFamily="18" charset="0"/>
                <a:cs typeface="Times New Roman" panose="02020603050405020304" pitchFamily="18" charset="0"/>
              </a:rPr>
              <a:t>Testler </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32</a:t>
            </a:fld>
            <a:endParaRPr lang="tr-TR" dirty="0"/>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149180" y="1435942"/>
            <a:ext cx="11204620" cy="5078313"/>
          </a:xfrm>
          <a:prstGeom prst="rect">
            <a:avLst/>
          </a:prstGeom>
          <a:noFill/>
        </p:spPr>
        <p:txBody>
          <a:bodyPr wrap="square" rtlCol="0">
            <a:spAutoFit/>
          </a:bodyPr>
          <a:lstStyle/>
          <a:p>
            <a:pPr marL="285750" indent="-285750">
              <a:buFont typeface="Arial" panose="020B0604020202020204" pitchFamily="34" charset="0"/>
              <a:buChar char="•"/>
            </a:pPr>
            <a:r>
              <a:rPr lang="tr-TR" dirty="0" smtClean="0"/>
              <a:t>Tüm alt sistemlerin test takvimi ve test yöntemleri detayları ile açıklanmalıdır. </a:t>
            </a:r>
            <a:r>
              <a:rPr lang="tr-TR" b="1" i="1" u="sng" dirty="0" smtClean="0"/>
              <a:t>Karar verilen</a:t>
            </a:r>
            <a:r>
              <a:rPr lang="tr-TR" dirty="0" smtClean="0"/>
              <a:t> </a:t>
            </a:r>
            <a:r>
              <a:rPr lang="tr-TR" dirty="0"/>
              <a:t>test yöntemleri </a:t>
            </a:r>
            <a:r>
              <a:rPr lang="tr-TR" dirty="0" smtClean="0"/>
              <a:t>belirtilmelidir</a:t>
            </a:r>
            <a:r>
              <a:rPr lang="tr-TR" dirty="0"/>
              <a:t>. </a:t>
            </a:r>
            <a:endParaRPr lang="tr-TR" dirty="0" smtClean="0"/>
          </a:p>
          <a:p>
            <a:r>
              <a:rPr lang="tr-TR" dirty="0" smtClean="0"/>
              <a:t> </a:t>
            </a:r>
          </a:p>
          <a:p>
            <a:pPr marL="742950" lvl="1" indent="-285750">
              <a:buFont typeface="Arial" panose="020B0604020202020204" pitchFamily="34" charset="0"/>
              <a:buChar char="•"/>
            </a:pPr>
            <a:r>
              <a:rPr lang="tr-TR" dirty="0" smtClean="0"/>
              <a:t>Yapısal/Mekanik mukavemet testleri,</a:t>
            </a:r>
          </a:p>
          <a:p>
            <a:pPr marL="742950" lvl="1" indent="-285750">
              <a:buFont typeface="Arial" panose="020B0604020202020204" pitchFamily="34" charset="0"/>
              <a:buChar char="•"/>
            </a:pPr>
            <a:r>
              <a:rPr lang="tr-TR" dirty="0" smtClean="0"/>
              <a:t>Kurtarma sistemleri açılma testleri,</a:t>
            </a:r>
          </a:p>
          <a:p>
            <a:pPr marL="742950" lvl="1" indent="-285750">
              <a:buFont typeface="Arial" panose="020B0604020202020204" pitchFamily="34" charset="0"/>
              <a:buChar char="•"/>
            </a:pPr>
            <a:r>
              <a:rPr lang="tr-TR" dirty="0" smtClean="0"/>
              <a:t>Aviyonik sistem testleri,</a:t>
            </a:r>
          </a:p>
          <a:p>
            <a:pPr marL="742950" lvl="1" indent="-285750">
              <a:buFont typeface="Arial" panose="020B0604020202020204" pitchFamily="34" charset="0"/>
              <a:buChar char="•"/>
            </a:pPr>
            <a:r>
              <a:rPr lang="tr-TR" dirty="0" smtClean="0"/>
              <a:t>Telekominikasyon testleri,</a:t>
            </a:r>
            <a:endParaRPr lang="tr-TR" dirty="0"/>
          </a:p>
          <a:p>
            <a:pPr lvl="1"/>
            <a:r>
              <a:rPr lang="en-US" b="1" dirty="0"/>
              <a:t>	</a:t>
            </a:r>
            <a:endParaRPr lang="en-US" b="1" dirty="0" smtClean="0"/>
          </a:p>
          <a:p>
            <a:pPr marL="742950" lvl="1" indent="-285750">
              <a:buFont typeface="Arial" panose="020B0604020202020204" pitchFamily="34" charset="0"/>
              <a:buChar char="•"/>
            </a:pPr>
            <a:r>
              <a:rPr lang="tr-TR" b="1" dirty="0" smtClean="0"/>
              <a:t>Test düzeneklerinin detaylarına yer verilmelidir. </a:t>
            </a:r>
          </a:p>
          <a:p>
            <a:pPr marL="742950" lvl="1" indent="-285750">
              <a:buFont typeface="Arial" panose="020B0604020202020204" pitchFamily="34" charset="0"/>
              <a:buChar char="•"/>
            </a:pPr>
            <a:r>
              <a:rPr lang="tr-TR" b="1" dirty="0" smtClean="0"/>
              <a:t>Test fotoğrafları sunumda paylaşılmalı</a:t>
            </a:r>
            <a:r>
              <a:rPr lang="en-US" b="1" dirty="0" err="1" smtClean="0"/>
              <a:t>dır</a:t>
            </a:r>
            <a:r>
              <a:rPr lang="tr-TR" b="1" dirty="0" smtClean="0"/>
              <a:t>. </a:t>
            </a:r>
          </a:p>
          <a:p>
            <a:pPr marL="742950" lvl="1" indent="-285750">
              <a:buFont typeface="Arial" panose="020B0604020202020204" pitchFamily="34" charset="0"/>
              <a:buChar char="•"/>
            </a:pPr>
            <a:r>
              <a:rPr lang="tr-TR" b="1" dirty="0" smtClean="0"/>
              <a:t>Yapılan testlerin videoları «YouTube»a yüklenerek linkleri bu sayfadan paylaşılmalı</a:t>
            </a:r>
            <a:r>
              <a:rPr lang="en-US" b="1" dirty="0" err="1" smtClean="0"/>
              <a:t>dır</a:t>
            </a:r>
            <a:r>
              <a:rPr lang="tr-TR" b="1" dirty="0" smtClean="0"/>
              <a:t>. </a:t>
            </a:r>
          </a:p>
          <a:p>
            <a:endParaRPr lang="tr-TR" dirty="0" smtClean="0"/>
          </a:p>
          <a:p>
            <a:pPr marL="285750" indent="-285750">
              <a:buFont typeface="Arial" panose="020B0604020202020204" pitchFamily="34" charset="0"/>
              <a:buChar char="•"/>
            </a:pPr>
            <a:r>
              <a:rPr lang="tr-TR" dirty="0" smtClean="0"/>
              <a:t>Herhangi hareketli bir mekanizma var ise testleri</a:t>
            </a:r>
            <a:r>
              <a:rPr lang="en-US" dirty="0" smtClean="0"/>
              <a:t> </a:t>
            </a:r>
            <a:r>
              <a:rPr lang="en-US" dirty="0" err="1" smtClean="0"/>
              <a:t>paylaşılmalıdır</a:t>
            </a:r>
            <a:r>
              <a:rPr lang="tr-TR" dirty="0" smtClean="0"/>
              <a:t>.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Bu </a:t>
            </a:r>
            <a:r>
              <a:rPr lang="tr-TR" dirty="0" smtClean="0"/>
              <a:t>bölüm en </a:t>
            </a:r>
            <a:r>
              <a:rPr lang="tr-TR" dirty="0"/>
              <a:t>az 3 </a:t>
            </a:r>
            <a:r>
              <a:rPr lang="tr-TR" dirty="0" smtClean="0"/>
              <a:t>yansıda anlatılmalı, 8 yansıyı </a:t>
            </a:r>
            <a:r>
              <a:rPr lang="tr-TR" dirty="0"/>
              <a:t>geçmemelidir</a:t>
            </a:r>
            <a:r>
              <a:rPr lang="tr-TR" dirty="0" smtClean="0"/>
              <a:t>.</a:t>
            </a:r>
            <a:endParaRPr lang="tr-TR" dirty="0"/>
          </a:p>
          <a:p>
            <a:pPr marL="285750" indent="-285750">
              <a:buFont typeface="Arial" panose="020B0604020202020204" pitchFamily="34" charset="0"/>
              <a:buChar char="•"/>
            </a:pPr>
            <a:r>
              <a:rPr lang="tr-TR" b="1" dirty="0"/>
              <a:t>Güncelleme varsa paylaşılacaktır. </a:t>
            </a:r>
            <a:endParaRPr lang="tr-TR" dirty="0"/>
          </a:p>
          <a:p>
            <a:pPr marL="285750" indent="-285750">
              <a:buFont typeface="Arial" panose="020B0604020202020204" pitchFamily="34" charset="0"/>
              <a:buChar char="•"/>
            </a:pPr>
            <a:endParaRPr lang="tr-TR" dirty="0"/>
          </a:p>
          <a:p>
            <a:endParaRPr lang="tr-TR" dirty="0"/>
          </a:p>
        </p:txBody>
      </p:sp>
      <p:pic>
        <p:nvPicPr>
          <p:cNvPr id="11"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2"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3444698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smtClean="0">
                <a:solidFill>
                  <a:srgbClr val="0070C0"/>
                </a:solidFill>
                <a:latin typeface="Times New Roman" panose="02020603050405020304" pitchFamily="18" charset="0"/>
                <a:cs typeface="Times New Roman" panose="02020603050405020304" pitchFamily="18" charset="0"/>
              </a:rPr>
              <a:t>Takvim</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33</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493690" y="1992431"/>
            <a:ext cx="11204620" cy="1754326"/>
          </a:xfrm>
          <a:prstGeom prst="rect">
            <a:avLst/>
          </a:prstGeom>
          <a:noFill/>
        </p:spPr>
        <p:txBody>
          <a:bodyPr wrap="square" rtlCol="0">
            <a:spAutoFit/>
          </a:bodyPr>
          <a:lstStyle/>
          <a:p>
            <a:r>
              <a:rPr lang="tr-TR" dirty="0" smtClean="0"/>
              <a:t>Proje takvimi detayları ile paylaşılmalıdır. </a:t>
            </a:r>
          </a:p>
          <a:p>
            <a:endParaRPr lang="tr-TR" dirty="0"/>
          </a:p>
          <a:p>
            <a:r>
              <a:rPr lang="tr-TR" dirty="0" smtClean="0"/>
              <a:t>Öneri: İş </a:t>
            </a:r>
            <a:r>
              <a:rPr lang="tr-TR" dirty="0"/>
              <a:t>P</a:t>
            </a:r>
            <a:r>
              <a:rPr lang="tr-TR" dirty="0" smtClean="0"/>
              <a:t>lanlama Programlarının (Microsoft Project </a:t>
            </a:r>
            <a:r>
              <a:rPr lang="tr-TR" dirty="0"/>
              <a:t>, </a:t>
            </a:r>
            <a:r>
              <a:rPr lang="tr-TR" dirty="0" smtClean="0"/>
              <a:t>Project Libre  vb.) </a:t>
            </a:r>
            <a:r>
              <a:rPr lang="tr-TR" dirty="0"/>
              <a:t>k</a:t>
            </a:r>
            <a:r>
              <a:rPr lang="tr-TR" dirty="0" smtClean="0"/>
              <a:t>ullanılması tavsiye edilmektedir.</a:t>
            </a:r>
          </a:p>
          <a:p>
            <a:endParaRPr lang="tr-TR" dirty="0" smtClean="0"/>
          </a:p>
          <a:p>
            <a:r>
              <a:rPr lang="tr-TR" b="1" dirty="0"/>
              <a:t>Güncelleme varsa paylaşılacaktır. </a:t>
            </a:r>
            <a:endParaRPr lang="tr-TR" dirty="0"/>
          </a:p>
          <a:p>
            <a:r>
              <a:rPr lang="tr-TR" dirty="0" smtClean="0"/>
              <a:t>  </a:t>
            </a:r>
            <a:endParaRPr lang="tr-TR" dirty="0"/>
          </a:p>
        </p:txBody>
      </p:sp>
      <p:pic>
        <p:nvPicPr>
          <p:cNvPr id="11"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3"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1401607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smtClean="0">
                <a:solidFill>
                  <a:srgbClr val="0070C0"/>
                </a:solidFill>
                <a:latin typeface="Times New Roman" panose="02020603050405020304" pitchFamily="18" charset="0"/>
                <a:cs typeface="Times New Roman" panose="02020603050405020304" pitchFamily="18" charset="0"/>
              </a:rPr>
              <a:t>Bütçe </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34</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149180" y="1423063"/>
            <a:ext cx="11204620" cy="1477328"/>
          </a:xfrm>
          <a:prstGeom prst="rect">
            <a:avLst/>
          </a:prstGeom>
          <a:noFill/>
        </p:spPr>
        <p:txBody>
          <a:bodyPr wrap="square" rtlCol="0">
            <a:spAutoFit/>
          </a:bodyPr>
          <a:lstStyle/>
          <a:p>
            <a:r>
              <a:rPr lang="tr-TR" dirty="0" smtClean="0"/>
              <a:t>Ön görülen tüm malzeme ve bütçe burada paylaşılmalıdır. Tedarik kanalları, tedarik süreleri belirtilmeli, riskler varsa önlemleri öngörülmelidir.</a:t>
            </a:r>
          </a:p>
          <a:p>
            <a:endParaRPr lang="tr-TR" dirty="0"/>
          </a:p>
          <a:p>
            <a:r>
              <a:rPr lang="tr-TR" b="1" dirty="0"/>
              <a:t>Güncelleme varsa paylaşılacaktır. </a:t>
            </a:r>
            <a:endParaRPr lang="tr-TR" dirty="0"/>
          </a:p>
          <a:p>
            <a:endParaRPr lang="tr-TR" dirty="0"/>
          </a:p>
        </p:txBody>
      </p:sp>
      <p:pic>
        <p:nvPicPr>
          <p:cNvPr id="11"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2"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112736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3731"/>
            <a:ext cx="9144000" cy="750956"/>
          </a:xfrm>
        </p:spPr>
        <p:txBody>
          <a:bodyPr>
            <a:normAutofit fontScale="90000"/>
          </a:bodyPr>
          <a:lstStyle/>
          <a:p>
            <a:r>
              <a:rPr lang="tr-TR" b="1" dirty="0" smtClean="0">
                <a:solidFill>
                  <a:srgbClr val="0070C0"/>
                </a:solidFill>
                <a:latin typeface="Times New Roman" panose="02020603050405020304" pitchFamily="18" charset="0"/>
                <a:cs typeface="Times New Roman" panose="02020603050405020304" pitchFamily="18" charset="0"/>
              </a:rPr>
              <a:t>ÖZET </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4</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2" name="Rectangle 11"/>
          <p:cNvSpPr/>
          <p:nvPr/>
        </p:nvSpPr>
        <p:spPr>
          <a:xfrm>
            <a:off x="171578" y="3943763"/>
            <a:ext cx="6847407" cy="412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a:t>Tahmin Edilen Uçuş Verileri ve Analizleri</a:t>
            </a:r>
          </a:p>
        </p:txBody>
      </p:sp>
      <p:graphicFrame>
        <p:nvGraphicFramePr>
          <p:cNvPr id="15" name="Table 14"/>
          <p:cNvGraphicFramePr>
            <a:graphicFrameLocks noGrp="1"/>
          </p:cNvGraphicFramePr>
          <p:nvPr>
            <p:extLst/>
          </p:nvPr>
        </p:nvGraphicFramePr>
        <p:xfrm>
          <a:off x="171578" y="1946532"/>
          <a:ext cx="6847408" cy="1800225"/>
        </p:xfrm>
        <a:graphic>
          <a:graphicData uri="http://schemas.openxmlformats.org/drawingml/2006/table">
            <a:tbl>
              <a:tblPr/>
              <a:tblGrid>
                <a:gridCol w="1915363">
                  <a:extLst>
                    <a:ext uri="{9D8B030D-6E8A-4147-A177-3AD203B41FA5}">
                      <a16:colId xmlns:a16="http://schemas.microsoft.com/office/drawing/2014/main" val="20000"/>
                    </a:ext>
                  </a:extLst>
                </a:gridCol>
                <a:gridCol w="1844817">
                  <a:extLst>
                    <a:ext uri="{9D8B030D-6E8A-4147-A177-3AD203B41FA5}">
                      <a16:colId xmlns:a16="http://schemas.microsoft.com/office/drawing/2014/main" val="20001"/>
                    </a:ext>
                  </a:extLst>
                </a:gridCol>
                <a:gridCol w="612345">
                  <a:extLst>
                    <a:ext uri="{9D8B030D-6E8A-4147-A177-3AD203B41FA5}">
                      <a16:colId xmlns:a16="http://schemas.microsoft.com/office/drawing/2014/main" val="20002"/>
                    </a:ext>
                  </a:extLst>
                </a:gridCol>
                <a:gridCol w="612345">
                  <a:extLst>
                    <a:ext uri="{9D8B030D-6E8A-4147-A177-3AD203B41FA5}">
                      <a16:colId xmlns:a16="http://schemas.microsoft.com/office/drawing/2014/main" val="20003"/>
                    </a:ext>
                  </a:extLst>
                </a:gridCol>
                <a:gridCol w="612345">
                  <a:extLst>
                    <a:ext uri="{9D8B030D-6E8A-4147-A177-3AD203B41FA5}">
                      <a16:colId xmlns:a16="http://schemas.microsoft.com/office/drawing/2014/main" val="20004"/>
                    </a:ext>
                  </a:extLst>
                </a:gridCol>
                <a:gridCol w="612345">
                  <a:extLst>
                    <a:ext uri="{9D8B030D-6E8A-4147-A177-3AD203B41FA5}">
                      <a16:colId xmlns:a16="http://schemas.microsoft.com/office/drawing/2014/main" val="20005"/>
                    </a:ext>
                  </a:extLst>
                </a:gridCol>
                <a:gridCol w="612345">
                  <a:extLst>
                    <a:ext uri="{9D8B030D-6E8A-4147-A177-3AD203B41FA5}">
                      <a16:colId xmlns:a16="http://schemas.microsoft.com/office/drawing/2014/main" val="20006"/>
                    </a:ext>
                  </a:extLst>
                </a:gridCol>
                <a:gridCol w="25503">
                  <a:extLst>
                    <a:ext uri="{9D8B030D-6E8A-4147-A177-3AD203B41FA5}">
                      <a16:colId xmlns:a16="http://schemas.microsoft.com/office/drawing/2014/main" val="20007"/>
                    </a:ext>
                  </a:extLst>
                </a:gridCol>
              </a:tblGrid>
              <a:tr h="200025">
                <a:tc>
                  <a:txBody>
                    <a:bodyPr/>
                    <a:lstStyle/>
                    <a:p>
                      <a:pPr algn="ctr" fontAlgn="b"/>
                      <a:r>
                        <a:rPr lang="tr-TR" sz="1200" b="1"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1200" b="0" i="0" u="none" strike="noStrike">
                          <a:solidFill>
                            <a:srgbClr val="000000"/>
                          </a:solidFill>
                          <a:effectLst/>
                          <a:latin typeface="Calibri" panose="020F0502020204030204" pitchFamily="34" charset="0"/>
                        </a:rPr>
                        <a:t>Ölçü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6">
                  <a:txBody>
                    <a:bodyPr/>
                    <a:lstStyle/>
                    <a:p>
                      <a:pPr algn="ctr" fontAlgn="b"/>
                      <a:r>
                        <a:rPr lang="tr-TR" sz="1200" b="0" i="0" u="none" strike="noStrike" dirty="0">
                          <a:solidFill>
                            <a:srgbClr val="000000"/>
                          </a:solidFill>
                          <a:effectLst/>
                          <a:latin typeface="Calibri" panose="020F0502020204030204" pitchFamily="34" charset="0"/>
                        </a:rPr>
                        <a:t>Yorum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200025">
                <a:tc>
                  <a:txBody>
                    <a:bodyPr/>
                    <a:lstStyle/>
                    <a:p>
                      <a:pPr algn="r" fontAlgn="b"/>
                      <a:r>
                        <a:rPr lang="tr-TR" sz="1200" b="0" i="0" u="none" strike="noStrike">
                          <a:solidFill>
                            <a:srgbClr val="000000"/>
                          </a:solidFill>
                          <a:effectLst/>
                          <a:latin typeface="Calibri" panose="020F0502020204030204" pitchFamily="34" charset="0"/>
                        </a:rPr>
                        <a:t>Boy (metre):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6">
                  <a:txBody>
                    <a:bodyPr/>
                    <a:lstStyle/>
                    <a:p>
                      <a:pPr algn="ctr" fontAlgn="b"/>
                      <a:r>
                        <a:rPr lang="tr-TR" sz="9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1"/>
                  </a:ext>
                </a:extLst>
              </a:tr>
              <a:tr h="200025">
                <a:tc>
                  <a:txBody>
                    <a:bodyPr/>
                    <a:lstStyle/>
                    <a:p>
                      <a:pPr algn="r" fontAlgn="b"/>
                      <a:r>
                        <a:rPr lang="tr-TR" sz="1200" b="0" i="0" u="none" strike="noStrike">
                          <a:solidFill>
                            <a:srgbClr val="000000"/>
                          </a:solidFill>
                          <a:effectLst/>
                          <a:latin typeface="Calibri" panose="020F0502020204030204" pitchFamily="34" charset="0"/>
                        </a:rPr>
                        <a:t>Çap (metre):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6">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2"/>
                  </a:ext>
                </a:extLst>
              </a:tr>
              <a:tr h="200025">
                <a:tc>
                  <a:txBody>
                    <a:bodyPr/>
                    <a:lstStyle/>
                    <a:p>
                      <a:pPr algn="r" fontAlgn="b"/>
                      <a:r>
                        <a:rPr lang="tr-TR" sz="1200" b="0" i="0" u="none" strike="noStrike" dirty="0">
                          <a:solidFill>
                            <a:srgbClr val="000000"/>
                          </a:solidFill>
                          <a:effectLst/>
                          <a:latin typeface="Calibri" panose="020F0502020204030204" pitchFamily="34" charset="0"/>
                        </a:rPr>
                        <a:t>Roketin Kuru Ağırlığı(kg.):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6">
                  <a:txBody>
                    <a:bodyPr/>
                    <a:lstStyle/>
                    <a:p>
                      <a:pPr algn="ctr" fontAlgn="b"/>
                      <a:r>
                        <a:rPr lang="tr-TR" sz="9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3"/>
                  </a:ext>
                </a:extLst>
              </a:tr>
              <a:tr h="200025">
                <a:tc>
                  <a:txBody>
                    <a:bodyPr/>
                    <a:lstStyle/>
                    <a:p>
                      <a:pPr algn="r" fontAlgn="b"/>
                      <a:r>
                        <a:rPr lang="tr-TR" sz="1200" b="0" i="0" u="none" strike="noStrike">
                          <a:solidFill>
                            <a:srgbClr val="000000"/>
                          </a:solidFill>
                          <a:effectLst/>
                          <a:latin typeface="Calibri" panose="020F0502020204030204" pitchFamily="34" charset="0"/>
                        </a:rPr>
                        <a:t>Yakıt Kütlesi(kg.):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6">
                  <a:txBody>
                    <a:bodyPr/>
                    <a:lstStyle/>
                    <a:p>
                      <a:pPr algn="ctr" fontAlgn="b"/>
                      <a:r>
                        <a:rPr lang="tr-TR" sz="9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4"/>
                  </a:ext>
                </a:extLst>
              </a:tr>
              <a:tr h="200025">
                <a:tc>
                  <a:txBody>
                    <a:bodyPr/>
                    <a:lstStyle/>
                    <a:p>
                      <a:pPr algn="r" fontAlgn="b"/>
                      <a:r>
                        <a:rPr lang="tr-TR" sz="1200" b="0" i="0" u="none" strike="noStrike">
                          <a:solidFill>
                            <a:srgbClr val="000000"/>
                          </a:solidFill>
                          <a:effectLst/>
                          <a:latin typeface="Calibri" panose="020F0502020204030204" pitchFamily="34" charset="0"/>
                        </a:rPr>
                        <a:t>Motorun Kuru Ağırlığı(kg.):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00025">
                <a:tc>
                  <a:txBody>
                    <a:bodyPr/>
                    <a:lstStyle/>
                    <a:p>
                      <a:pPr algn="r" fontAlgn="b"/>
                      <a:r>
                        <a:rPr lang="tr-TR" sz="1200" b="0" i="0" u="none" strike="noStrike">
                          <a:solidFill>
                            <a:srgbClr val="000000"/>
                          </a:solidFill>
                          <a:effectLst/>
                          <a:latin typeface="Calibri" panose="020F0502020204030204" pitchFamily="34" charset="0"/>
                        </a:rPr>
                        <a:t>Faydalı Yük  Ağırlığı (kg.):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6">
                  <a:txBody>
                    <a:bodyPr/>
                    <a:lstStyle/>
                    <a:p>
                      <a:pPr algn="ctr" fontAlgn="b"/>
                      <a:r>
                        <a:rPr lang="tr-TR" sz="9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6"/>
                  </a:ext>
                </a:extLst>
              </a:tr>
              <a:tr h="200025">
                <a:tc>
                  <a:txBody>
                    <a:bodyPr/>
                    <a:lstStyle/>
                    <a:p>
                      <a:pPr algn="r" fontAlgn="b"/>
                      <a:r>
                        <a:rPr lang="tr-TR" sz="1200" b="0" i="0" u="none" strike="noStrike">
                          <a:solidFill>
                            <a:srgbClr val="000000"/>
                          </a:solidFill>
                          <a:effectLst/>
                          <a:latin typeface="Calibri" panose="020F0502020204030204" pitchFamily="34" charset="0"/>
                        </a:rPr>
                        <a:t>Toplam Kalkış Ağırlığı (kg.):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6">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7"/>
                  </a:ext>
                </a:extLst>
              </a:tr>
              <a:tr h="200025">
                <a:tc>
                  <a:txBody>
                    <a:bodyPr/>
                    <a:lstStyle/>
                    <a:p>
                      <a:pPr algn="r" fontAlgn="b"/>
                      <a:r>
                        <a:rPr lang="tr-TR" sz="1200" b="0" i="0" u="none" strike="noStrike" dirty="0">
                          <a:solidFill>
                            <a:srgbClr val="000000"/>
                          </a:solidFill>
                          <a:effectLst/>
                          <a:latin typeface="Calibri" panose="020F0502020204030204" pitchFamily="34" charset="0"/>
                        </a:rPr>
                        <a:t>İtki Tipi: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gridSpan="6">
                  <a:txBody>
                    <a:bodyPr/>
                    <a:lstStyle/>
                    <a:p>
                      <a:pPr algn="ctr" fontAlgn="b"/>
                      <a:r>
                        <a:rPr lang="tr-TR" sz="9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8"/>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602978817"/>
              </p:ext>
            </p:extLst>
          </p:nvPr>
        </p:nvGraphicFramePr>
        <p:xfrm>
          <a:off x="171579" y="4552893"/>
          <a:ext cx="6847407" cy="1548765"/>
        </p:xfrm>
        <a:graphic>
          <a:graphicData uri="http://schemas.openxmlformats.org/drawingml/2006/table">
            <a:tbl>
              <a:tblPr/>
              <a:tblGrid>
                <a:gridCol w="1927677">
                  <a:extLst>
                    <a:ext uri="{9D8B030D-6E8A-4147-A177-3AD203B41FA5}">
                      <a16:colId xmlns:a16="http://schemas.microsoft.com/office/drawing/2014/main" val="20000"/>
                    </a:ext>
                  </a:extLst>
                </a:gridCol>
                <a:gridCol w="1880316">
                  <a:extLst>
                    <a:ext uri="{9D8B030D-6E8A-4147-A177-3AD203B41FA5}">
                      <a16:colId xmlns:a16="http://schemas.microsoft.com/office/drawing/2014/main" val="20001"/>
                    </a:ext>
                  </a:extLst>
                </a:gridCol>
                <a:gridCol w="3039414">
                  <a:extLst>
                    <a:ext uri="{9D8B030D-6E8A-4147-A177-3AD203B41FA5}">
                      <a16:colId xmlns:a16="http://schemas.microsoft.com/office/drawing/2014/main" val="20002"/>
                    </a:ext>
                  </a:extLst>
                </a:gridCol>
              </a:tblGrid>
              <a:tr h="162798">
                <a:tc>
                  <a:txBody>
                    <a:bodyPr/>
                    <a:lstStyle/>
                    <a:p>
                      <a:pPr algn="ctr" fontAlgn="b"/>
                      <a:r>
                        <a:rPr lang="tr-TR" sz="1200" b="1"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1200" b="0" i="0" u="none" strike="noStrike">
                          <a:solidFill>
                            <a:srgbClr val="000000"/>
                          </a:solidFill>
                          <a:effectLst/>
                          <a:latin typeface="Calibri" panose="020F0502020204030204" pitchFamily="34" charset="0"/>
                        </a:rPr>
                        <a:t>Ölçü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1200" b="0" i="0" u="none" strike="noStrike" dirty="0">
                          <a:solidFill>
                            <a:srgbClr val="000000"/>
                          </a:solidFill>
                          <a:effectLst/>
                          <a:latin typeface="Calibri" panose="020F0502020204030204" pitchFamily="34" charset="0"/>
                        </a:rPr>
                        <a:t>Yorum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00025">
                <a:tc>
                  <a:txBody>
                    <a:bodyPr/>
                    <a:lstStyle/>
                    <a:p>
                      <a:pPr algn="r" fontAlgn="b"/>
                      <a:r>
                        <a:rPr lang="tr-TR" sz="1200" b="0" i="0" u="none" strike="noStrike" dirty="0">
                          <a:solidFill>
                            <a:srgbClr val="000000"/>
                          </a:solidFill>
                          <a:effectLst/>
                          <a:latin typeface="Calibri" panose="020F0502020204030204" pitchFamily="34" charset="0"/>
                        </a:rPr>
                        <a:t>Kalkış İtki/Ağırlık Oranı:</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tr-TR"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00025">
                <a:tc>
                  <a:txBody>
                    <a:bodyPr/>
                    <a:lstStyle/>
                    <a:p>
                      <a:pPr algn="r" fontAlgn="b"/>
                      <a:r>
                        <a:rPr lang="tr-TR" sz="1200" b="0" i="0" u="none" strike="noStrike" dirty="0" smtClean="0">
                          <a:solidFill>
                            <a:srgbClr val="000000"/>
                          </a:solidFill>
                          <a:effectLst/>
                          <a:latin typeface="Calibri" panose="020F0502020204030204" pitchFamily="34" charset="0"/>
                        </a:rPr>
                        <a:t>Rampa </a:t>
                      </a:r>
                      <a:r>
                        <a:rPr lang="tr-TR" sz="1200" b="0" i="0" u="none" strike="noStrike" dirty="0">
                          <a:solidFill>
                            <a:srgbClr val="000000"/>
                          </a:solidFill>
                          <a:effectLst/>
                          <a:latin typeface="Calibri" panose="020F0502020204030204" pitchFamily="34" charset="0"/>
                        </a:rPr>
                        <a:t>Hızı(m/s):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tr-TR"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00025">
                <a:tc>
                  <a:txBody>
                    <a:bodyPr/>
                    <a:lstStyle/>
                    <a:p>
                      <a:pPr algn="r" fontAlgn="b"/>
                      <a:r>
                        <a:rPr lang="tr-TR" sz="1200" b="0" i="0" u="none" strike="noStrike" dirty="0">
                          <a:solidFill>
                            <a:srgbClr val="000000"/>
                          </a:solidFill>
                          <a:effectLst/>
                          <a:latin typeface="Calibri" panose="020F0502020204030204" pitchFamily="34" charset="0"/>
                        </a:rPr>
                        <a:t>Yanma Boyunca En az Statik Denge Değeri: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tr-TR"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00025">
                <a:tc>
                  <a:txBody>
                    <a:bodyPr/>
                    <a:lstStyle/>
                    <a:p>
                      <a:pPr algn="r" fontAlgn="b"/>
                      <a:r>
                        <a:rPr lang="tr-TR" sz="1200" b="0" i="0" u="none" strike="noStrike">
                          <a:solidFill>
                            <a:srgbClr val="000000"/>
                          </a:solidFill>
                          <a:effectLst/>
                          <a:latin typeface="Calibri" panose="020F0502020204030204" pitchFamily="34" charset="0"/>
                        </a:rPr>
                        <a:t>En büyük ivme (g):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tr-TR"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00025">
                <a:tc>
                  <a:txBody>
                    <a:bodyPr/>
                    <a:lstStyle/>
                    <a:p>
                      <a:pPr algn="r" fontAlgn="b"/>
                      <a:r>
                        <a:rPr lang="tr-TR" sz="1200" b="0" i="0" u="none" strike="noStrike" dirty="0">
                          <a:solidFill>
                            <a:srgbClr val="000000"/>
                          </a:solidFill>
                          <a:effectLst/>
                          <a:latin typeface="Calibri" panose="020F0502020204030204" pitchFamily="34" charset="0"/>
                        </a:rPr>
                        <a:t>En Yüksek Hız(m/s &amp; 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tr-TR"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00025">
                <a:tc>
                  <a:txBody>
                    <a:bodyPr/>
                    <a:lstStyle/>
                    <a:p>
                      <a:pPr algn="r" fontAlgn="b"/>
                      <a:r>
                        <a:rPr lang="tr-TR" sz="1200" b="0" i="0" u="none" strike="noStrike" dirty="0">
                          <a:solidFill>
                            <a:srgbClr val="000000"/>
                          </a:solidFill>
                          <a:effectLst/>
                          <a:latin typeface="Calibri" panose="020F0502020204030204" pitchFamily="34" charset="0"/>
                        </a:rPr>
                        <a:t>Belirlenen İrtifa(m):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tr-TR" sz="1000" b="0" i="0" u="none" strike="noStrike" dirty="0">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17" name="Rectangle 16"/>
          <p:cNvSpPr/>
          <p:nvPr/>
        </p:nvSpPr>
        <p:spPr>
          <a:xfrm>
            <a:off x="157696" y="1349213"/>
            <a:ext cx="6847407" cy="412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Yarışma Roketi </a:t>
            </a:r>
            <a:r>
              <a:rPr lang="tr-TR" dirty="0" smtClean="0"/>
              <a:t>Hakkınd</a:t>
            </a:r>
            <a:r>
              <a:rPr lang="en-US" dirty="0">
                <a:solidFill>
                  <a:schemeClr val="bg1"/>
                </a:solidFill>
              </a:rPr>
              <a:t>a</a:t>
            </a:r>
            <a:r>
              <a:rPr lang="tr-TR" dirty="0" smtClean="0"/>
              <a:t> </a:t>
            </a:r>
            <a:r>
              <a:rPr lang="tr-TR" dirty="0"/>
              <a:t>Genel Bilgiler </a:t>
            </a:r>
          </a:p>
        </p:txBody>
      </p:sp>
      <p:graphicFrame>
        <p:nvGraphicFramePr>
          <p:cNvPr id="19" name="Table 18"/>
          <p:cNvGraphicFramePr>
            <a:graphicFrameLocks noGrp="1"/>
          </p:cNvGraphicFramePr>
          <p:nvPr>
            <p:extLst>
              <p:ext uri="{D42A27DB-BD31-4B8C-83A1-F6EECF244321}">
                <p14:modId xmlns:p14="http://schemas.microsoft.com/office/powerpoint/2010/main" val="128053187"/>
              </p:ext>
            </p:extLst>
          </p:nvPr>
        </p:nvGraphicFramePr>
        <p:xfrm>
          <a:off x="7705041" y="2889240"/>
          <a:ext cx="4356686" cy="781050"/>
        </p:xfrm>
        <a:graphic>
          <a:graphicData uri="http://schemas.openxmlformats.org/drawingml/2006/table">
            <a:tbl>
              <a:tblPr/>
              <a:tblGrid>
                <a:gridCol w="744972">
                  <a:extLst>
                    <a:ext uri="{9D8B030D-6E8A-4147-A177-3AD203B41FA5}">
                      <a16:colId xmlns:a16="http://schemas.microsoft.com/office/drawing/2014/main" val="20000"/>
                    </a:ext>
                  </a:extLst>
                </a:gridCol>
                <a:gridCol w="1429968">
                  <a:extLst>
                    <a:ext uri="{9D8B030D-6E8A-4147-A177-3AD203B41FA5}">
                      <a16:colId xmlns:a16="http://schemas.microsoft.com/office/drawing/2014/main" val="20001"/>
                    </a:ext>
                  </a:extLst>
                </a:gridCol>
                <a:gridCol w="946999">
                  <a:extLst>
                    <a:ext uri="{9D8B030D-6E8A-4147-A177-3AD203B41FA5}">
                      <a16:colId xmlns:a16="http://schemas.microsoft.com/office/drawing/2014/main" val="20002"/>
                    </a:ext>
                  </a:extLst>
                </a:gridCol>
                <a:gridCol w="606079">
                  <a:extLst>
                    <a:ext uri="{9D8B030D-6E8A-4147-A177-3AD203B41FA5}">
                      <a16:colId xmlns:a16="http://schemas.microsoft.com/office/drawing/2014/main" val="20003"/>
                    </a:ext>
                  </a:extLst>
                </a:gridCol>
                <a:gridCol w="603268">
                  <a:extLst>
                    <a:ext uri="{9D8B030D-6E8A-4147-A177-3AD203B41FA5}">
                      <a16:colId xmlns:a16="http://schemas.microsoft.com/office/drawing/2014/main" val="20004"/>
                    </a:ext>
                  </a:extLst>
                </a:gridCol>
                <a:gridCol w="25400">
                  <a:extLst>
                    <a:ext uri="{9D8B030D-6E8A-4147-A177-3AD203B41FA5}">
                      <a16:colId xmlns:a16="http://schemas.microsoft.com/office/drawing/2014/main" val="20005"/>
                    </a:ext>
                  </a:extLst>
                </a:gridCol>
              </a:tblGrid>
              <a:tr h="190500">
                <a:tc>
                  <a:txBody>
                    <a:bodyPr/>
                    <a:lstStyle/>
                    <a:p>
                      <a:pPr algn="l" fontAlgn="t"/>
                      <a:r>
                        <a:rPr lang="tr-TR" sz="1000" b="0" i="0" u="none" strike="noStrike" dirty="0">
                          <a:solidFill>
                            <a:srgbClr val="000000"/>
                          </a:solidFill>
                          <a:effectLst/>
                          <a:latin typeface="Calibri" panose="020F0502020204030204" pitchFamily="34" charset="0"/>
                        </a:rPr>
                        <a:t>Marka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t"/>
                      <a:r>
                        <a:rPr lang="tr-TR" sz="1000" b="0" i="0" u="none" strike="noStrike" dirty="0">
                          <a:solidFill>
                            <a:srgbClr val="000000"/>
                          </a:solidFill>
                          <a:effectLst/>
                          <a:latin typeface="Calibri" panose="020F0502020204030204" pitchFamily="34" charset="0"/>
                        </a:rPr>
                        <a:t> </a:t>
                      </a:r>
                      <a:r>
                        <a:rPr lang="tr-TR" sz="1000" b="0" i="0" u="none" strike="noStrike" dirty="0" smtClean="0">
                          <a:solidFill>
                            <a:srgbClr val="000000"/>
                          </a:solidFill>
                          <a:effectLst/>
                          <a:latin typeface="Calibri" panose="020F0502020204030204" pitchFamily="34" charset="0"/>
                        </a:rPr>
                        <a:t>Cesaroni</a:t>
                      </a:r>
                      <a:endParaRPr lang="tr-TR" sz="10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t"/>
                      <a:r>
                        <a:rPr lang="tr-TR" sz="1000" b="0" i="0" u="none" strike="noStrike">
                          <a:solidFill>
                            <a:srgbClr val="000000"/>
                          </a:solidFill>
                          <a:effectLst/>
                          <a:latin typeface="Calibri" panose="020F0502020204030204" pitchFamily="34" charset="0"/>
                        </a:rPr>
                        <a:t>İsim:</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t"/>
                      <a:r>
                        <a:rPr lang="tr-TR" sz="1000" b="0" i="0" u="none" strike="noStrike">
                          <a:solidFill>
                            <a:srgbClr val="000000"/>
                          </a:solidFill>
                          <a:effectLst/>
                          <a:latin typeface="Calibri" panose="020F0502020204030204" pitchFamily="34" charset="0"/>
                        </a:rPr>
                        <a:t>Sınıf:</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t"/>
                      <a:r>
                        <a:rPr lang="tr-TR" sz="1000" b="0" i="0" u="none" strike="noStrike" dirty="0">
                          <a:solidFill>
                            <a:srgbClr val="000000"/>
                          </a:solidFill>
                          <a:effectLst/>
                          <a:latin typeface="Calibri" panose="020F0502020204030204" pitchFamily="34" charset="0"/>
                        </a:rPr>
                        <a:t>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t"/>
                      <a:r>
                        <a:rPr lang="tr-TR" sz="1000" b="0" i="0" u="none" strike="noStrike" dirty="0">
                          <a:solidFill>
                            <a:srgbClr val="000000"/>
                          </a:solidFill>
                          <a:effectLst/>
                          <a:latin typeface="Calibri" panose="020F0502020204030204" pitchFamily="34" charset="0"/>
                        </a:rPr>
                        <a:t> </a:t>
                      </a:r>
                    </a:p>
                  </a:txBody>
                  <a:tcPr marL="0" marR="0" marT="0" marB="0">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0000"/>
                  </a:ext>
                </a:extLst>
              </a:tr>
              <a:tr h="200025">
                <a:tc gridSpan="3">
                  <a:txBody>
                    <a:bodyPr/>
                    <a:lstStyle/>
                    <a:p>
                      <a:pPr algn="r" fontAlgn="b"/>
                      <a:r>
                        <a:rPr lang="tr-TR" sz="1200" b="0" i="0" u="none" strike="noStrike" dirty="0">
                          <a:solidFill>
                            <a:srgbClr val="000000"/>
                          </a:solidFill>
                          <a:effectLst/>
                          <a:latin typeface="Calibri" panose="020F0502020204030204" pitchFamily="34" charset="0"/>
                        </a:rPr>
                        <a:t>Motorun Toplam İtki Değeri(Ns):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tr-TR" sz="1200" b="0" i="0" u="none" strike="noStrike" dirty="0">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tr-TR" sz="12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0500">
                <a:tc>
                  <a:txBody>
                    <a:bodyPr/>
                    <a:lstStyle/>
                    <a:p>
                      <a:pPr algn="l" fontAlgn="t"/>
                      <a:r>
                        <a:rPr lang="tr-TR" sz="1000" b="0" i="0" u="none" strike="noStrike">
                          <a:solidFill>
                            <a:srgbClr val="000000"/>
                          </a:solidFill>
                          <a:effectLst/>
                          <a:latin typeface="Calibri" panose="020F0502020204030204" pitchFamily="34" charset="0"/>
                        </a:rPr>
                        <a:t>Marka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t"/>
                      <a:r>
                        <a:rPr lang="tr-TR" sz="1000" b="0" i="0" u="none" strike="noStrike" dirty="0">
                          <a:solidFill>
                            <a:srgbClr val="000000"/>
                          </a:solidFill>
                          <a:effectLst/>
                          <a:latin typeface="Calibri" panose="020F0502020204030204" pitchFamily="34" charset="0"/>
                        </a:rPr>
                        <a:t> </a:t>
                      </a:r>
                      <a:r>
                        <a:rPr lang="tr-TR" sz="1000" b="0" i="0" u="none" strike="noStrike" dirty="0" smtClean="0">
                          <a:solidFill>
                            <a:srgbClr val="000000"/>
                          </a:solidFill>
                          <a:effectLst/>
                          <a:latin typeface="Calibri" panose="020F0502020204030204" pitchFamily="34" charset="0"/>
                        </a:rPr>
                        <a:t>Cesaroni </a:t>
                      </a:r>
                      <a:endParaRPr lang="tr-TR" sz="1000" b="0" i="0" u="none" strike="noStrike" dirty="0">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t"/>
                      <a:r>
                        <a:rPr lang="tr-TR" sz="1000" b="0" i="0" u="none" strike="noStrike">
                          <a:solidFill>
                            <a:srgbClr val="000000"/>
                          </a:solidFill>
                          <a:effectLst/>
                          <a:latin typeface="Calibri" panose="020F0502020204030204" pitchFamily="34" charset="0"/>
                        </a:rPr>
                        <a:t>İsim:</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t"/>
                      <a:r>
                        <a:rPr lang="tr-TR" sz="1000" b="0" i="0" u="none" strike="noStrike">
                          <a:solidFill>
                            <a:srgbClr val="000000"/>
                          </a:solidFill>
                          <a:effectLst/>
                          <a:latin typeface="Calibri" panose="020F0502020204030204" pitchFamily="34" charset="0"/>
                        </a:rPr>
                        <a:t>Sınıf:</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t"/>
                      <a:r>
                        <a:rPr lang="tr-TR" sz="1000" b="0" i="0" u="none" strike="noStrike" dirty="0">
                          <a:solidFill>
                            <a:srgbClr val="000000"/>
                          </a:solidFill>
                          <a:effectLst/>
                          <a:latin typeface="Calibri" panose="020F0502020204030204" pitchFamily="34" charset="0"/>
                        </a:rPr>
                        <a:t>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t"/>
                      <a:r>
                        <a:rPr lang="tr-TR" sz="1000" b="0" i="0" u="none" strike="noStrike">
                          <a:solidFill>
                            <a:srgbClr val="000000"/>
                          </a:solidFill>
                          <a:effectLst/>
                          <a:latin typeface="Calibri" panose="020F0502020204030204" pitchFamily="34" charset="0"/>
                        </a:rPr>
                        <a:t> </a:t>
                      </a:r>
                    </a:p>
                  </a:txBody>
                  <a:tcPr marL="0" marR="0" marT="0" marB="0">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0002"/>
                  </a:ext>
                </a:extLst>
              </a:tr>
              <a:tr h="200025">
                <a:tc gridSpan="3">
                  <a:txBody>
                    <a:bodyPr/>
                    <a:lstStyle/>
                    <a:p>
                      <a:pPr algn="r" fontAlgn="b"/>
                      <a:r>
                        <a:rPr lang="tr-TR" sz="1200" b="0" i="0" u="none" strike="noStrike">
                          <a:solidFill>
                            <a:srgbClr val="000000"/>
                          </a:solidFill>
                          <a:effectLst/>
                          <a:latin typeface="Calibri" panose="020F0502020204030204" pitchFamily="34" charset="0"/>
                        </a:rPr>
                        <a:t>Motorun Toplam İtki Değeri(Ns):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a:txBody>
                    <a:bodyPr/>
                    <a:lstStyle/>
                    <a:p>
                      <a:pPr algn="ctr" fontAlgn="b"/>
                      <a:r>
                        <a:rPr lang="tr-TR" sz="900" b="0" i="0" u="none" strike="noStrike">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a:txBody>
                    <a:bodyPr/>
                    <a:lstStyle/>
                    <a:p>
                      <a:pPr algn="l" fontAlgn="b"/>
                      <a:r>
                        <a:rPr lang="tr-TR" sz="1200" b="0" i="0" u="none" strike="noStrike" dirty="0">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tr-TR" sz="1200" b="0" i="0" u="none" strike="noStrike" dirty="0">
                          <a:solidFill>
                            <a:srgbClr val="000000"/>
                          </a:solidFill>
                          <a:effectLst/>
                          <a:latin typeface="Calibri" panose="020F0502020204030204" pitchFamily="34" charset="0"/>
                        </a:rPr>
                        <a:t> </a:t>
                      </a:r>
                    </a:p>
                  </a:txBody>
                  <a:tcPr marL="0" marR="0" marT="0" marB="0" anchor="b">
                    <a:lnL w="12700" cap="flat" cmpd="sng" algn="ctr">
                      <a:solidFill>
                        <a:schemeClr val="tx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3"/>
                  </a:ext>
                </a:extLst>
              </a:tr>
            </a:tbl>
          </a:graphicData>
        </a:graphic>
      </p:graphicFrame>
      <p:sp>
        <p:nvSpPr>
          <p:cNvPr id="20" name="Rectangle 19"/>
          <p:cNvSpPr/>
          <p:nvPr/>
        </p:nvSpPr>
        <p:spPr>
          <a:xfrm>
            <a:off x="7705041" y="2242472"/>
            <a:ext cx="3728504" cy="412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Motor Seçimleri</a:t>
            </a:r>
            <a:endParaRPr lang="tr-TR" dirty="0"/>
          </a:p>
        </p:txBody>
      </p:sp>
      <p:sp>
        <p:nvSpPr>
          <p:cNvPr id="21" name="Rectangle 20"/>
          <p:cNvSpPr/>
          <p:nvPr/>
        </p:nvSpPr>
        <p:spPr>
          <a:xfrm>
            <a:off x="7871019" y="3943763"/>
            <a:ext cx="3396548" cy="1684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Takımlar burada tüm roketin özet bilgilerini yerleştirmelidir. </a:t>
            </a:r>
            <a:r>
              <a:rPr lang="tr-TR" i="1" dirty="0" smtClean="0"/>
              <a:t>Open</a:t>
            </a:r>
            <a:r>
              <a:rPr lang="tr-TR" dirty="0" smtClean="0"/>
              <a:t> </a:t>
            </a:r>
            <a:r>
              <a:rPr lang="tr-TR" i="1" dirty="0" smtClean="0"/>
              <a:t>Rocket</a:t>
            </a:r>
            <a:r>
              <a:rPr lang="tr-TR" dirty="0" smtClean="0"/>
              <a:t> dosyasındaki değerler ile buraya yazılanlar tutarlılık göstermelidir.</a:t>
            </a:r>
            <a:endParaRPr lang="tr-TR" dirty="0"/>
          </a:p>
        </p:txBody>
      </p:sp>
      <p:pic>
        <p:nvPicPr>
          <p:cNvPr id="2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23"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spTree>
    <p:extLst>
      <p:ext uri="{BB962C8B-B14F-4D97-AF65-F5344CB8AC3E}">
        <p14:creationId xmlns:p14="http://schemas.microsoft.com/office/powerpoint/2010/main" val="1603313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smtClean="0">
                <a:solidFill>
                  <a:srgbClr val="0070C0"/>
                </a:solidFill>
                <a:latin typeface="Times New Roman" panose="02020603050405020304" pitchFamily="18" charset="0"/>
                <a:cs typeface="Times New Roman" panose="02020603050405020304" pitchFamily="18" charset="0"/>
              </a:rPr>
              <a:t>ÖTR - KTR Değişimler - 1</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5</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149180" y="1435942"/>
            <a:ext cx="11204620" cy="1477328"/>
          </a:xfrm>
          <a:prstGeom prst="rect">
            <a:avLst/>
          </a:prstGeom>
          <a:noFill/>
        </p:spPr>
        <p:txBody>
          <a:bodyPr wrap="square" rtlCol="0">
            <a:spAutoFit/>
          </a:bodyPr>
          <a:lstStyle/>
          <a:p>
            <a:pPr algn="just"/>
            <a:r>
              <a:rPr lang="tr-TR" b="1" dirty="0" smtClean="0">
                <a:solidFill>
                  <a:srgbClr val="FF0000"/>
                </a:solidFill>
              </a:rPr>
              <a:t>Bu sayfada </a:t>
            </a:r>
            <a:r>
              <a:rPr lang="tr-TR" b="1" dirty="0" err="1" smtClean="0">
                <a:solidFill>
                  <a:srgbClr val="FF0000"/>
                </a:solidFill>
              </a:rPr>
              <a:t>ÖTR’de</a:t>
            </a:r>
            <a:r>
              <a:rPr lang="tr-TR" b="1" dirty="0" smtClean="0">
                <a:solidFill>
                  <a:srgbClr val="FF0000"/>
                </a:solidFill>
              </a:rPr>
              <a:t> </a:t>
            </a:r>
            <a:r>
              <a:rPr lang="tr-TR" b="1" dirty="0" err="1" smtClean="0">
                <a:solidFill>
                  <a:srgbClr val="FF0000"/>
                </a:solidFill>
              </a:rPr>
              <a:t>varolup</a:t>
            </a:r>
            <a:r>
              <a:rPr lang="tr-TR" b="1" dirty="0" smtClean="0">
                <a:solidFill>
                  <a:srgbClr val="FF0000"/>
                </a:solidFill>
              </a:rPr>
              <a:t> KTR’de değişen içerikler belirtilmelidir. </a:t>
            </a:r>
            <a:r>
              <a:rPr lang="tr-TR" b="1" dirty="0" err="1" smtClean="0">
                <a:solidFill>
                  <a:srgbClr val="FF0000"/>
                </a:solidFill>
              </a:rPr>
              <a:t>ÖTR’de</a:t>
            </a:r>
            <a:r>
              <a:rPr lang="tr-TR" b="1" dirty="0" smtClean="0">
                <a:solidFill>
                  <a:srgbClr val="FF0000"/>
                </a:solidFill>
              </a:rPr>
              <a:t> hangi sayfada olduğu ve KTR’de hangi sayfada olduğu belirtilmelidir. (Örnek Tablo Aşağıda verilmiştir.) KTR’de değiştiği belirtilen içeriğin sunum içerisinde belirtildiği sayfada kırmızı punto ile yazılarak belli edilmesi gerekmektedir. </a:t>
            </a:r>
          </a:p>
          <a:p>
            <a:pPr algn="just"/>
            <a:endParaRPr lang="tr-TR" b="1" dirty="0">
              <a:solidFill>
                <a:srgbClr val="FF0000"/>
              </a:solidFill>
            </a:endParaRPr>
          </a:p>
          <a:p>
            <a:pPr algn="just"/>
            <a:r>
              <a:rPr lang="tr-TR" b="1" dirty="0">
                <a:solidFill>
                  <a:srgbClr val="FF0000"/>
                </a:solidFill>
              </a:rPr>
              <a:t>Bu sayfa 2 yansıyı geçmemelidir. </a:t>
            </a: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pic>
        <p:nvPicPr>
          <p:cNvPr id="11" name="Resi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2037" y="2828124"/>
            <a:ext cx="8796106" cy="2607476"/>
          </a:xfrm>
          <a:prstGeom prst="rect">
            <a:avLst/>
          </a:prstGeom>
        </p:spPr>
      </p:pic>
    </p:spTree>
    <p:extLst>
      <p:ext uri="{BB962C8B-B14F-4D97-AF65-F5344CB8AC3E}">
        <p14:creationId xmlns:p14="http://schemas.microsoft.com/office/powerpoint/2010/main" val="50079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fontScale="90000"/>
          </a:bodyPr>
          <a:lstStyle/>
          <a:p>
            <a:r>
              <a:rPr lang="tr-TR" b="1" dirty="0">
                <a:solidFill>
                  <a:srgbClr val="0070C0"/>
                </a:solidFill>
                <a:latin typeface="Times New Roman" panose="02020603050405020304" pitchFamily="18" charset="0"/>
                <a:cs typeface="Times New Roman" panose="02020603050405020304" pitchFamily="18" charset="0"/>
              </a:rPr>
              <a:t>ÖTR - KTR Değişimler - </a:t>
            </a:r>
            <a:r>
              <a:rPr lang="tr-TR" b="1" dirty="0" smtClean="0">
                <a:solidFill>
                  <a:srgbClr val="0070C0"/>
                </a:solidFill>
                <a:latin typeface="Times New Roman" panose="02020603050405020304" pitchFamily="18" charset="0"/>
                <a:cs typeface="Times New Roman" panose="02020603050405020304" pitchFamily="18" charset="0"/>
              </a:rPr>
              <a:t>2</a:t>
            </a:r>
            <a:endParaRPr lang="tr-TR"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6</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149180" y="1435942"/>
            <a:ext cx="11204620" cy="1754326"/>
          </a:xfrm>
          <a:prstGeom prst="rect">
            <a:avLst/>
          </a:prstGeom>
          <a:noFill/>
        </p:spPr>
        <p:txBody>
          <a:bodyPr wrap="square" rtlCol="0">
            <a:spAutoFit/>
          </a:bodyPr>
          <a:lstStyle/>
          <a:p>
            <a:pPr algn="just"/>
            <a:r>
              <a:rPr lang="tr-TR" b="1" dirty="0">
                <a:solidFill>
                  <a:srgbClr val="FF0000"/>
                </a:solidFill>
              </a:rPr>
              <a:t>Bu sayfada </a:t>
            </a:r>
            <a:r>
              <a:rPr lang="tr-TR" b="1" dirty="0" err="1">
                <a:solidFill>
                  <a:srgbClr val="FF0000"/>
                </a:solidFill>
              </a:rPr>
              <a:t>ÖTR’de</a:t>
            </a:r>
            <a:r>
              <a:rPr lang="tr-TR" b="1" dirty="0">
                <a:solidFill>
                  <a:srgbClr val="FF0000"/>
                </a:solidFill>
              </a:rPr>
              <a:t> </a:t>
            </a:r>
            <a:r>
              <a:rPr lang="tr-TR" b="1" dirty="0" err="1" smtClean="0">
                <a:solidFill>
                  <a:srgbClr val="FF0000"/>
                </a:solidFill>
              </a:rPr>
              <a:t>varolmayıp</a:t>
            </a:r>
            <a:r>
              <a:rPr lang="tr-TR" b="1" dirty="0" smtClean="0">
                <a:solidFill>
                  <a:srgbClr val="FF0000"/>
                </a:solidFill>
              </a:rPr>
              <a:t> (gerek rapor formatındaki bazı değişiklikler gerekse sizin </a:t>
            </a:r>
            <a:r>
              <a:rPr lang="tr-TR" b="1" dirty="0" err="1" smtClean="0">
                <a:solidFill>
                  <a:srgbClr val="FF0000"/>
                </a:solidFill>
              </a:rPr>
              <a:t>ÖTR’de</a:t>
            </a:r>
            <a:r>
              <a:rPr lang="tr-TR" b="1" dirty="0" smtClean="0">
                <a:solidFill>
                  <a:srgbClr val="FF0000"/>
                </a:solidFill>
              </a:rPr>
              <a:t> eksikliklerinizden kaynaklı) KTR’de yeni eklediğiniz </a:t>
            </a:r>
            <a:r>
              <a:rPr lang="tr-TR" b="1" dirty="0">
                <a:solidFill>
                  <a:srgbClr val="FF0000"/>
                </a:solidFill>
              </a:rPr>
              <a:t>içerikler belirtilmelidir. </a:t>
            </a:r>
            <a:r>
              <a:rPr lang="tr-TR" b="1" dirty="0" smtClean="0">
                <a:solidFill>
                  <a:srgbClr val="FF0000"/>
                </a:solidFill>
              </a:rPr>
              <a:t>Bu içeriğin KTR’de </a:t>
            </a:r>
            <a:r>
              <a:rPr lang="tr-TR" b="1" dirty="0">
                <a:solidFill>
                  <a:srgbClr val="FF0000"/>
                </a:solidFill>
              </a:rPr>
              <a:t>hangi sayfada olduğu belirtilmelidir. (Örnek Tablo Aşağıda verilmiştir.) KTR’de değiştiği belirtilen içeriğin sunum içerisinde belirtildiği sayfada kırmızı punto ile yazılarak belli edilmesi gerekmektedir. </a:t>
            </a:r>
            <a:endParaRPr lang="tr-TR" b="1" dirty="0" smtClean="0">
              <a:solidFill>
                <a:srgbClr val="FF0000"/>
              </a:solidFill>
            </a:endParaRPr>
          </a:p>
          <a:p>
            <a:pPr algn="just"/>
            <a:endParaRPr lang="tr-TR" b="1" dirty="0">
              <a:solidFill>
                <a:srgbClr val="FF0000"/>
              </a:solidFill>
            </a:endParaRPr>
          </a:p>
          <a:p>
            <a:pPr algn="just"/>
            <a:r>
              <a:rPr lang="tr-TR" b="1" dirty="0" smtClean="0">
                <a:solidFill>
                  <a:srgbClr val="FF0000"/>
                </a:solidFill>
              </a:rPr>
              <a:t>Bu sayfa 2 yansıyı geçmemelidir. </a:t>
            </a:r>
            <a:endParaRPr lang="tr-TR" b="1" dirty="0">
              <a:solidFill>
                <a:srgbClr val="FF0000"/>
              </a:solidFill>
            </a:endParaRPr>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4"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pic>
        <p:nvPicPr>
          <p:cNvPr id="11" name="Resim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1160" y="3111182"/>
            <a:ext cx="8151040" cy="2133395"/>
          </a:xfrm>
          <a:prstGeom prst="rect">
            <a:avLst/>
          </a:prstGeom>
        </p:spPr>
      </p:pic>
    </p:spTree>
    <p:extLst>
      <p:ext uri="{BB962C8B-B14F-4D97-AF65-F5344CB8AC3E}">
        <p14:creationId xmlns:p14="http://schemas.microsoft.com/office/powerpoint/2010/main" val="1972720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0" y="249215"/>
            <a:ext cx="9144000" cy="750956"/>
          </a:xfrm>
        </p:spPr>
        <p:txBody>
          <a:bodyPr>
            <a:normAutofit/>
          </a:bodyPr>
          <a:lstStyle/>
          <a:p>
            <a:r>
              <a:rPr lang="tr-TR" sz="4400" b="1" dirty="0" smtClean="0">
                <a:solidFill>
                  <a:srgbClr val="0070C0"/>
                </a:solidFill>
                <a:latin typeface="Times New Roman" panose="02020603050405020304" pitchFamily="18" charset="0"/>
                <a:cs typeface="Times New Roman" panose="02020603050405020304" pitchFamily="18" charset="0"/>
              </a:rPr>
              <a:t>Open Rocket Genel Tasarım</a:t>
            </a:r>
            <a:endParaRPr lang="tr-TR" sz="4400"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7</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7248" y="1318371"/>
            <a:ext cx="11204620" cy="2215991"/>
          </a:xfrm>
          <a:prstGeom prst="rect">
            <a:avLst/>
          </a:prstGeom>
          <a:noFill/>
        </p:spPr>
        <p:txBody>
          <a:bodyPr wrap="square" rtlCol="0">
            <a:spAutoFit/>
          </a:bodyPr>
          <a:lstStyle/>
          <a:p>
            <a:pPr marL="742950" lvl="1" indent="-285750" algn="just">
              <a:buFont typeface="Arial" panose="020B0604020202020204" pitchFamily="34" charset="0"/>
              <a:buChar char="•"/>
            </a:pPr>
            <a:r>
              <a:rPr lang="tr-TR" b="1" dirty="0" smtClean="0"/>
              <a:t>Open Rocket Görseli «ekran görüntüsü» olarak alınacaktır. Roketin bölümleri ve her parça </a:t>
            </a:r>
            <a:r>
              <a:rPr lang="tr-TR" b="1" dirty="0" err="1" smtClean="0"/>
              <a:t>open</a:t>
            </a:r>
            <a:r>
              <a:rPr lang="tr-TR" b="1" dirty="0" smtClean="0"/>
              <a:t> </a:t>
            </a:r>
            <a:r>
              <a:rPr lang="tr-TR" b="1" dirty="0" err="1" smtClean="0"/>
              <a:t>rocket</a:t>
            </a:r>
            <a:r>
              <a:rPr lang="tr-TR" b="1" dirty="0" smtClean="0"/>
              <a:t> görseli üzerinde anlatılacaktır. Görselde statik </a:t>
            </a:r>
            <a:r>
              <a:rPr lang="tr-TR" b="1" dirty="0" err="1" smtClean="0"/>
              <a:t>marjin</a:t>
            </a:r>
            <a:r>
              <a:rPr lang="tr-TR" b="1" dirty="0" smtClean="0"/>
              <a:t>, roketin fonksiyonel her bölümünün boy ve uzunluk bilgileri yer almalıdır. ( Örnek görsel aşağıda verilmiştir. ) CAD </a:t>
            </a:r>
            <a:r>
              <a:rPr lang="tr-TR" b="1" dirty="0"/>
              <a:t>Tasarımı yapılmış olan roketin birebir boyutta </a:t>
            </a:r>
            <a:r>
              <a:rPr lang="tr-TR" b="1" i="1" dirty="0"/>
              <a:t>Open</a:t>
            </a:r>
            <a:r>
              <a:rPr lang="tr-TR" b="1" dirty="0"/>
              <a:t> </a:t>
            </a:r>
            <a:r>
              <a:rPr lang="tr-TR" b="1" i="1" dirty="0"/>
              <a:t>Rocket’</a:t>
            </a:r>
            <a:r>
              <a:rPr lang="tr-TR" b="1" dirty="0"/>
              <a:t>a yansıtılmış olması gerekmektedir. </a:t>
            </a:r>
            <a:r>
              <a:rPr lang="tr-TR" b="1" dirty="0" smtClean="0"/>
              <a:t>Aşağıdaki örnek görseldeki gibi her bölümün boyutu yazmalıdır. </a:t>
            </a:r>
            <a:endParaRPr lang="tr-TR" dirty="0"/>
          </a:p>
          <a:p>
            <a:pPr marL="742950" lvl="1" indent="-285750" algn="just">
              <a:buFont typeface="Arial" panose="020B0604020202020204" pitchFamily="34" charset="0"/>
              <a:buChar char="•"/>
            </a:pPr>
            <a:r>
              <a:rPr lang="tr-TR" dirty="0"/>
              <a:t>Örnek bir uçuş profili </a:t>
            </a:r>
            <a:r>
              <a:rPr lang="tr-TR" dirty="0" smtClean="0"/>
              <a:t>aşağıdakileri içermelidir</a:t>
            </a:r>
            <a:r>
              <a:rPr lang="tr-TR" sz="1200" b="1" dirty="0">
                <a:solidFill>
                  <a:srgbClr val="FF0000"/>
                </a:solidFill>
              </a:rPr>
              <a:t>.(</a:t>
            </a:r>
            <a:r>
              <a:rPr lang="tr-TR" sz="1200" b="1" dirty="0" err="1">
                <a:solidFill>
                  <a:srgbClr val="FF0000"/>
                </a:solidFill>
              </a:rPr>
              <a:t>ÖTR’den</a:t>
            </a:r>
            <a:r>
              <a:rPr lang="tr-TR" sz="1200" b="1" dirty="0">
                <a:solidFill>
                  <a:srgbClr val="FF0000"/>
                </a:solidFill>
              </a:rPr>
              <a:t> farklılık varsa burada belirtilmeli. )</a:t>
            </a:r>
          </a:p>
          <a:p>
            <a:pPr lvl="1" algn="just"/>
            <a:endParaRPr lang="tr-TR" sz="1200" b="1" dirty="0">
              <a:solidFill>
                <a:srgbClr val="FF0000"/>
              </a:solidFill>
            </a:endParaRPr>
          </a:p>
          <a:p>
            <a:pPr lvl="1"/>
            <a:endParaRPr lang="tr-TR" dirty="0" smtClean="0"/>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3"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pic>
        <p:nvPicPr>
          <p:cNvPr id="11" name="Picture 10"/>
          <p:cNvPicPr>
            <a:picLocks noChangeAspect="1"/>
          </p:cNvPicPr>
          <p:nvPr/>
        </p:nvPicPr>
        <p:blipFill>
          <a:blip r:embed="rId4"/>
          <a:stretch>
            <a:fillRect/>
          </a:stretch>
        </p:blipFill>
        <p:spPr>
          <a:xfrm>
            <a:off x="7898168" y="2829252"/>
            <a:ext cx="4139121" cy="1835011"/>
          </a:xfrm>
          <a:prstGeom prst="rect">
            <a:avLst/>
          </a:prstGeom>
        </p:spPr>
      </p:pic>
      <p:sp>
        <p:nvSpPr>
          <p:cNvPr id="7" name="Dikdörtgen 6"/>
          <p:cNvSpPr/>
          <p:nvPr/>
        </p:nvSpPr>
        <p:spPr>
          <a:xfrm>
            <a:off x="7450666" y="4590296"/>
            <a:ext cx="4402667" cy="1477328"/>
          </a:xfrm>
          <a:prstGeom prst="rect">
            <a:avLst/>
          </a:prstGeom>
        </p:spPr>
        <p:txBody>
          <a:bodyPr wrap="square">
            <a:spAutoFit/>
          </a:bodyPr>
          <a:lstStyle/>
          <a:p>
            <a:pPr marL="742950" lvl="1" indent="-285750" algn="just">
              <a:buFont typeface="Arial" panose="020B0604020202020204" pitchFamily="34" charset="0"/>
              <a:buChar char="•"/>
            </a:pPr>
            <a:r>
              <a:rPr lang="tr-TR" dirty="0"/>
              <a:t>Fırlatma, Rampa, Yanma Sonu (</a:t>
            </a:r>
            <a:r>
              <a:rPr lang="tr-TR" dirty="0" err="1"/>
              <a:t>Burn</a:t>
            </a:r>
            <a:r>
              <a:rPr lang="tr-TR" dirty="0"/>
              <a:t> </a:t>
            </a:r>
            <a:r>
              <a:rPr lang="tr-TR" dirty="0" err="1"/>
              <a:t>Out</a:t>
            </a:r>
            <a:r>
              <a:rPr lang="tr-TR" dirty="0"/>
              <a:t>), Tepe Noktası, Paraşüt Açılması ve Paraşüt Sonrası hız, irtifa ve olay zamanlarını içeren bir tablo hazırlanması. </a:t>
            </a:r>
          </a:p>
        </p:txBody>
      </p:sp>
      <p:pic>
        <p:nvPicPr>
          <p:cNvPr id="9" name="Resim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069" y="3417004"/>
            <a:ext cx="6950583" cy="2570532"/>
          </a:xfrm>
          <a:prstGeom prst="rect">
            <a:avLst/>
          </a:prstGeom>
        </p:spPr>
      </p:pic>
    </p:spTree>
    <p:extLst>
      <p:ext uri="{BB962C8B-B14F-4D97-AF65-F5344CB8AC3E}">
        <p14:creationId xmlns:p14="http://schemas.microsoft.com/office/powerpoint/2010/main" val="3042643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7734" y="253731"/>
            <a:ext cx="9642106" cy="750956"/>
          </a:xfrm>
        </p:spPr>
        <p:txBody>
          <a:bodyPr>
            <a:normAutofit/>
          </a:bodyPr>
          <a:lstStyle/>
          <a:p>
            <a:r>
              <a:rPr lang="tr-TR" sz="3600" b="1" dirty="0" smtClean="0">
                <a:solidFill>
                  <a:srgbClr val="0070C0"/>
                </a:solidFill>
                <a:latin typeface="Times New Roman" panose="02020603050405020304" pitchFamily="18" charset="0"/>
                <a:cs typeface="Times New Roman" panose="02020603050405020304" pitchFamily="18" charset="0"/>
              </a:rPr>
              <a:t>Open </a:t>
            </a:r>
            <a:r>
              <a:rPr lang="tr-TR" sz="3600" b="1" dirty="0" err="1" smtClean="0">
                <a:solidFill>
                  <a:srgbClr val="0070C0"/>
                </a:solidFill>
                <a:latin typeface="Times New Roman" panose="02020603050405020304" pitchFamily="18" charset="0"/>
                <a:cs typeface="Times New Roman" panose="02020603050405020304" pitchFamily="18" charset="0"/>
              </a:rPr>
              <a:t>Rocket</a:t>
            </a:r>
            <a:r>
              <a:rPr lang="tr-TR" sz="3600" b="1" dirty="0" smtClean="0">
                <a:solidFill>
                  <a:srgbClr val="0070C0"/>
                </a:solidFill>
                <a:latin typeface="Times New Roman" panose="02020603050405020304" pitchFamily="18" charset="0"/>
                <a:cs typeface="Times New Roman" panose="02020603050405020304" pitchFamily="18" charset="0"/>
              </a:rPr>
              <a:t>/Roket Tasarımı Genel Görünüm</a:t>
            </a:r>
            <a:endParaRPr lang="tr-TR" sz="3600"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8</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440266" y="1227317"/>
            <a:ext cx="11751733" cy="2031325"/>
          </a:xfrm>
          <a:prstGeom prst="rect">
            <a:avLst/>
          </a:prstGeom>
          <a:noFill/>
        </p:spPr>
        <p:txBody>
          <a:bodyPr wrap="square" rtlCol="0">
            <a:spAutoFit/>
          </a:bodyPr>
          <a:lstStyle/>
          <a:p>
            <a:pPr lvl="1"/>
            <a:endParaRPr lang="tr-TR" b="1" dirty="0" smtClean="0"/>
          </a:p>
          <a:p>
            <a:pPr algn="just"/>
            <a:r>
              <a:rPr lang="tr-TR" dirty="0" smtClean="0"/>
              <a:t>Aşağıdaki örnek görseldeki gibi CAD Görüntüsü ile </a:t>
            </a:r>
            <a:r>
              <a:rPr lang="tr-TR" dirty="0"/>
              <a:t>O</a:t>
            </a:r>
            <a:r>
              <a:rPr lang="tr-TR" dirty="0" smtClean="0"/>
              <a:t>pen </a:t>
            </a:r>
            <a:r>
              <a:rPr lang="tr-TR" dirty="0" err="1" smtClean="0"/>
              <a:t>Rocket</a:t>
            </a:r>
            <a:r>
              <a:rPr lang="tr-TR" dirty="0" smtClean="0"/>
              <a:t> birebir eşlenmeli ve boyutlar bu sayfada da genel olarak belirtilmelidir. Böylece CAD Tasarımı yapılan roket ile </a:t>
            </a:r>
            <a:r>
              <a:rPr lang="tr-TR" dirty="0" err="1" smtClean="0"/>
              <a:t>open</a:t>
            </a:r>
            <a:r>
              <a:rPr lang="tr-TR" dirty="0" smtClean="0"/>
              <a:t> </a:t>
            </a:r>
            <a:r>
              <a:rPr lang="tr-TR" dirty="0" err="1" smtClean="0"/>
              <a:t>rocket</a:t>
            </a:r>
            <a:r>
              <a:rPr lang="tr-TR" dirty="0" smtClean="0"/>
              <a:t> programının içerisinde benzetimi yapılan (</a:t>
            </a:r>
            <a:r>
              <a:rPr lang="tr-TR" dirty="0" err="1" smtClean="0"/>
              <a:t>simüle</a:t>
            </a:r>
            <a:r>
              <a:rPr lang="tr-TR" dirty="0" smtClean="0"/>
              <a:t> edilen) roketin aynı tasarıma sahip olduğu kanıtlanmalıdır. </a:t>
            </a:r>
            <a:endParaRPr lang="tr-TR" dirty="0"/>
          </a:p>
          <a:p>
            <a:pPr marL="742950" lvl="1" indent="-285750" algn="just">
              <a:buFont typeface="Arial" panose="020B0604020202020204" pitchFamily="34" charset="0"/>
              <a:buChar char="•"/>
            </a:pPr>
            <a:endParaRPr lang="tr-TR" dirty="0"/>
          </a:p>
          <a:p>
            <a:pPr lvl="1" algn="just"/>
            <a:endParaRPr lang="tr-TR" dirty="0"/>
          </a:p>
          <a:p>
            <a:pPr lvl="1"/>
            <a:endParaRPr lang="tr-TR" dirty="0" smtClean="0"/>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3"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0366" y="2472267"/>
            <a:ext cx="7336841" cy="3337520"/>
          </a:xfrm>
          <a:prstGeom prst="rect">
            <a:avLst/>
          </a:prstGeom>
        </p:spPr>
      </p:pic>
    </p:spTree>
    <p:extLst>
      <p:ext uri="{BB962C8B-B14F-4D97-AF65-F5344CB8AC3E}">
        <p14:creationId xmlns:p14="http://schemas.microsoft.com/office/powerpoint/2010/main" val="89103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533" y="253731"/>
            <a:ext cx="9144000" cy="750956"/>
          </a:xfrm>
        </p:spPr>
        <p:txBody>
          <a:bodyPr>
            <a:normAutofit/>
          </a:bodyPr>
          <a:lstStyle/>
          <a:p>
            <a:r>
              <a:rPr lang="tr-TR" sz="4400" b="1" dirty="0" smtClean="0">
                <a:solidFill>
                  <a:srgbClr val="0070C0"/>
                </a:solidFill>
                <a:latin typeface="Times New Roman" panose="02020603050405020304" pitchFamily="18" charset="0"/>
                <a:cs typeface="Times New Roman" panose="02020603050405020304" pitchFamily="18" charset="0"/>
              </a:rPr>
              <a:t>Roket Tasarımı Genel Görünüm</a:t>
            </a:r>
            <a:endParaRPr lang="tr-TR" sz="4400" b="1" dirty="0">
              <a:solidFill>
                <a:srgbClr val="0070C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flipV="1">
            <a:off x="0" y="1227317"/>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0" y="6240440"/>
            <a:ext cx="12192000" cy="257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48" y="306044"/>
            <a:ext cx="1171978" cy="646331"/>
          </a:xfrm>
          <a:prstGeom prst="rect">
            <a:avLst/>
          </a:prstGeom>
          <a:noFill/>
          <a:ln>
            <a:solidFill>
              <a:schemeClr val="tx1"/>
            </a:solidFill>
          </a:ln>
        </p:spPr>
        <p:txBody>
          <a:bodyPr wrap="square" rtlCol="0">
            <a:spAutoFit/>
          </a:bodyPr>
          <a:lstStyle/>
          <a:p>
            <a:pPr algn="ctr"/>
            <a:r>
              <a:rPr lang="tr-TR" dirty="0" smtClean="0"/>
              <a:t>Takım Logosu</a:t>
            </a:r>
          </a:p>
        </p:txBody>
      </p:sp>
      <p:sp>
        <p:nvSpPr>
          <p:cNvPr id="3" name="Slide Number Placeholder 2"/>
          <p:cNvSpPr>
            <a:spLocks noGrp="1"/>
          </p:cNvSpPr>
          <p:nvPr>
            <p:ph type="sldNum" sz="quarter" idx="12"/>
          </p:nvPr>
        </p:nvSpPr>
        <p:spPr/>
        <p:txBody>
          <a:bodyPr/>
          <a:lstStyle/>
          <a:p>
            <a:fld id="{87BEDC82-49FF-42E3-B7EA-26FF728940D5}" type="slidenum">
              <a:rPr lang="tr-TR" smtClean="0"/>
              <a:t>9</a:t>
            </a:fld>
            <a:endParaRPr lang="tr-TR"/>
          </a:p>
        </p:txBody>
      </p:sp>
      <p:sp>
        <p:nvSpPr>
          <p:cNvPr id="4" name="Date Placeholder 3"/>
          <p:cNvSpPr>
            <a:spLocks noGrp="1"/>
          </p:cNvSpPr>
          <p:nvPr>
            <p:ph type="dt" sz="half" idx="10"/>
          </p:nvPr>
        </p:nvSpPr>
        <p:spPr/>
        <p:txBody>
          <a:bodyPr/>
          <a:lstStyle/>
          <a:p>
            <a:fld id="{EDD7EE19-348B-4A60-8810-E2854B3ED486}" type="datetime2">
              <a:rPr lang="tr-TR" smtClean="0"/>
              <a:t>14 Nisan 2020 Salı</a:t>
            </a:fld>
            <a:endParaRPr lang="tr-TR"/>
          </a:p>
        </p:txBody>
      </p:sp>
      <p:sp>
        <p:nvSpPr>
          <p:cNvPr id="10" name="TextBox 9"/>
          <p:cNvSpPr txBox="1"/>
          <p:nvPr/>
        </p:nvSpPr>
        <p:spPr>
          <a:xfrm>
            <a:off x="-377180" y="1212160"/>
            <a:ext cx="12264380" cy="2031325"/>
          </a:xfrm>
          <a:prstGeom prst="rect">
            <a:avLst/>
          </a:prstGeom>
          <a:noFill/>
        </p:spPr>
        <p:txBody>
          <a:bodyPr wrap="square" rtlCol="0">
            <a:spAutoFit/>
          </a:bodyPr>
          <a:lstStyle/>
          <a:p>
            <a:pPr lvl="1" algn="just"/>
            <a:endParaRPr lang="tr-TR" b="1" dirty="0" smtClean="0"/>
          </a:p>
          <a:p>
            <a:pPr marL="742950" lvl="1" indent="-285750" algn="just">
              <a:buFont typeface="Arial" panose="020B0604020202020204" pitchFamily="34" charset="0"/>
              <a:buChar char="•"/>
            </a:pPr>
            <a:r>
              <a:rPr lang="tr-TR" b="1" dirty="0" smtClean="0"/>
              <a:t>Genel bir CAD görseli üzerinden roket bölümleri( isimlendirmeleri ile) ve boyutları </a:t>
            </a:r>
            <a:r>
              <a:rPr lang="tr-TR" b="1" dirty="0"/>
              <a:t>(</a:t>
            </a:r>
            <a:r>
              <a:rPr lang="tr-TR" b="1" dirty="0" smtClean="0"/>
              <a:t>Çap, boy &amp; kütle </a:t>
            </a:r>
            <a:r>
              <a:rPr lang="tr-TR" b="1" dirty="0"/>
              <a:t>olarak) </a:t>
            </a:r>
            <a:r>
              <a:rPr lang="tr-TR" b="1" dirty="0" smtClean="0"/>
              <a:t> verilecektir. (1 Sayfa) (Çap ve boy direk görsel üzerinde verilebileceği gibi aşağıdaki örnekteki gibi tablo olarak da verilebilir. Burun </a:t>
            </a:r>
            <a:r>
              <a:rPr lang="tr-TR" b="1" dirty="0"/>
              <a:t>Konisi, </a:t>
            </a:r>
            <a:r>
              <a:rPr lang="tr-TR" b="1" dirty="0" smtClean="0"/>
              <a:t>Elektronik, Kurtarma </a:t>
            </a:r>
            <a:r>
              <a:rPr lang="tr-TR" b="1" dirty="0"/>
              <a:t>Sistemleri gibi roketin </a:t>
            </a:r>
            <a:r>
              <a:rPr lang="tr-TR" b="1" dirty="0" smtClean="0"/>
              <a:t>her </a:t>
            </a:r>
            <a:r>
              <a:rPr lang="tr-TR" b="1" dirty="0"/>
              <a:t>bir alt </a:t>
            </a:r>
            <a:r>
              <a:rPr lang="tr-TR" b="1" dirty="0" smtClean="0"/>
              <a:t>sistem boyutlarının </a:t>
            </a:r>
            <a:r>
              <a:rPr lang="tr-TR" b="1" dirty="0"/>
              <a:t>detayı verilmelidir</a:t>
            </a:r>
            <a:r>
              <a:rPr lang="tr-TR" b="1" dirty="0" smtClean="0"/>
              <a:t>.)</a:t>
            </a:r>
            <a:endParaRPr lang="tr-TR" dirty="0"/>
          </a:p>
          <a:p>
            <a:pPr marL="742950" lvl="1" indent="-285750" algn="just">
              <a:buFont typeface="Arial" panose="020B0604020202020204" pitchFamily="34" charset="0"/>
              <a:buChar char="•"/>
            </a:pPr>
            <a:endParaRPr lang="tr-TR" dirty="0"/>
          </a:p>
          <a:p>
            <a:pPr lvl="1" algn="just"/>
            <a:endParaRPr lang="tr-TR" dirty="0"/>
          </a:p>
          <a:p>
            <a:pPr lvl="1" algn="just"/>
            <a:endParaRPr lang="tr-TR" dirty="0" smtClean="0"/>
          </a:p>
        </p:txBody>
      </p:sp>
      <p:pic>
        <p:nvPicPr>
          <p:cNvPr id="12" name="Picture 6">
            <a:extLst>
              <a:ext uri="{FF2B5EF4-FFF2-40B4-BE49-F238E27FC236}">
                <a16:creationId xmlns:a16="http://schemas.microsoft.com/office/drawing/2014/main" id="{472C9E44-C959-4EA9-B84B-2B593D1307DB}"/>
              </a:ext>
            </a:extLst>
          </p:cNvPr>
          <p:cNvPicPr>
            <a:picLocks noChangeAspect="1"/>
          </p:cNvPicPr>
          <p:nvPr/>
        </p:nvPicPr>
        <p:blipFill>
          <a:blip r:embed="rId3"/>
          <a:stretch>
            <a:fillRect/>
          </a:stretch>
        </p:blipFill>
        <p:spPr>
          <a:xfrm>
            <a:off x="10979840" y="0"/>
            <a:ext cx="1212160" cy="1212160"/>
          </a:xfrm>
          <a:prstGeom prst="rect">
            <a:avLst/>
          </a:prstGeom>
        </p:spPr>
      </p:pic>
      <p:sp>
        <p:nvSpPr>
          <p:cNvPr id="13" name="Footer Placeholder 8"/>
          <p:cNvSpPr>
            <a:spLocks noGrp="1"/>
          </p:cNvSpPr>
          <p:nvPr>
            <p:ph type="ftr" sz="quarter" idx="11"/>
          </p:nvPr>
        </p:nvSpPr>
        <p:spPr>
          <a:xfrm>
            <a:off x="4038600" y="6356350"/>
            <a:ext cx="4114800" cy="365125"/>
          </a:xfrm>
        </p:spPr>
        <p:txBody>
          <a:bodyPr/>
          <a:lstStyle/>
          <a:p>
            <a:r>
              <a:rPr lang="tr-TR" dirty="0" smtClean="0"/>
              <a:t>2020 TEKNOFEST ROKET YARIŞMASI KRİTİK TASARIM RAPORU (KTR)</a:t>
            </a:r>
            <a:endParaRPr lang="tr-TR" dirty="0"/>
          </a:p>
        </p:txBody>
      </p:sp>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5791" y="2491512"/>
            <a:ext cx="6598438" cy="2003097"/>
          </a:xfrm>
          <a:prstGeom prst="rect">
            <a:avLst/>
          </a:prstGeom>
        </p:spPr>
      </p:pic>
      <p:pic>
        <p:nvPicPr>
          <p:cNvPr id="17" name="Resim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1400" y="4584761"/>
            <a:ext cx="4685980" cy="1407291"/>
          </a:xfrm>
          <a:prstGeom prst="rect">
            <a:avLst/>
          </a:prstGeom>
        </p:spPr>
      </p:pic>
    </p:spTree>
    <p:extLst>
      <p:ext uri="{BB962C8B-B14F-4D97-AF65-F5344CB8AC3E}">
        <p14:creationId xmlns:p14="http://schemas.microsoft.com/office/powerpoint/2010/main" val="1561008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2705</TotalTime>
  <Words>2735</Words>
  <Application>Microsoft Office PowerPoint</Application>
  <PresentationFormat>Geniş ekran</PresentationFormat>
  <Paragraphs>472</Paragraphs>
  <Slides>34</Slides>
  <Notes>34</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34</vt:i4>
      </vt:variant>
    </vt:vector>
  </HeadingPairs>
  <TitlesOfParts>
    <vt:vector size="41" baseType="lpstr">
      <vt:lpstr>Arial</vt:lpstr>
      <vt:lpstr>Calibri</vt:lpstr>
      <vt:lpstr>Calibri Light</vt:lpstr>
      <vt:lpstr>Mangal</vt:lpstr>
      <vt:lpstr>Microsoft Sans Serif</vt:lpstr>
      <vt:lpstr>Times New Roman</vt:lpstr>
      <vt:lpstr>Office Theme</vt:lpstr>
      <vt:lpstr>TEKNOFEST 2020 ROKET YARIŞMASI Kritik Tasarım Raporu (KTR) Sunuşu Takım Adı UYARI: Bu Format dışında herhangi bir format kullanılmayacaktır.  Üretilen bilgilerin orijinal hali ile yansılara konulması (ekran görüntüsü alınmaması), çözünürlük ve okunurluğunun iyi olması ve profesyonel bir sunum hazırlanmasına özen gösterilmesi gerekmektedir. El çizimi yapılmamalıdır.</vt:lpstr>
      <vt:lpstr>Takım Yapısı</vt:lpstr>
      <vt:lpstr>Yarışma Roketi Genel Görünümü</vt:lpstr>
      <vt:lpstr>ÖZET </vt:lpstr>
      <vt:lpstr>ÖTR - KTR Değişimler - 1</vt:lpstr>
      <vt:lpstr>ÖTR - KTR Değişimler - 2</vt:lpstr>
      <vt:lpstr>Open Rocket Genel Tasarım</vt:lpstr>
      <vt:lpstr>Open Rocket/Roket Tasarımı Genel Görünüm</vt:lpstr>
      <vt:lpstr>Roket Tasarımı Genel Görünüm</vt:lpstr>
      <vt:lpstr>Roket Uçuş Benzetim (Simülasyon) Verileri </vt:lpstr>
      <vt:lpstr>Operasyon Konsepti (CONOPS) - 1 </vt:lpstr>
      <vt:lpstr>Operasyon Konsepti (CONOPS) - 2 </vt:lpstr>
      <vt:lpstr>Kütle Bütçesi</vt:lpstr>
      <vt:lpstr>Roket Alt Sistemleri Mekanik Görünümleri &amp; Detayları   </vt:lpstr>
      <vt:lpstr>Burun ve Faydalı Yük Mekanik Görünüm</vt:lpstr>
      <vt:lpstr>Burun Konisi – Detay </vt:lpstr>
      <vt:lpstr>Faydalı Yük- Detay</vt:lpstr>
      <vt:lpstr>Paraşüt Açma Sistemi &amp; Paraşüt Bölümleri               (Kurtarma Sistemi) Mekanik Görünüm </vt:lpstr>
      <vt:lpstr>Kurtarma Sistemi – Paraşüt Açma Sistemi </vt:lpstr>
      <vt:lpstr>Kurtarma Sistemi – Paraşütler</vt:lpstr>
      <vt:lpstr>Aviyonik &amp; Kanatçık Mekanik Görünüm </vt:lpstr>
      <vt:lpstr>Aviyonik– Detay- 1 </vt:lpstr>
      <vt:lpstr>Aviyonik– Detay – 2  </vt:lpstr>
      <vt:lpstr>Aviyonik– Detay – 3  </vt:lpstr>
      <vt:lpstr> Kanatçık</vt:lpstr>
      <vt:lpstr>Gövde Parçaları &amp; Gövde Montaj Parçaları (YAPISAL) Mekanik Görünüm</vt:lpstr>
      <vt:lpstr>Yapısal – Gövde/Gövde İçi Yapısal Destekler (Montaj Elemanları) </vt:lpstr>
      <vt:lpstr>Motor Bölümü Mekanik Görünüm &amp; Detay </vt:lpstr>
      <vt:lpstr>İkinci Motor Seçimi </vt:lpstr>
      <vt:lpstr>Roketin Bütünleştirilmesi ve Testler </vt:lpstr>
      <vt:lpstr>Roket Bütünleştirme Stratejisi</vt:lpstr>
      <vt:lpstr>Testler </vt:lpstr>
      <vt:lpstr>Takvim</vt:lpstr>
      <vt:lpstr>Bütçe </vt:lpstr>
    </vt:vector>
  </TitlesOfParts>
  <Company>Ford Otomotiv San. 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Erdi Coşkunpınar</dc:creator>
  <cp:keywords>Herkese Açık</cp:keywords>
  <cp:lastModifiedBy>Engin</cp:lastModifiedBy>
  <cp:revision>92</cp:revision>
  <dcterms:created xsi:type="dcterms:W3CDTF">2018-04-02T10:57:15Z</dcterms:created>
  <dcterms:modified xsi:type="dcterms:W3CDTF">2020-04-14T12:39:39Z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e24b52de-3f7f-4829-ab57-dc337770eac8</vt:lpwstr>
  </property>
  <property fmtid="{D5CDD505-2E9C-101B-9397-08002B2CF9AE}" pid="3" name="Classification">
    <vt:lpwstr>Herkese Açık</vt:lpwstr>
  </property>
  <property fmtid="{D5CDD505-2E9C-101B-9397-08002B2CF9AE}" pid="4" name="_AdHocReviewCycleID">
    <vt:i4>-971201051</vt:i4>
  </property>
  <property fmtid="{D5CDD505-2E9C-101B-9397-08002B2CF9AE}" pid="5" name="_NewReviewCycle">
    <vt:lpwstr/>
  </property>
  <property fmtid="{D5CDD505-2E9C-101B-9397-08002B2CF9AE}" pid="6" name="_EmailSubject">
    <vt:lpwstr>ÖTR ve KTR için yorumlar</vt:lpwstr>
  </property>
  <property fmtid="{D5CDD505-2E9C-101B-9397-08002B2CF9AE}" pid="7" name="_AuthorEmail">
    <vt:lpwstr>kyesilkaya@sage.tubitak.gov.tr</vt:lpwstr>
  </property>
  <property fmtid="{D5CDD505-2E9C-101B-9397-08002B2CF9AE}" pid="8" name="_AuthorEmailDisplayName">
    <vt:lpwstr>Kamuran Kamil YEŞİLKAYA</vt:lpwstr>
  </property>
</Properties>
</file>