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9" r:id="rId6"/>
    <p:sldId id="260" r:id="rId7"/>
    <p:sldId id="268" r:id="rId8"/>
    <p:sldId id="262" r:id="rId9"/>
    <p:sldId id="267" r:id="rId10"/>
    <p:sldId id="272" r:id="rId11"/>
    <p:sldId id="270" r:id="rId12"/>
    <p:sldId id="263" r:id="rId13"/>
    <p:sldId id="264" r:id="rId14"/>
    <p:sldId id="271" r:id="rId15"/>
    <p:sldId id="265" r:id="rId16"/>
    <p:sldId id="274" r:id="rId17"/>
    <p:sldId id="273" r:id="rId18"/>
    <p:sldId id="277" r:id="rId19"/>
    <p:sldId id="279" r:id="rId20"/>
    <p:sldId id="276" r:id="rId21"/>
  </p:sldIdLst>
  <p:sldSz cx="9144000" cy="5143500" type="screen16x9"/>
  <p:notesSz cx="6858000" cy="9144000"/>
  <p:embeddedFontLst>
    <p:embeddedFont>
      <p:font typeface="Montserrat" pitchFamily="2" charset="77"/>
      <p:regular r:id="rId23"/>
      <p:bold r:id="rId24"/>
      <p:italic r:id="rId25"/>
      <p:boldItalic r:id="rId26"/>
    </p:embeddedFont>
    <p:embeddedFont>
      <p:font typeface="Oswald" pitchFamily="2" charset="77"/>
      <p:regular r:id="rId27"/>
      <p:bold r:id="rId28"/>
    </p:embeddedFont>
    <p:embeddedFont>
      <p:font typeface="Playfair Display" pitchFamily="2"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3"/>
    <p:restoredTop sz="94633"/>
  </p:normalViewPr>
  <p:slideViewPr>
    <p:cSldViewPr snapToGrid="0">
      <p:cViewPr varScale="1">
        <p:scale>
          <a:sx n="101" d="100"/>
          <a:sy n="101" d="100"/>
        </p:scale>
        <p:origin x="200" y="10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839c4a61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839c4a61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839c4a61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839c4a61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839c4a61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839c4a61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839c4a61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839c4a61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1690800" y="2279925"/>
            <a:ext cx="5762400" cy="74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Classification Modelling</a:t>
            </a:r>
            <a:endParaRPr sz="2800"/>
          </a:p>
        </p:txBody>
      </p:sp>
      <p:sp>
        <p:nvSpPr>
          <p:cNvPr id="59" name="Google Shape;59;p13"/>
          <p:cNvSpPr txBox="1">
            <a:spLocks noGrp="1"/>
          </p:cNvSpPr>
          <p:nvPr>
            <p:ph type="subTitle" idx="1"/>
          </p:nvPr>
        </p:nvSpPr>
        <p:spPr>
          <a:xfrm>
            <a:off x="344250" y="3578925"/>
            <a:ext cx="5499000" cy="5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Emily Kong</a:t>
            </a:r>
            <a:endParaRPr/>
          </a:p>
        </p:txBody>
      </p:sp>
      <p:sp>
        <p:nvSpPr>
          <p:cNvPr id="60" name="Google Shape;60;p13"/>
          <p:cNvSpPr txBox="1"/>
          <p:nvPr/>
        </p:nvSpPr>
        <p:spPr>
          <a:xfrm>
            <a:off x="384175" y="534050"/>
            <a:ext cx="3703200" cy="9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300" b="1">
                <a:latin typeface="Playfair Display"/>
                <a:ea typeface="Playfair Display"/>
                <a:cs typeface="Playfair Display"/>
                <a:sym typeface="Playfair Display"/>
              </a:rPr>
              <a:t>Learn Programming</a:t>
            </a:r>
            <a:endParaRPr sz="3300" b="1">
              <a:latin typeface="Playfair Display"/>
              <a:ea typeface="Playfair Display"/>
              <a:cs typeface="Playfair Display"/>
              <a:sym typeface="Playfair Display"/>
            </a:endParaRPr>
          </a:p>
        </p:txBody>
      </p:sp>
      <p:sp>
        <p:nvSpPr>
          <p:cNvPr id="61" name="Google Shape;61;p13"/>
          <p:cNvSpPr txBox="1"/>
          <p:nvPr/>
        </p:nvSpPr>
        <p:spPr>
          <a:xfrm>
            <a:off x="6710100" y="236627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62" name="Google Shape;62;p13"/>
          <p:cNvSpPr txBox="1"/>
          <p:nvPr/>
        </p:nvSpPr>
        <p:spPr>
          <a:xfrm>
            <a:off x="4719950" y="534050"/>
            <a:ext cx="4203300" cy="8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300" b="1">
                <a:latin typeface="Playfair Display"/>
                <a:ea typeface="Playfair Display"/>
                <a:cs typeface="Playfair Display"/>
                <a:sym typeface="Playfair Display"/>
              </a:rPr>
              <a:t>Learn Machine Learning</a:t>
            </a:r>
            <a:endParaRPr sz="3300" b="1">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BEA0-A0BF-7B4D-B66F-D2157B9698C4}"/>
              </a:ext>
            </a:extLst>
          </p:cNvPr>
          <p:cNvSpPr>
            <a:spLocks noGrp="1"/>
          </p:cNvSpPr>
          <p:nvPr>
            <p:ph type="title"/>
          </p:nvPr>
        </p:nvSpPr>
        <p:spPr/>
        <p:txBody>
          <a:bodyPr/>
          <a:lstStyle/>
          <a:p>
            <a:r>
              <a:rPr lang="en-US" dirty="0"/>
              <a:t>Exploratory Data Analysis</a:t>
            </a:r>
          </a:p>
        </p:txBody>
      </p:sp>
      <p:pic>
        <p:nvPicPr>
          <p:cNvPr id="4" name="Picture 3">
            <a:extLst>
              <a:ext uri="{FF2B5EF4-FFF2-40B4-BE49-F238E27FC236}">
                <a16:creationId xmlns:a16="http://schemas.microsoft.com/office/drawing/2014/main" id="{FF7B5120-1299-8841-9D62-3DF986038945}"/>
              </a:ext>
            </a:extLst>
          </p:cNvPr>
          <p:cNvPicPr>
            <a:picLocks noChangeAspect="1"/>
          </p:cNvPicPr>
          <p:nvPr/>
        </p:nvPicPr>
        <p:blipFill>
          <a:blip r:embed="rId2"/>
          <a:stretch>
            <a:fillRect/>
          </a:stretch>
        </p:blipFill>
        <p:spPr>
          <a:xfrm>
            <a:off x="311700" y="1017725"/>
            <a:ext cx="8222700" cy="4130623"/>
          </a:xfrm>
          <a:prstGeom prst="rect">
            <a:avLst/>
          </a:prstGeom>
        </p:spPr>
      </p:pic>
    </p:spTree>
    <p:extLst>
      <p:ext uri="{BB962C8B-B14F-4D97-AF65-F5344CB8AC3E}">
        <p14:creationId xmlns:p14="http://schemas.microsoft.com/office/powerpoint/2010/main" val="297479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E2E6-F924-7C41-ABCE-C99A1C60650E}"/>
              </a:ext>
            </a:extLst>
          </p:cNvPr>
          <p:cNvSpPr>
            <a:spLocks noGrp="1"/>
          </p:cNvSpPr>
          <p:nvPr>
            <p:ph type="title"/>
          </p:nvPr>
        </p:nvSpPr>
        <p:spPr/>
        <p:txBody>
          <a:bodyPr/>
          <a:lstStyle/>
          <a:p>
            <a:r>
              <a:rPr lang="en-US" dirty="0"/>
              <a:t>Features Engineering</a:t>
            </a:r>
          </a:p>
        </p:txBody>
      </p:sp>
    </p:spTree>
    <p:extLst>
      <p:ext uri="{BB962C8B-B14F-4D97-AF65-F5344CB8AC3E}">
        <p14:creationId xmlns:p14="http://schemas.microsoft.com/office/powerpoint/2010/main" val="411931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81A8-D4C5-574A-A86A-FBCFAD00B965}"/>
              </a:ext>
            </a:extLst>
          </p:cNvPr>
          <p:cNvSpPr>
            <a:spLocks noGrp="1"/>
          </p:cNvSpPr>
          <p:nvPr>
            <p:ph type="title"/>
          </p:nvPr>
        </p:nvSpPr>
        <p:spPr/>
        <p:txBody>
          <a:bodyPr/>
          <a:lstStyle/>
          <a:p>
            <a:r>
              <a:rPr lang="en-US" dirty="0"/>
              <a:t>Features Engineering</a:t>
            </a:r>
          </a:p>
        </p:txBody>
      </p:sp>
      <p:sp>
        <p:nvSpPr>
          <p:cNvPr id="3" name="Text Placeholder 2">
            <a:extLst>
              <a:ext uri="{FF2B5EF4-FFF2-40B4-BE49-F238E27FC236}">
                <a16:creationId xmlns:a16="http://schemas.microsoft.com/office/drawing/2014/main" id="{81D25DD6-6B0D-2C46-AB79-0AB967CD3156}"/>
              </a:ext>
            </a:extLst>
          </p:cNvPr>
          <p:cNvSpPr>
            <a:spLocks noGrp="1"/>
          </p:cNvSpPr>
          <p:nvPr>
            <p:ph type="body" idx="1"/>
          </p:nvPr>
        </p:nvSpPr>
        <p:spPr>
          <a:xfrm>
            <a:off x="311700" y="1017724"/>
            <a:ext cx="8520600" cy="3820089"/>
          </a:xfrm>
        </p:spPr>
        <p:txBody>
          <a:bodyPr/>
          <a:lstStyle/>
          <a:p>
            <a:r>
              <a:rPr lang="en-US" dirty="0"/>
              <a:t>Stemming</a:t>
            </a:r>
            <a:endParaRPr lang="en-SG" i="1" dirty="0"/>
          </a:p>
          <a:p>
            <a:pPr marL="114300" indent="0">
              <a:buNone/>
            </a:pPr>
            <a:r>
              <a:rPr lang="en-SG" sz="1400" i="1" dirty="0"/>
              <a:t>Stemming is the process of reducing inflection in words to their root forms such as mapping a group of words to the same stem even if the stem itself is not a valid word in the Language</a:t>
            </a:r>
          </a:p>
          <a:p>
            <a:pPr marL="114300" indent="0">
              <a:buNone/>
            </a:pPr>
            <a:endParaRPr lang="en-US" dirty="0"/>
          </a:p>
          <a:p>
            <a:r>
              <a:rPr lang="en-US" dirty="0"/>
              <a:t>Lemmatization</a:t>
            </a:r>
            <a:endParaRPr lang="en-SG" i="1" dirty="0"/>
          </a:p>
          <a:p>
            <a:pPr marL="114300" indent="0">
              <a:buNone/>
            </a:pPr>
            <a:r>
              <a:rPr lang="en-SG" sz="1400" i="1" dirty="0"/>
              <a:t>Lemmatization, unlike Stemming, reduces the inflected words properly ensuring that the root word belongs to the language</a:t>
            </a:r>
            <a:endParaRPr lang="en-US" dirty="0"/>
          </a:p>
          <a:p>
            <a:pPr marL="114300" indent="0">
              <a:buNone/>
            </a:pPr>
            <a:endParaRPr lang="en-US" dirty="0"/>
          </a:p>
          <a:p>
            <a:r>
              <a:rPr lang="en-US" dirty="0"/>
              <a:t>Stop Words</a:t>
            </a:r>
            <a:endParaRPr lang="en-SG" i="1" dirty="0"/>
          </a:p>
          <a:p>
            <a:pPr marL="114300" indent="0">
              <a:buNone/>
            </a:pPr>
            <a:r>
              <a:rPr lang="en-SG" sz="1400" i="1" dirty="0"/>
              <a:t>Stop Words are words which do not contain important significance to be used in Search Queries. Usually, these words are filtered out from search queries because they return a vast amount of unnecessary information. Mostly they are words that are commonly used in the English language such as 'as, the, be, are' etc.</a:t>
            </a:r>
          </a:p>
          <a:p>
            <a:pPr marL="114300" indent="0">
              <a:buNone/>
            </a:pPr>
            <a:endParaRPr lang="en-SG" i="1" dirty="0"/>
          </a:p>
          <a:p>
            <a:pPr marL="11430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4117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5924-99C9-4945-A9DB-7CE25AA88414}"/>
              </a:ext>
            </a:extLst>
          </p:cNvPr>
          <p:cNvSpPr>
            <a:spLocks noGrp="1"/>
          </p:cNvSpPr>
          <p:nvPr>
            <p:ph type="title"/>
          </p:nvPr>
        </p:nvSpPr>
        <p:spPr/>
        <p:txBody>
          <a:bodyPr/>
          <a:lstStyle/>
          <a:p>
            <a:r>
              <a:rPr lang="en-US" dirty="0"/>
              <a:t>Features Engineering</a:t>
            </a:r>
          </a:p>
        </p:txBody>
      </p:sp>
      <p:pic>
        <p:nvPicPr>
          <p:cNvPr id="5" name="Picture 4">
            <a:extLst>
              <a:ext uri="{FF2B5EF4-FFF2-40B4-BE49-F238E27FC236}">
                <a16:creationId xmlns:a16="http://schemas.microsoft.com/office/drawing/2014/main" id="{03B30531-621D-FC43-95B5-2EDF3042AFF1}"/>
              </a:ext>
            </a:extLst>
          </p:cNvPr>
          <p:cNvPicPr>
            <a:picLocks noChangeAspect="1"/>
          </p:cNvPicPr>
          <p:nvPr/>
        </p:nvPicPr>
        <p:blipFill>
          <a:blip r:embed="rId2"/>
          <a:stretch>
            <a:fillRect/>
          </a:stretch>
        </p:blipFill>
        <p:spPr>
          <a:xfrm>
            <a:off x="873234" y="1106486"/>
            <a:ext cx="6739678" cy="3909425"/>
          </a:xfrm>
          <a:prstGeom prst="rect">
            <a:avLst/>
          </a:prstGeom>
        </p:spPr>
      </p:pic>
    </p:spTree>
    <p:extLst>
      <p:ext uri="{BB962C8B-B14F-4D97-AF65-F5344CB8AC3E}">
        <p14:creationId xmlns:p14="http://schemas.microsoft.com/office/powerpoint/2010/main" val="251323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E2E6-F924-7C41-ABCE-C99A1C60650E}"/>
              </a:ext>
            </a:extLst>
          </p:cNvPr>
          <p:cNvSpPr>
            <a:spLocks noGrp="1"/>
          </p:cNvSpPr>
          <p:nvPr>
            <p:ph type="title"/>
          </p:nvPr>
        </p:nvSpPr>
        <p:spPr/>
        <p:txBody>
          <a:bodyPr/>
          <a:lstStyle/>
          <a:p>
            <a:r>
              <a:rPr lang="en-US" dirty="0"/>
              <a:t>Modelling</a:t>
            </a:r>
          </a:p>
        </p:txBody>
      </p:sp>
    </p:spTree>
    <p:extLst>
      <p:ext uri="{BB962C8B-B14F-4D97-AF65-F5344CB8AC3E}">
        <p14:creationId xmlns:p14="http://schemas.microsoft.com/office/powerpoint/2010/main" val="374013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598A-382F-6142-AB2A-FB3C494A1964}"/>
              </a:ext>
            </a:extLst>
          </p:cNvPr>
          <p:cNvSpPr>
            <a:spLocks noGrp="1"/>
          </p:cNvSpPr>
          <p:nvPr>
            <p:ph type="title"/>
          </p:nvPr>
        </p:nvSpPr>
        <p:spPr/>
        <p:txBody>
          <a:bodyPr/>
          <a:lstStyle/>
          <a:p>
            <a:r>
              <a:rPr lang="en-US" dirty="0"/>
              <a:t>Modelling</a:t>
            </a:r>
          </a:p>
        </p:txBody>
      </p:sp>
      <p:sp>
        <p:nvSpPr>
          <p:cNvPr id="4" name="TextBox 3">
            <a:extLst>
              <a:ext uri="{FF2B5EF4-FFF2-40B4-BE49-F238E27FC236}">
                <a16:creationId xmlns:a16="http://schemas.microsoft.com/office/drawing/2014/main" id="{94030BDA-A241-994E-9DB8-359D9895ECF7}"/>
              </a:ext>
            </a:extLst>
          </p:cNvPr>
          <p:cNvSpPr txBox="1"/>
          <p:nvPr/>
        </p:nvSpPr>
        <p:spPr>
          <a:xfrm>
            <a:off x="404036" y="1181870"/>
            <a:ext cx="8123275" cy="3220009"/>
          </a:xfrm>
          <a:prstGeom prst="rect">
            <a:avLst/>
          </a:prstGeom>
          <a:noFill/>
        </p:spPr>
        <p:txBody>
          <a:bodyPr wrap="square" rtlCol="0">
            <a:spAutoFit/>
          </a:bodyPr>
          <a:lstStyle/>
          <a:p>
            <a:pPr marL="285750" indent="-285750">
              <a:buFont typeface="Wingdings" pitchFamily="2" charset="2"/>
              <a:buChar char="§"/>
            </a:pPr>
            <a:r>
              <a:rPr lang="en-US" sz="1800" dirty="0">
                <a:solidFill>
                  <a:schemeClr val="dk2"/>
                </a:solidFill>
                <a:latin typeface="Playfair Display"/>
                <a:sym typeface="Playfair Display"/>
              </a:rPr>
              <a:t>Count Vectorizer with Naïve Bayesian’s Multinomial NB</a:t>
            </a:r>
          </a:p>
          <a:p>
            <a:pPr marL="285750" indent="-285750">
              <a:buFont typeface="Wingdings" pitchFamily="2" charset="2"/>
              <a:buChar char="§"/>
            </a:pPr>
            <a:endParaRPr lang="en-US" sz="1800" dirty="0">
              <a:solidFill>
                <a:schemeClr val="dk2"/>
              </a:solidFill>
              <a:latin typeface="Playfair Display"/>
              <a:sym typeface="Playfair Display"/>
            </a:endParaRPr>
          </a:p>
          <a:p>
            <a:pPr marL="285750" indent="-285750">
              <a:buFont typeface="Wingdings" pitchFamily="2" charset="2"/>
              <a:buChar char="§"/>
            </a:pPr>
            <a:r>
              <a:rPr lang="en-US" sz="1800" dirty="0" err="1">
                <a:solidFill>
                  <a:schemeClr val="dk2"/>
                </a:solidFill>
                <a:latin typeface="Playfair Display"/>
                <a:sym typeface="Playfair Display"/>
              </a:rPr>
              <a:t>Tfidf</a:t>
            </a:r>
            <a:r>
              <a:rPr lang="en-US" sz="1800" dirty="0">
                <a:solidFill>
                  <a:schemeClr val="dk2"/>
                </a:solidFill>
                <a:latin typeface="Playfair Display"/>
                <a:sym typeface="Playfair Display"/>
              </a:rPr>
              <a:t> Vectorizer with Naïve Bayesian’s Multinomial NB</a:t>
            </a:r>
          </a:p>
          <a:p>
            <a:pPr marL="285750" indent="-285750">
              <a:buFont typeface="Wingdings" pitchFamily="2" charset="2"/>
              <a:buChar char="§"/>
            </a:pPr>
            <a:endParaRPr lang="en-US" sz="1800" dirty="0">
              <a:solidFill>
                <a:schemeClr val="dk2"/>
              </a:solidFill>
              <a:latin typeface="Playfair Display"/>
              <a:sym typeface="Playfair Display"/>
            </a:endParaRPr>
          </a:p>
          <a:p>
            <a:pPr marL="285750" indent="-285750">
              <a:buFont typeface="Wingdings" pitchFamily="2" charset="2"/>
              <a:buChar char="§"/>
            </a:pPr>
            <a:r>
              <a:rPr lang="en-US" sz="1800" dirty="0" err="1">
                <a:solidFill>
                  <a:schemeClr val="dk2"/>
                </a:solidFill>
                <a:latin typeface="Playfair Display"/>
                <a:sym typeface="Playfair Display"/>
              </a:rPr>
              <a:t>Tfidf</a:t>
            </a:r>
            <a:r>
              <a:rPr lang="en-US" sz="1800" dirty="0">
                <a:solidFill>
                  <a:schemeClr val="dk2"/>
                </a:solidFill>
                <a:latin typeface="Playfair Display"/>
                <a:sym typeface="Playfair Display"/>
              </a:rPr>
              <a:t> Vectorizer with Logistic Regression</a:t>
            </a:r>
          </a:p>
          <a:p>
            <a:pPr marL="285750" indent="-285750">
              <a:buFont typeface="Wingdings" pitchFamily="2" charset="2"/>
              <a:buChar char="§"/>
            </a:pPr>
            <a:endParaRPr lang="en-US" sz="1800" dirty="0">
              <a:solidFill>
                <a:schemeClr val="dk2"/>
              </a:solidFill>
              <a:latin typeface="Playfair Display"/>
              <a:sym typeface="Playfair Display"/>
            </a:endParaRPr>
          </a:p>
          <a:p>
            <a:pPr marL="285750" indent="-285750">
              <a:buFont typeface="Wingdings" pitchFamily="2" charset="2"/>
              <a:buChar char="§"/>
            </a:pPr>
            <a:r>
              <a:rPr lang="en-US" sz="1800" dirty="0">
                <a:solidFill>
                  <a:schemeClr val="dk2"/>
                </a:solidFill>
                <a:latin typeface="Playfair Display"/>
                <a:sym typeface="Playfair Display"/>
              </a:rPr>
              <a:t>Count Vectorizer with Logistic Regression</a:t>
            </a:r>
          </a:p>
          <a:p>
            <a:pPr marL="285750" indent="-285750">
              <a:buFont typeface="Wingdings" pitchFamily="2" charset="2"/>
              <a:buChar char="§"/>
            </a:pPr>
            <a:endParaRPr lang="en-US" sz="1800" dirty="0">
              <a:solidFill>
                <a:schemeClr val="dk2"/>
              </a:solidFill>
              <a:latin typeface="Playfair Display"/>
              <a:sym typeface="Playfair Display"/>
            </a:endParaRPr>
          </a:p>
          <a:p>
            <a:pPr marL="285750" indent="-285750">
              <a:buFont typeface="Wingdings" pitchFamily="2" charset="2"/>
              <a:buChar char="§"/>
            </a:pPr>
            <a:r>
              <a:rPr lang="en-US" sz="1800" dirty="0">
                <a:solidFill>
                  <a:schemeClr val="dk2"/>
                </a:solidFill>
                <a:latin typeface="Playfair Display"/>
                <a:sym typeface="Playfair Display"/>
              </a:rPr>
              <a:t>Count Vectorizer with Random Forest</a:t>
            </a:r>
          </a:p>
          <a:p>
            <a:pPr marL="285750" indent="-285750">
              <a:buFont typeface="Wingdings" pitchFamily="2" charset="2"/>
              <a:buChar char="§"/>
            </a:pPr>
            <a:endParaRPr lang="en-US" sz="1800" dirty="0">
              <a:solidFill>
                <a:schemeClr val="dk2"/>
              </a:solidFill>
              <a:latin typeface="Playfair Display"/>
              <a:sym typeface="Playfair Display"/>
            </a:endParaRPr>
          </a:p>
          <a:p>
            <a:pPr marL="285750" indent="-285750">
              <a:buFont typeface="Wingdings" pitchFamily="2" charset="2"/>
              <a:buChar char="§"/>
            </a:pPr>
            <a:r>
              <a:rPr lang="en-US" sz="1800" dirty="0" err="1">
                <a:solidFill>
                  <a:schemeClr val="dk2"/>
                </a:solidFill>
                <a:latin typeface="Playfair Display"/>
                <a:sym typeface="Playfair Display"/>
              </a:rPr>
              <a:t>Tfidf</a:t>
            </a:r>
            <a:r>
              <a:rPr lang="en-US" sz="1800" dirty="0">
                <a:solidFill>
                  <a:schemeClr val="dk2"/>
                </a:solidFill>
                <a:latin typeface="Playfair Display"/>
                <a:sym typeface="Playfair Display"/>
              </a:rPr>
              <a:t> Vectorizer with Random Forest</a:t>
            </a:r>
          </a:p>
        </p:txBody>
      </p:sp>
    </p:spTree>
    <p:extLst>
      <p:ext uri="{BB962C8B-B14F-4D97-AF65-F5344CB8AC3E}">
        <p14:creationId xmlns:p14="http://schemas.microsoft.com/office/powerpoint/2010/main" val="32765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598A-382F-6142-AB2A-FB3C494A1964}"/>
              </a:ext>
            </a:extLst>
          </p:cNvPr>
          <p:cNvSpPr>
            <a:spLocks noGrp="1"/>
          </p:cNvSpPr>
          <p:nvPr>
            <p:ph type="title"/>
          </p:nvPr>
        </p:nvSpPr>
        <p:spPr/>
        <p:txBody>
          <a:bodyPr/>
          <a:lstStyle/>
          <a:p>
            <a:r>
              <a:rPr lang="en-US" dirty="0"/>
              <a:t>Scores</a:t>
            </a:r>
          </a:p>
        </p:txBody>
      </p:sp>
      <p:sp>
        <p:nvSpPr>
          <p:cNvPr id="4" name="TextBox 3">
            <a:extLst>
              <a:ext uri="{FF2B5EF4-FFF2-40B4-BE49-F238E27FC236}">
                <a16:creationId xmlns:a16="http://schemas.microsoft.com/office/drawing/2014/main" id="{94030BDA-A241-994E-9DB8-359D9895ECF7}"/>
              </a:ext>
            </a:extLst>
          </p:cNvPr>
          <p:cNvSpPr txBox="1"/>
          <p:nvPr/>
        </p:nvSpPr>
        <p:spPr>
          <a:xfrm>
            <a:off x="404036" y="1181870"/>
            <a:ext cx="8123275" cy="2585323"/>
          </a:xfrm>
          <a:prstGeom prst="rect">
            <a:avLst/>
          </a:prstGeom>
          <a:noFill/>
        </p:spPr>
        <p:txBody>
          <a:bodyPr wrap="square" rtlCol="0">
            <a:spAutoFit/>
          </a:bodyPr>
          <a:lstStyle/>
          <a:p>
            <a:pPr marL="285750" indent="-285750">
              <a:buFont typeface="Wingdings" pitchFamily="2" charset="2"/>
              <a:buChar char="§"/>
            </a:pPr>
            <a:r>
              <a:rPr lang="en-SG" sz="1800" dirty="0">
                <a:solidFill>
                  <a:schemeClr val="dk2"/>
                </a:solidFill>
                <a:latin typeface="Playfair Display"/>
              </a:rPr>
              <a:t>Precision can be seen as a measure of exactness or quality. High precision means that an algorithm returned substantially more relevant results than irrelevant ones.</a:t>
            </a:r>
            <a:endParaRPr lang="en-US" sz="1800" dirty="0">
              <a:solidFill>
                <a:schemeClr val="dk2"/>
              </a:solidFill>
              <a:latin typeface="Playfair Display"/>
              <a:sym typeface="Playfair Display"/>
            </a:endParaRPr>
          </a:p>
          <a:p>
            <a:endParaRPr lang="en-US" sz="1800" dirty="0">
              <a:solidFill>
                <a:schemeClr val="dk2"/>
              </a:solidFill>
              <a:latin typeface="Playfair Display"/>
              <a:sym typeface="Playfair Display"/>
            </a:endParaRPr>
          </a:p>
          <a:p>
            <a:pPr marL="285750" indent="-285750">
              <a:buFont typeface="Wingdings" pitchFamily="2" charset="2"/>
              <a:buChar char="§"/>
            </a:pPr>
            <a:r>
              <a:rPr lang="en-SG" sz="1800" dirty="0">
                <a:solidFill>
                  <a:schemeClr val="dk2"/>
                </a:solidFill>
                <a:latin typeface="Playfair Display"/>
              </a:rPr>
              <a:t>Recall is a measure of completeness or quantity. High recall means that an algorithm returned most of the relevant results.</a:t>
            </a:r>
            <a:endParaRPr lang="en-US" sz="1800" dirty="0">
              <a:solidFill>
                <a:schemeClr val="dk2"/>
              </a:solidFill>
              <a:latin typeface="Playfair Display"/>
              <a:sym typeface="Playfair Display"/>
            </a:endParaRPr>
          </a:p>
          <a:p>
            <a:endParaRPr lang="en-US" sz="1800" dirty="0">
              <a:solidFill>
                <a:schemeClr val="dk2"/>
              </a:solidFill>
              <a:latin typeface="Playfair Display"/>
              <a:sym typeface="Playfair Display"/>
            </a:endParaRPr>
          </a:p>
          <a:p>
            <a:pPr marL="285750" indent="-285750">
              <a:buFont typeface="Wingdings" pitchFamily="2" charset="2"/>
              <a:buChar char="§"/>
            </a:pPr>
            <a:r>
              <a:rPr lang="en-SG" sz="1800" dirty="0">
                <a:solidFill>
                  <a:schemeClr val="dk2"/>
                </a:solidFill>
                <a:latin typeface="Playfair Display"/>
              </a:rPr>
              <a:t>F-Measure provides a single score that balances both the concerns of precision and recall in one number</a:t>
            </a:r>
            <a:endParaRPr lang="en-US" sz="1800" dirty="0">
              <a:solidFill>
                <a:schemeClr val="dk2"/>
              </a:solidFill>
              <a:latin typeface="Playfair Display"/>
              <a:sym typeface="Playfair Display"/>
            </a:endParaRPr>
          </a:p>
        </p:txBody>
      </p:sp>
    </p:spTree>
    <p:extLst>
      <p:ext uri="{BB962C8B-B14F-4D97-AF65-F5344CB8AC3E}">
        <p14:creationId xmlns:p14="http://schemas.microsoft.com/office/powerpoint/2010/main" val="70532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C1FC-2311-F34F-BFAF-A1B515A6964B}"/>
              </a:ext>
            </a:extLst>
          </p:cNvPr>
          <p:cNvSpPr>
            <a:spLocks noGrp="1"/>
          </p:cNvSpPr>
          <p:nvPr>
            <p:ph type="title"/>
          </p:nvPr>
        </p:nvSpPr>
        <p:spPr>
          <a:xfrm>
            <a:off x="311700" y="474518"/>
            <a:ext cx="4260300" cy="572700"/>
          </a:xfrm>
        </p:spPr>
        <p:txBody>
          <a:bodyPr/>
          <a:lstStyle/>
          <a:p>
            <a:r>
              <a:rPr lang="en-US" dirty="0"/>
              <a:t>Model 1</a:t>
            </a:r>
          </a:p>
        </p:txBody>
      </p:sp>
      <p:pic>
        <p:nvPicPr>
          <p:cNvPr id="6" name="Picture 5">
            <a:extLst>
              <a:ext uri="{FF2B5EF4-FFF2-40B4-BE49-F238E27FC236}">
                <a16:creationId xmlns:a16="http://schemas.microsoft.com/office/drawing/2014/main" id="{3CE06F8B-EEF5-2949-AA23-C9A114A2C45C}"/>
              </a:ext>
            </a:extLst>
          </p:cNvPr>
          <p:cNvPicPr>
            <a:picLocks noChangeAspect="1"/>
          </p:cNvPicPr>
          <p:nvPr/>
        </p:nvPicPr>
        <p:blipFill>
          <a:blip r:embed="rId2"/>
          <a:stretch>
            <a:fillRect/>
          </a:stretch>
        </p:blipFill>
        <p:spPr>
          <a:xfrm>
            <a:off x="311700" y="1234050"/>
            <a:ext cx="4361900" cy="1073150"/>
          </a:xfrm>
          <a:prstGeom prst="rect">
            <a:avLst/>
          </a:prstGeom>
        </p:spPr>
      </p:pic>
      <p:pic>
        <p:nvPicPr>
          <p:cNvPr id="8" name="Picture 7">
            <a:extLst>
              <a:ext uri="{FF2B5EF4-FFF2-40B4-BE49-F238E27FC236}">
                <a16:creationId xmlns:a16="http://schemas.microsoft.com/office/drawing/2014/main" id="{93015474-D335-504B-9008-BF4C34534E33}"/>
              </a:ext>
            </a:extLst>
          </p:cNvPr>
          <p:cNvPicPr>
            <a:picLocks noChangeAspect="1"/>
          </p:cNvPicPr>
          <p:nvPr/>
        </p:nvPicPr>
        <p:blipFill>
          <a:blip r:embed="rId3"/>
          <a:stretch>
            <a:fillRect/>
          </a:stretch>
        </p:blipFill>
        <p:spPr>
          <a:xfrm>
            <a:off x="260900" y="2601854"/>
            <a:ext cx="4361900" cy="1629670"/>
          </a:xfrm>
          <a:prstGeom prst="rect">
            <a:avLst/>
          </a:prstGeom>
        </p:spPr>
      </p:pic>
      <p:sp>
        <p:nvSpPr>
          <p:cNvPr id="9" name="Title 1">
            <a:extLst>
              <a:ext uri="{FF2B5EF4-FFF2-40B4-BE49-F238E27FC236}">
                <a16:creationId xmlns:a16="http://schemas.microsoft.com/office/drawing/2014/main" id="{2D5BE44D-2FC9-CE40-A2C7-5ADF7EA1F929}"/>
              </a:ext>
            </a:extLst>
          </p:cNvPr>
          <p:cNvSpPr txBox="1">
            <a:spLocks/>
          </p:cNvSpPr>
          <p:nvPr/>
        </p:nvSpPr>
        <p:spPr>
          <a:xfrm>
            <a:off x="4702200" y="474518"/>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9pPr>
          </a:lstStyle>
          <a:p>
            <a:r>
              <a:rPr lang="en-US" dirty="0"/>
              <a:t>Model 4</a:t>
            </a:r>
          </a:p>
        </p:txBody>
      </p:sp>
      <p:pic>
        <p:nvPicPr>
          <p:cNvPr id="11" name="Picture 10">
            <a:extLst>
              <a:ext uri="{FF2B5EF4-FFF2-40B4-BE49-F238E27FC236}">
                <a16:creationId xmlns:a16="http://schemas.microsoft.com/office/drawing/2014/main" id="{16610489-63E3-3841-BC35-BA1332038C15}"/>
              </a:ext>
            </a:extLst>
          </p:cNvPr>
          <p:cNvPicPr>
            <a:picLocks noChangeAspect="1"/>
          </p:cNvPicPr>
          <p:nvPr/>
        </p:nvPicPr>
        <p:blipFill>
          <a:blip r:embed="rId4"/>
          <a:stretch>
            <a:fillRect/>
          </a:stretch>
        </p:blipFill>
        <p:spPr>
          <a:xfrm>
            <a:off x="4637100" y="1286871"/>
            <a:ext cx="4390500" cy="967508"/>
          </a:xfrm>
          <a:prstGeom prst="rect">
            <a:avLst/>
          </a:prstGeom>
        </p:spPr>
      </p:pic>
      <p:pic>
        <p:nvPicPr>
          <p:cNvPr id="15" name="Picture 14">
            <a:extLst>
              <a:ext uri="{FF2B5EF4-FFF2-40B4-BE49-F238E27FC236}">
                <a16:creationId xmlns:a16="http://schemas.microsoft.com/office/drawing/2014/main" id="{BD423269-BFA2-0B41-9EF3-A383589F23EA}"/>
              </a:ext>
            </a:extLst>
          </p:cNvPr>
          <p:cNvPicPr>
            <a:picLocks noChangeAspect="1"/>
          </p:cNvPicPr>
          <p:nvPr/>
        </p:nvPicPr>
        <p:blipFill>
          <a:blip r:embed="rId5"/>
          <a:stretch>
            <a:fillRect/>
          </a:stretch>
        </p:blipFill>
        <p:spPr>
          <a:xfrm>
            <a:off x="4702200" y="2601854"/>
            <a:ext cx="4044950" cy="1568600"/>
          </a:xfrm>
          <a:prstGeom prst="rect">
            <a:avLst/>
          </a:prstGeom>
        </p:spPr>
      </p:pic>
      <p:sp>
        <p:nvSpPr>
          <p:cNvPr id="16" name="Rounded Rectangle 15">
            <a:extLst>
              <a:ext uri="{FF2B5EF4-FFF2-40B4-BE49-F238E27FC236}">
                <a16:creationId xmlns:a16="http://schemas.microsoft.com/office/drawing/2014/main" id="{A88B9D9E-3FF6-7E47-A17C-C7509506CC66}"/>
              </a:ext>
            </a:extLst>
          </p:cNvPr>
          <p:cNvSpPr/>
          <p:nvPr/>
        </p:nvSpPr>
        <p:spPr>
          <a:xfrm rot="20921229">
            <a:off x="2868215" y="1733696"/>
            <a:ext cx="1693107" cy="276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20AF1D97-1630-E34F-AFE3-105D78857444}"/>
              </a:ext>
            </a:extLst>
          </p:cNvPr>
          <p:cNvSpPr/>
          <p:nvPr/>
        </p:nvSpPr>
        <p:spPr>
          <a:xfrm rot="20921229">
            <a:off x="7323815" y="1733697"/>
            <a:ext cx="1693107" cy="276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57B25C16-B157-B140-B21F-40D4E2B94838}"/>
              </a:ext>
            </a:extLst>
          </p:cNvPr>
          <p:cNvSpPr/>
          <p:nvPr/>
        </p:nvSpPr>
        <p:spPr>
          <a:xfrm>
            <a:off x="3073400" y="2908300"/>
            <a:ext cx="508000" cy="749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023C2ACC-A16A-AA47-82FE-703A6C338913}"/>
              </a:ext>
            </a:extLst>
          </p:cNvPr>
          <p:cNvSpPr/>
          <p:nvPr/>
        </p:nvSpPr>
        <p:spPr>
          <a:xfrm>
            <a:off x="7524200" y="2908300"/>
            <a:ext cx="508000" cy="749300"/>
          </a:xfrm>
          <a:prstGeom prst="roundRect">
            <a:avLst>
              <a:gd name="adj" fmla="val 2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097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C4E9921-39AD-0644-BE6C-AEA1BE4BCDFC}"/>
              </a:ext>
            </a:extLst>
          </p:cNvPr>
          <p:cNvSpPr>
            <a:spLocks noGrp="1"/>
          </p:cNvSpPr>
          <p:nvPr>
            <p:ph type="title"/>
          </p:nvPr>
        </p:nvSpPr>
        <p:spPr>
          <a:xfrm>
            <a:off x="311700" y="474518"/>
            <a:ext cx="4260300" cy="572700"/>
          </a:xfrm>
        </p:spPr>
        <p:txBody>
          <a:bodyPr/>
          <a:lstStyle/>
          <a:p>
            <a:r>
              <a:rPr lang="en-US" dirty="0"/>
              <a:t>Model 1</a:t>
            </a:r>
          </a:p>
        </p:txBody>
      </p:sp>
      <p:sp>
        <p:nvSpPr>
          <p:cNvPr id="10" name="Title 1">
            <a:extLst>
              <a:ext uri="{FF2B5EF4-FFF2-40B4-BE49-F238E27FC236}">
                <a16:creationId xmlns:a16="http://schemas.microsoft.com/office/drawing/2014/main" id="{372026EF-BC91-8F49-9787-715D494B3B37}"/>
              </a:ext>
            </a:extLst>
          </p:cNvPr>
          <p:cNvSpPr txBox="1">
            <a:spLocks/>
          </p:cNvSpPr>
          <p:nvPr/>
        </p:nvSpPr>
        <p:spPr>
          <a:xfrm>
            <a:off x="4702200" y="474518"/>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9pPr>
          </a:lstStyle>
          <a:p>
            <a:r>
              <a:rPr lang="en-US" dirty="0"/>
              <a:t>Model 4</a:t>
            </a:r>
          </a:p>
        </p:txBody>
      </p:sp>
      <p:pic>
        <p:nvPicPr>
          <p:cNvPr id="12" name="Picture 11">
            <a:extLst>
              <a:ext uri="{FF2B5EF4-FFF2-40B4-BE49-F238E27FC236}">
                <a16:creationId xmlns:a16="http://schemas.microsoft.com/office/drawing/2014/main" id="{53447177-B9CA-B940-BB28-8FE41501CDED}"/>
              </a:ext>
            </a:extLst>
          </p:cNvPr>
          <p:cNvPicPr>
            <a:picLocks noChangeAspect="1"/>
          </p:cNvPicPr>
          <p:nvPr/>
        </p:nvPicPr>
        <p:blipFill>
          <a:blip r:embed="rId2"/>
          <a:stretch>
            <a:fillRect/>
          </a:stretch>
        </p:blipFill>
        <p:spPr>
          <a:xfrm>
            <a:off x="0" y="1358027"/>
            <a:ext cx="4511630" cy="3310954"/>
          </a:xfrm>
          <a:prstGeom prst="rect">
            <a:avLst/>
          </a:prstGeom>
        </p:spPr>
      </p:pic>
      <p:pic>
        <p:nvPicPr>
          <p:cNvPr id="14" name="Picture 13">
            <a:extLst>
              <a:ext uri="{FF2B5EF4-FFF2-40B4-BE49-F238E27FC236}">
                <a16:creationId xmlns:a16="http://schemas.microsoft.com/office/drawing/2014/main" id="{D4EC69B2-22D2-9D4E-A512-2F2F3FD9BD75}"/>
              </a:ext>
            </a:extLst>
          </p:cNvPr>
          <p:cNvPicPr>
            <a:picLocks noChangeAspect="1"/>
          </p:cNvPicPr>
          <p:nvPr/>
        </p:nvPicPr>
        <p:blipFill>
          <a:blip r:embed="rId3"/>
          <a:stretch>
            <a:fillRect/>
          </a:stretch>
        </p:blipFill>
        <p:spPr>
          <a:xfrm>
            <a:off x="4450870" y="1358027"/>
            <a:ext cx="4511630" cy="3310955"/>
          </a:xfrm>
          <a:prstGeom prst="rect">
            <a:avLst/>
          </a:prstGeom>
        </p:spPr>
      </p:pic>
    </p:spTree>
    <p:extLst>
      <p:ext uri="{BB962C8B-B14F-4D97-AF65-F5344CB8AC3E}">
        <p14:creationId xmlns:p14="http://schemas.microsoft.com/office/powerpoint/2010/main" val="114450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C4E9921-39AD-0644-BE6C-AEA1BE4BCDFC}"/>
              </a:ext>
            </a:extLst>
          </p:cNvPr>
          <p:cNvSpPr>
            <a:spLocks noGrp="1"/>
          </p:cNvSpPr>
          <p:nvPr>
            <p:ph type="title"/>
          </p:nvPr>
        </p:nvSpPr>
        <p:spPr>
          <a:xfrm>
            <a:off x="311700" y="474518"/>
            <a:ext cx="8095700" cy="572700"/>
          </a:xfrm>
        </p:spPr>
        <p:txBody>
          <a:bodyPr/>
          <a:lstStyle/>
          <a:p>
            <a:r>
              <a:rPr lang="en-US" dirty="0"/>
              <a:t>ROC Curve with AUC</a:t>
            </a:r>
          </a:p>
        </p:txBody>
      </p:sp>
      <p:pic>
        <p:nvPicPr>
          <p:cNvPr id="11" name="Picture 10">
            <a:extLst>
              <a:ext uri="{FF2B5EF4-FFF2-40B4-BE49-F238E27FC236}">
                <a16:creationId xmlns:a16="http://schemas.microsoft.com/office/drawing/2014/main" id="{472EBDD3-C33A-2C48-9950-52D03CC23212}"/>
              </a:ext>
            </a:extLst>
          </p:cNvPr>
          <p:cNvPicPr>
            <a:picLocks noChangeAspect="1"/>
          </p:cNvPicPr>
          <p:nvPr/>
        </p:nvPicPr>
        <p:blipFill>
          <a:blip r:embed="rId2"/>
          <a:stretch>
            <a:fillRect/>
          </a:stretch>
        </p:blipFill>
        <p:spPr>
          <a:xfrm>
            <a:off x="0" y="1047218"/>
            <a:ext cx="5802816" cy="3987800"/>
          </a:xfrm>
          <a:prstGeom prst="rect">
            <a:avLst/>
          </a:prstGeom>
        </p:spPr>
      </p:pic>
      <p:sp>
        <p:nvSpPr>
          <p:cNvPr id="12" name="TextBox 11">
            <a:extLst>
              <a:ext uri="{FF2B5EF4-FFF2-40B4-BE49-F238E27FC236}">
                <a16:creationId xmlns:a16="http://schemas.microsoft.com/office/drawing/2014/main" id="{3C8C3DCE-7471-A74A-A41D-A92AFC384929}"/>
              </a:ext>
            </a:extLst>
          </p:cNvPr>
          <p:cNvSpPr txBox="1"/>
          <p:nvPr/>
        </p:nvSpPr>
        <p:spPr>
          <a:xfrm>
            <a:off x="5802816" y="2184400"/>
            <a:ext cx="3136900" cy="2246769"/>
          </a:xfrm>
          <a:prstGeom prst="rect">
            <a:avLst/>
          </a:prstGeom>
          <a:noFill/>
        </p:spPr>
        <p:txBody>
          <a:bodyPr wrap="square" rtlCol="0">
            <a:spAutoFit/>
          </a:bodyPr>
          <a:lstStyle/>
          <a:p>
            <a:r>
              <a:rPr lang="en-US" dirty="0"/>
              <a:t>AUC Score for Model 1 = 0.973</a:t>
            </a:r>
          </a:p>
          <a:p>
            <a:endParaRPr lang="en-US" dirty="0"/>
          </a:p>
          <a:p>
            <a:endParaRPr lang="en-US" dirty="0"/>
          </a:p>
          <a:p>
            <a:endParaRPr lang="en-US" dirty="0"/>
          </a:p>
          <a:p>
            <a:endParaRPr lang="en-US" dirty="0"/>
          </a:p>
          <a:p>
            <a:r>
              <a:rPr lang="en-US" dirty="0"/>
              <a:t>AUC Score for Model 4 = 0.978</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201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exactly is Reddit and SubReddit?</a:t>
            </a:r>
            <a:endParaRPr/>
          </a:p>
        </p:txBody>
      </p:sp>
      <p:sp>
        <p:nvSpPr>
          <p:cNvPr id="68" name="Google Shape;68;p14"/>
          <p:cNvSpPr txBox="1">
            <a:spLocks noGrp="1"/>
          </p:cNvSpPr>
          <p:nvPr>
            <p:ph type="body" idx="1"/>
          </p:nvPr>
        </p:nvSpPr>
        <p:spPr>
          <a:xfrm>
            <a:off x="311700" y="1234075"/>
            <a:ext cx="8520600" cy="34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short, Reddit is the entire site of Reddit.com.</a:t>
            </a:r>
            <a:endParaRPr/>
          </a:p>
          <a:p>
            <a:pPr marL="0" lvl="0" indent="0" algn="l" rtl="0">
              <a:spcBef>
                <a:spcPts val="1600"/>
              </a:spcBef>
              <a:spcAft>
                <a:spcPts val="0"/>
              </a:spcAft>
              <a:buNone/>
            </a:pPr>
            <a:r>
              <a:rPr lang="en"/>
              <a:t>However, people were allowed to create their own reddit, which over time, was commonly called the SubReddits.</a:t>
            </a:r>
            <a:endParaRPr/>
          </a:p>
          <a:p>
            <a:pPr marL="0" lvl="0" indent="0" algn="l" rtl="0">
              <a:spcBef>
                <a:spcPts val="1600"/>
              </a:spcBef>
              <a:spcAft>
                <a:spcPts val="0"/>
              </a:spcAft>
              <a:buNone/>
            </a:pPr>
            <a:r>
              <a:rPr lang="en"/>
              <a:t>SubReddits is a specific online community, dedicated to a particular topic, denoted by /r/, followed by the subreddit’s name.</a:t>
            </a:r>
            <a:endParaRPr/>
          </a:p>
          <a:p>
            <a:pPr marL="0" lvl="0" indent="0" algn="l" rtl="0">
              <a:spcBef>
                <a:spcPts val="1600"/>
              </a:spcBef>
              <a:spcAft>
                <a:spcPts val="0"/>
              </a:spcAft>
              <a:buNone/>
            </a:pPr>
            <a:r>
              <a:rPr lang="en"/>
              <a:t>For this presentation, posts from /r/learnmachinelearning and /r/learnprogramming are scraped. </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7B57-D290-6348-A407-3D155AEA8CAF}"/>
              </a:ext>
            </a:extLst>
          </p:cNvPr>
          <p:cNvSpPr>
            <a:spLocks noGrp="1"/>
          </p:cNvSpPr>
          <p:nvPr>
            <p:ph type="title"/>
          </p:nvPr>
        </p:nvSpPr>
        <p:spPr/>
        <p:txBody>
          <a:bodyPr/>
          <a:lstStyle/>
          <a:p>
            <a:r>
              <a:rPr lang="en-US" dirty="0"/>
              <a:t>Conclusions</a:t>
            </a:r>
          </a:p>
        </p:txBody>
      </p:sp>
      <p:sp>
        <p:nvSpPr>
          <p:cNvPr id="3" name="Subtitle 2">
            <a:extLst>
              <a:ext uri="{FF2B5EF4-FFF2-40B4-BE49-F238E27FC236}">
                <a16:creationId xmlns:a16="http://schemas.microsoft.com/office/drawing/2014/main" id="{2C69843A-3DE7-5E43-BABF-13C4460842C0}"/>
              </a:ext>
            </a:extLst>
          </p:cNvPr>
          <p:cNvSpPr>
            <a:spLocks noGrp="1"/>
          </p:cNvSpPr>
          <p:nvPr>
            <p:ph type="subTitle" idx="1"/>
          </p:nvPr>
        </p:nvSpPr>
        <p:spPr/>
        <p:txBody>
          <a:bodyPr/>
          <a:lstStyle/>
          <a:p>
            <a:r>
              <a:rPr lang="en-US" dirty="0"/>
              <a:t>Observations</a:t>
            </a:r>
          </a:p>
        </p:txBody>
      </p:sp>
      <p:sp>
        <p:nvSpPr>
          <p:cNvPr id="4" name="Text Placeholder 3">
            <a:extLst>
              <a:ext uri="{FF2B5EF4-FFF2-40B4-BE49-F238E27FC236}">
                <a16:creationId xmlns:a16="http://schemas.microsoft.com/office/drawing/2014/main" id="{E574FF2A-7449-FE4D-BAEF-8A30970616C5}"/>
              </a:ext>
            </a:extLst>
          </p:cNvPr>
          <p:cNvSpPr>
            <a:spLocks noGrp="1"/>
          </p:cNvSpPr>
          <p:nvPr>
            <p:ph type="body" idx="2"/>
          </p:nvPr>
        </p:nvSpPr>
        <p:spPr>
          <a:xfrm>
            <a:off x="4833302" y="235976"/>
            <a:ext cx="3840798" cy="4640824"/>
          </a:xfrm>
        </p:spPr>
        <p:txBody>
          <a:bodyPr wrap="square" lIns="36000" tIns="0"/>
          <a:lstStyle/>
          <a:p>
            <a:r>
              <a:rPr lang="en-US" sz="1400" dirty="0"/>
              <a:t>All 6 models have higher cross-validated mean train scores when compared to their respective test scores which could indicate overfitting and the test scores were also in the approximately 0.9 range. This could have been a result of the 2 subreddits being vastly unrelated. </a:t>
            </a:r>
          </a:p>
          <a:p>
            <a:endParaRPr lang="en-US" sz="1400" dirty="0"/>
          </a:p>
          <a:p>
            <a:r>
              <a:rPr lang="en-US" sz="1400" dirty="0"/>
              <a:t>For the next iteration, the classifier model should be applied on unseen data to validate the scoring and further validated using other subreddits. </a:t>
            </a:r>
          </a:p>
          <a:p>
            <a:endParaRPr lang="en-US" sz="1400" dirty="0"/>
          </a:p>
          <a:p>
            <a:r>
              <a:rPr lang="en-US" sz="1400" dirty="0"/>
              <a:t>Apply lemmatization and use other stop words to lower the overfitting results </a:t>
            </a:r>
          </a:p>
          <a:p>
            <a:endParaRPr lang="en-US" sz="1400" dirty="0"/>
          </a:p>
        </p:txBody>
      </p:sp>
    </p:spTree>
    <p:extLst>
      <p:ext uri="{BB962C8B-B14F-4D97-AF65-F5344CB8AC3E}">
        <p14:creationId xmlns:p14="http://schemas.microsoft.com/office/powerpoint/2010/main" val="184412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74" name="Google Shape;74;p15"/>
          <p:cNvSpPr txBox="1">
            <a:spLocks noGrp="1"/>
          </p:cNvSpPr>
          <p:nvPr>
            <p:ph type="body" idx="1"/>
          </p:nvPr>
        </p:nvSpPr>
        <p:spPr>
          <a:xfrm>
            <a:off x="311700" y="1234075"/>
            <a:ext cx="8520600" cy="119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Select a classification model which best identifies posts from the subreddit Learn Programming and Learn Machine Learning from the various models selected for testing. </a:t>
            </a:r>
            <a:endParaRPr/>
          </a:p>
        </p:txBody>
      </p:sp>
      <p:sp>
        <p:nvSpPr>
          <p:cNvPr id="75" name="Google Shape;75;p15"/>
          <p:cNvSpPr txBox="1">
            <a:spLocks noGrp="1"/>
          </p:cNvSpPr>
          <p:nvPr>
            <p:ph type="title"/>
          </p:nvPr>
        </p:nvSpPr>
        <p:spPr>
          <a:xfrm>
            <a:off x="311700" y="2571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Objective</a:t>
            </a:r>
            <a:endParaRPr/>
          </a:p>
        </p:txBody>
      </p:sp>
      <p:sp>
        <p:nvSpPr>
          <p:cNvPr id="76" name="Google Shape;76;p15"/>
          <p:cNvSpPr txBox="1">
            <a:spLocks noGrp="1"/>
          </p:cNvSpPr>
          <p:nvPr>
            <p:ph type="body" idx="1"/>
          </p:nvPr>
        </p:nvSpPr>
        <p:spPr>
          <a:xfrm>
            <a:off x="413800" y="3288725"/>
            <a:ext cx="8520600" cy="1591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The application of Natural Language Processing Models ('NLP') to correctly classify the post contents to the named subreddits based on the words used most and related to respective subreddit. This will allow for more accurate search results of the related posts based on the keywords entered by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Gathering and Cleaning of Data</a:t>
            </a:r>
            <a:endParaRPr/>
          </a:p>
        </p:txBody>
      </p:sp>
      <p:sp>
        <p:nvSpPr>
          <p:cNvPr id="82" name="Google Shape;82;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 includes the following steps:</a:t>
            </a:r>
            <a:endParaRPr b="1" dirty="0"/>
          </a:p>
          <a:p>
            <a:pPr marL="457200" lvl="0" indent="-342900" algn="l" rtl="0">
              <a:spcBef>
                <a:spcPts val="1600"/>
              </a:spcBef>
              <a:spcAft>
                <a:spcPts val="0"/>
              </a:spcAft>
              <a:buSzPts val="1800"/>
              <a:buChar char="●"/>
            </a:pPr>
            <a:r>
              <a:rPr lang="en" b="1" dirty="0"/>
              <a:t>Web Scraping using Requests Library</a:t>
            </a:r>
            <a:endParaRPr b="1" dirty="0"/>
          </a:p>
          <a:p>
            <a:pPr marL="457200" lvl="0" indent="-342900" algn="l" rtl="0">
              <a:spcBef>
                <a:spcPts val="0"/>
              </a:spcBef>
              <a:spcAft>
                <a:spcPts val="0"/>
              </a:spcAft>
              <a:buSzPts val="1800"/>
              <a:buChar char="●"/>
            </a:pPr>
            <a:r>
              <a:rPr lang="en" b="1" dirty="0"/>
              <a:t>Data Cleaning using the following </a:t>
            </a:r>
            <a:r>
              <a:rPr lang="en" b="1" dirty="0" err="1"/>
              <a:t>libaries</a:t>
            </a:r>
            <a:r>
              <a:rPr lang="en" b="1" dirty="0"/>
              <a:t>:-</a:t>
            </a:r>
            <a:endParaRPr b="1" dirty="0"/>
          </a:p>
          <a:p>
            <a:pPr marL="914400" lvl="1" indent="-330200" algn="l" rtl="0">
              <a:spcBef>
                <a:spcPts val="0"/>
              </a:spcBef>
              <a:spcAft>
                <a:spcPts val="0"/>
              </a:spcAft>
              <a:buSzPts val="1600"/>
              <a:buChar char="○"/>
            </a:pPr>
            <a:r>
              <a:rPr lang="en" sz="1600" dirty="0"/>
              <a:t>Beautiful Soup</a:t>
            </a:r>
            <a:endParaRPr sz="1600" dirty="0"/>
          </a:p>
          <a:p>
            <a:pPr marL="914400" lvl="1" indent="-330200" algn="l" rtl="0">
              <a:spcBef>
                <a:spcPts val="0"/>
              </a:spcBef>
              <a:spcAft>
                <a:spcPts val="0"/>
              </a:spcAft>
              <a:buSzPts val="1600"/>
              <a:buChar char="○"/>
            </a:pPr>
            <a:r>
              <a:rPr lang="en" sz="1600" dirty="0"/>
              <a:t>NLTK (</a:t>
            </a:r>
            <a:r>
              <a:rPr lang="en" sz="1600" dirty="0" err="1"/>
              <a:t>Stopwords</a:t>
            </a:r>
            <a:r>
              <a:rPr lang="en" sz="1600" dirty="0"/>
              <a:t>)</a:t>
            </a:r>
            <a:endParaRPr sz="1600" dirty="0"/>
          </a:p>
          <a:p>
            <a:pPr marL="914400" lvl="1" indent="-330200" algn="l" rtl="0">
              <a:spcBef>
                <a:spcPts val="0"/>
              </a:spcBef>
              <a:spcAft>
                <a:spcPts val="0"/>
              </a:spcAft>
              <a:buSzPts val="1600"/>
              <a:buChar char="○"/>
            </a:pPr>
            <a:r>
              <a:rPr lang="en" sz="1600" dirty="0"/>
              <a:t>Regex</a:t>
            </a:r>
            <a:endParaRPr sz="1600" dirty="0"/>
          </a:p>
          <a:p>
            <a:pPr marL="914400" lvl="1" indent="-330200" algn="l" rtl="0">
              <a:spcBef>
                <a:spcPts val="0"/>
              </a:spcBef>
              <a:spcAft>
                <a:spcPts val="0"/>
              </a:spcAft>
              <a:buSzPts val="1600"/>
              <a:buChar char="○"/>
            </a:pPr>
            <a:r>
              <a:rPr lang="en" sz="1600" dirty="0"/>
              <a:t>Python’s string manipulation</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E2E6-F924-7C41-ABCE-C99A1C60650E}"/>
              </a:ext>
            </a:extLst>
          </p:cNvPr>
          <p:cNvSpPr>
            <a:spLocks noGrp="1"/>
          </p:cNvSpPr>
          <p:nvPr>
            <p:ph type="title"/>
          </p:nvPr>
        </p:nvSpPr>
        <p:spPr/>
        <p:txBody>
          <a:bodyPr/>
          <a:lstStyle/>
          <a:p>
            <a:r>
              <a:rPr lang="en-US" dirty="0"/>
              <a:t>Exploratory Data Analysis</a:t>
            </a:r>
          </a:p>
        </p:txBody>
      </p:sp>
    </p:spTree>
    <p:extLst>
      <p:ext uri="{BB962C8B-B14F-4D97-AF65-F5344CB8AC3E}">
        <p14:creationId xmlns:p14="http://schemas.microsoft.com/office/powerpoint/2010/main" val="297004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pic>
        <p:nvPicPr>
          <p:cNvPr id="88" name="Google Shape;88;p17"/>
          <p:cNvPicPr preferRelativeResize="0"/>
          <p:nvPr/>
        </p:nvPicPr>
        <p:blipFill>
          <a:blip r:embed="rId3">
            <a:alphaModFix/>
          </a:blip>
          <a:stretch>
            <a:fillRect/>
          </a:stretch>
        </p:blipFill>
        <p:spPr>
          <a:xfrm>
            <a:off x="959025" y="1095150"/>
            <a:ext cx="5322934" cy="3693625"/>
          </a:xfrm>
          <a:prstGeom prst="rect">
            <a:avLst/>
          </a:prstGeom>
          <a:noFill/>
          <a:ln>
            <a:noFill/>
          </a:ln>
        </p:spPr>
      </p:pic>
      <p:sp>
        <p:nvSpPr>
          <p:cNvPr id="89" name="Google Shape;89;p17"/>
          <p:cNvSpPr txBox="1"/>
          <p:nvPr/>
        </p:nvSpPr>
        <p:spPr>
          <a:xfrm>
            <a:off x="6446450" y="1374025"/>
            <a:ext cx="2223300" cy="29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 sz="1700" b="1">
                <a:latin typeface="Playfair Display"/>
                <a:ea typeface="Playfair Display"/>
                <a:cs typeface="Playfair Display"/>
                <a:sym typeface="Playfair Display"/>
              </a:rPr>
              <a:t>Baseline Accuracy:</a:t>
            </a:r>
            <a:endParaRPr sz="1700" b="1">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 sz="2000">
                <a:latin typeface="Playfair Display"/>
                <a:ea typeface="Playfair Display"/>
                <a:cs typeface="Playfair Display"/>
                <a:sym typeface="Playfair Display"/>
              </a:rPr>
              <a:t>0.5867</a:t>
            </a:r>
            <a:endParaRPr sz="20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820AA3-F516-C040-AD63-2E3B782DB7A3}"/>
              </a:ext>
            </a:extLst>
          </p:cNvPr>
          <p:cNvSpPr>
            <a:spLocks noGrp="1"/>
          </p:cNvSpPr>
          <p:nvPr>
            <p:ph type="body" idx="2"/>
          </p:nvPr>
        </p:nvSpPr>
        <p:spPr/>
        <p:txBody>
          <a:bodyPr/>
          <a:lstStyle/>
          <a:p>
            <a:r>
              <a:rPr lang="en-US" dirty="0"/>
              <a:t>“Learning” and “</a:t>
            </a:r>
            <a:r>
              <a:rPr lang="en-US" dirty="0" err="1"/>
              <a:t>Selftext</a:t>
            </a:r>
            <a:r>
              <a:rPr lang="en-US" dirty="0"/>
              <a:t>” are some of the common words which appears frequently in both subreddits. </a:t>
            </a:r>
          </a:p>
          <a:p>
            <a:endParaRPr lang="en-US" dirty="0"/>
          </a:p>
          <a:p>
            <a:r>
              <a:rPr lang="en-US" dirty="0"/>
              <a:t>As the common words may affect the classification of the posts, we will explore these further.</a:t>
            </a:r>
          </a:p>
          <a:p>
            <a:endParaRPr lang="en-US" dirty="0"/>
          </a:p>
        </p:txBody>
      </p:sp>
      <p:pic>
        <p:nvPicPr>
          <p:cNvPr id="5" name="Google Shape;95;p18">
            <a:extLst>
              <a:ext uri="{FF2B5EF4-FFF2-40B4-BE49-F238E27FC236}">
                <a16:creationId xmlns:a16="http://schemas.microsoft.com/office/drawing/2014/main" id="{321A2A2B-01F9-DD44-AD89-D594B0262EA4}"/>
              </a:ext>
            </a:extLst>
          </p:cNvPr>
          <p:cNvPicPr preferRelativeResize="0"/>
          <p:nvPr/>
        </p:nvPicPr>
        <p:blipFill>
          <a:blip r:embed="rId2">
            <a:alphaModFix/>
          </a:blip>
          <a:stretch>
            <a:fillRect/>
          </a:stretch>
        </p:blipFill>
        <p:spPr>
          <a:xfrm>
            <a:off x="504622" y="795925"/>
            <a:ext cx="3699925" cy="1993511"/>
          </a:xfrm>
          <a:prstGeom prst="rect">
            <a:avLst/>
          </a:prstGeom>
          <a:noFill/>
          <a:ln>
            <a:noFill/>
          </a:ln>
        </p:spPr>
      </p:pic>
      <p:pic>
        <p:nvPicPr>
          <p:cNvPr id="6" name="Google Shape;96;p18">
            <a:extLst>
              <a:ext uri="{FF2B5EF4-FFF2-40B4-BE49-F238E27FC236}">
                <a16:creationId xmlns:a16="http://schemas.microsoft.com/office/drawing/2014/main" id="{48B27650-5294-E643-96AB-A16C3B257E17}"/>
              </a:ext>
            </a:extLst>
          </p:cNvPr>
          <p:cNvPicPr preferRelativeResize="0"/>
          <p:nvPr/>
        </p:nvPicPr>
        <p:blipFill>
          <a:blip r:embed="rId3">
            <a:alphaModFix/>
          </a:blip>
          <a:stretch>
            <a:fillRect/>
          </a:stretch>
        </p:blipFill>
        <p:spPr>
          <a:xfrm>
            <a:off x="504622" y="2849317"/>
            <a:ext cx="3699879" cy="1993500"/>
          </a:xfrm>
          <a:prstGeom prst="rect">
            <a:avLst/>
          </a:prstGeom>
          <a:noFill/>
          <a:ln>
            <a:noFill/>
          </a:ln>
        </p:spPr>
      </p:pic>
      <p:sp>
        <p:nvSpPr>
          <p:cNvPr id="7" name="Rectangle 6">
            <a:extLst>
              <a:ext uri="{FF2B5EF4-FFF2-40B4-BE49-F238E27FC236}">
                <a16:creationId xmlns:a16="http://schemas.microsoft.com/office/drawing/2014/main" id="{5825F428-3442-AE40-9B07-4B8B678B37BA}"/>
              </a:ext>
            </a:extLst>
          </p:cNvPr>
          <p:cNvSpPr/>
          <p:nvPr/>
        </p:nvSpPr>
        <p:spPr>
          <a:xfrm>
            <a:off x="568398" y="1968182"/>
            <a:ext cx="1786163" cy="549010"/>
          </a:xfrm>
          <a:prstGeom prst="rect">
            <a:avLst/>
          </a:prstGeom>
          <a:noFill/>
          <a:ln w="666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EC6276-2790-434F-8926-6708E8D6FD84}"/>
              </a:ext>
            </a:extLst>
          </p:cNvPr>
          <p:cNvSpPr/>
          <p:nvPr/>
        </p:nvSpPr>
        <p:spPr>
          <a:xfrm>
            <a:off x="1908956" y="725821"/>
            <a:ext cx="445605" cy="21846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361EE-A77C-4F42-8B3C-80F6F62ECB1A}"/>
              </a:ext>
            </a:extLst>
          </p:cNvPr>
          <p:cNvSpPr/>
          <p:nvPr/>
        </p:nvSpPr>
        <p:spPr>
          <a:xfrm>
            <a:off x="568398" y="4222424"/>
            <a:ext cx="1626782" cy="462665"/>
          </a:xfrm>
          <a:prstGeom prst="rect">
            <a:avLst/>
          </a:prstGeom>
          <a:noFill/>
          <a:ln w="666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52363E-8AA2-C344-AA72-242F51CC2D76}"/>
              </a:ext>
            </a:extLst>
          </p:cNvPr>
          <p:cNvSpPr/>
          <p:nvPr/>
        </p:nvSpPr>
        <p:spPr>
          <a:xfrm>
            <a:off x="701749" y="4222424"/>
            <a:ext cx="393404" cy="19138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94;p18">
            <a:extLst>
              <a:ext uri="{FF2B5EF4-FFF2-40B4-BE49-F238E27FC236}">
                <a16:creationId xmlns:a16="http://schemas.microsoft.com/office/drawing/2014/main" id="{32CAC2A2-53B4-3240-A5BB-0890DC61CCCB}"/>
              </a:ext>
            </a:extLst>
          </p:cNvPr>
          <p:cNvSpPr txBox="1">
            <a:spLocks noGrp="1"/>
          </p:cNvSpPr>
          <p:nvPr>
            <p:ph type="title"/>
          </p:nvPr>
        </p:nvSpPr>
        <p:spPr>
          <a:xfrm>
            <a:off x="367500" y="1633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Exploratory Data Analysis</a:t>
            </a:r>
            <a:endParaRPr sz="3000" dirty="0"/>
          </a:p>
        </p:txBody>
      </p:sp>
    </p:spTree>
    <p:extLst>
      <p:ext uri="{BB962C8B-B14F-4D97-AF65-F5344CB8AC3E}">
        <p14:creationId xmlns:p14="http://schemas.microsoft.com/office/powerpoint/2010/main" val="400885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2AF7-256F-1C40-BB53-C8DF15BE6A4A}"/>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C326B128-A106-E64A-BB6E-EE13A1A98015}"/>
              </a:ext>
            </a:extLst>
          </p:cNvPr>
          <p:cNvPicPr>
            <a:picLocks noChangeAspect="1"/>
          </p:cNvPicPr>
          <p:nvPr/>
        </p:nvPicPr>
        <p:blipFill>
          <a:blip r:embed="rId2"/>
          <a:stretch>
            <a:fillRect/>
          </a:stretch>
        </p:blipFill>
        <p:spPr>
          <a:xfrm>
            <a:off x="1637132" y="1017725"/>
            <a:ext cx="5465417" cy="4005582"/>
          </a:xfrm>
          <a:prstGeom prst="rect">
            <a:avLst/>
          </a:prstGeom>
        </p:spPr>
      </p:pic>
    </p:spTree>
    <p:extLst>
      <p:ext uri="{BB962C8B-B14F-4D97-AF65-F5344CB8AC3E}">
        <p14:creationId xmlns:p14="http://schemas.microsoft.com/office/powerpoint/2010/main" val="64920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BEA0-A0BF-7B4D-B66F-D2157B9698C4}"/>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DF196B44-C443-7746-9E93-40E47496581E}"/>
              </a:ext>
            </a:extLst>
          </p:cNvPr>
          <p:cNvPicPr>
            <a:picLocks noChangeAspect="1"/>
          </p:cNvPicPr>
          <p:nvPr/>
        </p:nvPicPr>
        <p:blipFill>
          <a:blip r:embed="rId2"/>
          <a:stretch>
            <a:fillRect/>
          </a:stretch>
        </p:blipFill>
        <p:spPr>
          <a:xfrm>
            <a:off x="311700" y="1017725"/>
            <a:ext cx="8313591" cy="4125775"/>
          </a:xfrm>
          <a:prstGeom prst="rect">
            <a:avLst/>
          </a:prstGeom>
        </p:spPr>
      </p:pic>
    </p:spTree>
    <p:extLst>
      <p:ext uri="{BB962C8B-B14F-4D97-AF65-F5344CB8AC3E}">
        <p14:creationId xmlns:p14="http://schemas.microsoft.com/office/powerpoint/2010/main" val="1255721429"/>
      </p:ext>
    </p:extLst>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609</Words>
  <Application>Microsoft Macintosh PowerPoint</Application>
  <PresentationFormat>On-screen Show (16:9)</PresentationFormat>
  <Paragraphs>87</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Wingdings</vt:lpstr>
      <vt:lpstr>Oswald</vt:lpstr>
      <vt:lpstr>Montserrat</vt:lpstr>
      <vt:lpstr>Playfair Display</vt:lpstr>
      <vt:lpstr>Pop</vt:lpstr>
      <vt:lpstr>Classification Modelling</vt:lpstr>
      <vt:lpstr>What exactly is Reddit and SubReddit?</vt:lpstr>
      <vt:lpstr>Problem Statement</vt:lpstr>
      <vt:lpstr>Data Gathering and Cleaning of Data</vt:lpstr>
      <vt:lpstr>Exploratory Data Analysis</vt:lpstr>
      <vt:lpstr>Exploratory Data Analysis</vt:lpstr>
      <vt:lpstr>Exploratory Data Analysis</vt:lpstr>
      <vt:lpstr>Exploratory Data Analysis</vt:lpstr>
      <vt:lpstr>Exploratory Data Analysis</vt:lpstr>
      <vt:lpstr>Exploratory Data Analysis</vt:lpstr>
      <vt:lpstr>Features Engineering</vt:lpstr>
      <vt:lpstr>Features Engineering</vt:lpstr>
      <vt:lpstr>Features Engineering</vt:lpstr>
      <vt:lpstr>Modelling</vt:lpstr>
      <vt:lpstr>Modelling</vt:lpstr>
      <vt:lpstr>Scores</vt:lpstr>
      <vt:lpstr>Model 1</vt:lpstr>
      <vt:lpstr>Model 1</vt:lpstr>
      <vt:lpstr>ROC Curve with AUC</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Modelling</dc:title>
  <cp:lastModifiedBy>Emily Kong</cp:lastModifiedBy>
  <cp:revision>12</cp:revision>
  <dcterms:modified xsi:type="dcterms:W3CDTF">2020-05-17T22:27:01Z</dcterms:modified>
</cp:coreProperties>
</file>