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y="6858000" cx="9144000"/>
  <p:notesSz cx="6858000" cy="9144000"/>
  <p:embeddedFontLst>
    <p:embeddedFont>
      <p:font typeface="Corbel"/>
      <p:regular r:id="rId68"/>
      <p:bold r:id="rId69"/>
      <p:italic r:id="rId70"/>
      <p:boldItalic r:id="rId71"/>
    </p:embeddedFont>
    <p:embeddedFont>
      <p:font typeface="Roboto Mono"/>
      <p:regular r:id="rId72"/>
      <p:bold r:id="rId73"/>
      <p:italic r:id="rId74"/>
      <p:boldItalic r:id="rId75"/>
    </p:embeddedFont>
    <p:embeddedFont>
      <p:font typeface="Gill Sans"/>
      <p:regular r:id="rId76"/>
      <p:bold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E4A5471-326A-4061-8808-F2E56C04F9D8}">
  <a:tblStyle styleId="{DE4A5471-326A-4061-8808-F2E56C04F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RobotoMono-bold.fntdata"/><Relationship Id="rId72" Type="http://schemas.openxmlformats.org/officeDocument/2006/relationships/font" Target="fonts/RobotoMono-regular.fntdata"/><Relationship Id="rId31" Type="http://schemas.openxmlformats.org/officeDocument/2006/relationships/slide" Target="slides/slide24.xml"/><Relationship Id="rId75" Type="http://schemas.openxmlformats.org/officeDocument/2006/relationships/font" Target="fonts/RobotoMono-boldItalic.fntdata"/><Relationship Id="rId30" Type="http://schemas.openxmlformats.org/officeDocument/2006/relationships/slide" Target="slides/slide23.xml"/><Relationship Id="rId74" Type="http://schemas.openxmlformats.org/officeDocument/2006/relationships/font" Target="fonts/RobotoMono-italic.fntdata"/><Relationship Id="rId33" Type="http://schemas.openxmlformats.org/officeDocument/2006/relationships/slide" Target="slides/slide26.xml"/><Relationship Id="rId77" Type="http://schemas.openxmlformats.org/officeDocument/2006/relationships/font" Target="fonts/GillSans-bold.fntdata"/><Relationship Id="rId32" Type="http://schemas.openxmlformats.org/officeDocument/2006/relationships/slide" Target="slides/slide25.xml"/><Relationship Id="rId76" Type="http://schemas.openxmlformats.org/officeDocument/2006/relationships/font" Target="fonts/GillSans-regular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Corbel-boldItalic.fntdata"/><Relationship Id="rId70" Type="http://schemas.openxmlformats.org/officeDocument/2006/relationships/font" Target="fonts/Corbel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Corbel-regular.fntdata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Corbel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ec11e26a0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6ec11e26a0_2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ec11e26a0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6ec11e26a0_2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ec11e26a0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6ec11e26a0_2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c11e26a0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6ec11e26a0_2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ec11e26a0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6ec11e26a0_2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ec11e26a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6ec11e26a0_2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ec11e26a0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6ec11e26a0_2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ec11e26a0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6ec11e26a0_2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ec11e26a0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6ec11e26a0_2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ec11e26a0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6ec11e26a0_2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ec11e26a0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6ec11e26a0_2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ec11e26a0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6ec11e26a0_2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ec11e26a0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6ec11e26a0_2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ec11e26a0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6ec11e26a0_2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ec11e26a0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6ec11e26a0_2_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ea1eaf856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6ea1eaf856_4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ea1eaf856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6ea1eaf856_4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ea1eaf856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6ea1eaf856_4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a1eaf856_5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ea1eaf856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6ea1eaf856_5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ea1eaf856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6ea1eaf856_4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ea1eaf856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6ea1eaf856_4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ea1eaf856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6ea1eaf856_4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ea1eaf856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6ea1eaf856_4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ea1eaf856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6ea1eaf856_4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ea1eaf856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6ea1eaf856_4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ea1eaf856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6ea1eaf856_4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ea1eaf856_5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ea1eaf856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6ea1eaf856_5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ea1eaf856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6ea1eaf856_7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ea1eaf856_5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ea1eaf856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ea1eaf856_5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ea1eaf8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6ea1eaf856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ea1eaf85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6ea1eaf856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ea1eaf85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6ea1eaf856_1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ea1eaf85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6ea1eaf856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ea1eaf85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6ea1eaf856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ea1eaf85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6ea1eaf856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ea1eaf85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6ea1eaf856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ea1eaf85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6ea1eaf856_1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6ea1eaf85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6ea1eaf856_1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ea1eaf856_5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ea1eaf856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6ea1eaf856_5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ec11e26a0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6ec11e26a0_2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ec11e26a0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6ec11e26a0_2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Διαφάνεια τίτλου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Τίτλος και Κατακόρυφο κείμενο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Κατακόρυφος τίτλος και Κείμενο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Διαφάνεια τίτλου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Τίτλος και Αντικείμενο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Κεφαλίδα ενότητας" showMasterSp="0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Δύο περιεχόμενα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Σύγκριση" showMasterSp="0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Μόνο τίτλος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Κενή" showMasterSp="0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Περιεχόμενο με λεζάντα" showMasterSp="0" type="objTx">
  <p:cSld name="OBJECT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Τίτλος και Αντικείμενο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Εικόνα με λεζάντα" showMasterSp="0" type="picTx">
  <p:cSld name="PICTURE_WITH_CAPTIO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22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6" name="Google Shape;176;p22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2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Τίτλος και Κατακόρυφο κείμενο" type="vertTx">
  <p:cSld name="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Κατακόρυφος τίτλος και Κείμενο" type="vertTitleAndTx">
  <p:cSld name="VERTICAL_TITLE_AND_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Κεφαλίδα ενότητας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Δύο περιεχόμενα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Σύγκριση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Μόνο τίτλος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Κενή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Περιεχόμενο με λεζάντα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Εικόνα με λεζάντα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>
              <a:solidFill>
                <a:srgbClr val="A8A292"/>
              </a:solidFill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>
              <a:solidFill>
                <a:srgbClr val="A8A292"/>
              </a:solidFill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kongeor/jsa" TargetMode="External"/><Relationship Id="rId4" Type="http://schemas.openxmlformats.org/officeDocument/2006/relationships/hyperlink" Target="http://comp.social.gatech.edu/papers/icwsm14.vader.hutto.pdf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ongeor/wesa/" TargetMode="External"/><Relationship Id="rId4" Type="http://schemas.openxmlformats.org/officeDocument/2006/relationships/hyperlink" Target="http://wesa.azurewebsites.net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ctrTitle"/>
          </p:nvPr>
        </p:nvSpPr>
        <p:spPr>
          <a:xfrm>
            <a:off x="1000100" y="357166"/>
            <a:ext cx="8143900" cy="854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l-GR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Sentiment Analysis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1357300" y="4782375"/>
            <a:ext cx="74067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2743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l-GR" sz="2200"/>
              <a:t>Σαουλίδης Χάρης</a:t>
            </a:r>
            <a:br>
              <a:rPr lang="el-GR" sz="2200"/>
            </a:br>
            <a:r>
              <a:rPr lang="el-GR" sz="2200"/>
              <a:t>Γκουντής Θοδωρής</a:t>
            </a:r>
            <a:br>
              <a:rPr lang="el-GR" sz="2200"/>
            </a:br>
            <a:r>
              <a:rPr lang="el-GR" sz="2200"/>
              <a:t>Γιαννόπουλος  Αλέξανδρος</a:t>
            </a:r>
            <a:endParaRPr sz="2200"/>
          </a:p>
          <a:p>
            <a:pPr indent="0" lvl="0" marL="2743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</a:pPr>
            <a:r>
              <a:rPr lang="el-GR" sz="2200"/>
              <a:t>Γεωργιάδης Κωνσταντίνος</a:t>
            </a:r>
            <a:endParaRPr sz="2200"/>
          </a:p>
          <a:p>
            <a:pPr indent="0" lvl="0" marL="2743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l-GR" sz="2200"/>
              <a:t>Βασιλειάδης Παύλος</a:t>
            </a:r>
            <a:endParaRPr sz="2200"/>
          </a:p>
        </p:txBody>
      </p:sp>
      <p:pic>
        <p:nvPicPr>
          <p:cNvPr descr="tobler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430" y="1142984"/>
            <a:ext cx="3286148" cy="197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1857356" y="3071810"/>
            <a:ext cx="65008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Μ105 : Κοινωνική Δικτύωση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2071670" y="3643314"/>
            <a:ext cx="59293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Χειμερινό Εξάμηνο 2019-2020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Sentence Tokenization</a:t>
            </a:r>
            <a:endParaRPr/>
          </a:p>
        </p:txBody>
      </p:sp>
      <p:pic>
        <p:nvPicPr>
          <p:cNvPr id="255" name="Google Shape;255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608" y="1417638"/>
            <a:ext cx="6301049" cy="859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4031" y="2862141"/>
            <a:ext cx="7655101" cy="2470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Word Tokenization</a:t>
            </a:r>
            <a:endParaRPr/>
          </a:p>
        </p:txBody>
      </p:sp>
      <p:pic>
        <p:nvPicPr>
          <p:cNvPr id="262" name="Google Shape;262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910" y="1628800"/>
            <a:ext cx="7347553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Lowercasing</a:t>
            </a:r>
            <a:endParaRPr/>
          </a:p>
        </p:txBody>
      </p:sp>
      <p:pic>
        <p:nvPicPr>
          <p:cNvPr id="268" name="Google Shape;26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608" y="2089596"/>
            <a:ext cx="6984777" cy="1832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Stemming</a:t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608" y="1628800"/>
            <a:ext cx="6515100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5608" y="4648274"/>
            <a:ext cx="29718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Stemming(2)</a:t>
            </a:r>
            <a:endParaRPr/>
          </a:p>
        </p:txBody>
      </p:sp>
      <p:pic>
        <p:nvPicPr>
          <p:cNvPr id="281" name="Google Shape;28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995" y="1831280"/>
            <a:ext cx="6883421" cy="361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Lemmatization</a:t>
            </a:r>
            <a:endParaRPr/>
          </a:p>
        </p:txBody>
      </p:sp>
      <p:pic>
        <p:nvPicPr>
          <p:cNvPr id="287" name="Google Shape;287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608" y="1628800"/>
            <a:ext cx="7410450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979" y="4941168"/>
            <a:ext cx="4200227" cy="1642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Lemmatization(2)</a:t>
            </a:r>
            <a:endParaRPr/>
          </a:p>
        </p:txBody>
      </p:sp>
      <p:pic>
        <p:nvPicPr>
          <p:cNvPr id="294" name="Google Shape;294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600" y="1754825"/>
            <a:ext cx="7565700" cy="3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Stop Word Removal</a:t>
            </a:r>
            <a:endParaRPr/>
          </a:p>
        </p:txBody>
      </p:sp>
      <p:pic>
        <p:nvPicPr>
          <p:cNvPr id="300" name="Google Shape;300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4706" l="0" r="0" t="0"/>
          <a:stretch/>
        </p:blipFill>
        <p:spPr>
          <a:xfrm>
            <a:off x="1317476" y="1592796"/>
            <a:ext cx="7616212" cy="349238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1"/>
          <p:cNvSpPr/>
          <p:nvPr/>
        </p:nvSpPr>
        <p:spPr>
          <a:xfrm>
            <a:off x="1435608" y="5453844"/>
            <a:ext cx="7384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Αρχικό Κείμενο: “this is a text full of contect and we need to clean it up”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41"/>
          <p:cNvSpPr/>
          <p:nvPr/>
        </p:nvSpPr>
        <p:spPr>
          <a:xfrm>
            <a:off x="1435608" y="6011816"/>
            <a:ext cx="7384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Τελικό Κείμενο: “W  W  W test full  W content  W  W  W  W clean  W W ”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Noise Removal</a:t>
            </a:r>
            <a:endParaRPr/>
          </a:p>
        </p:txBody>
      </p:sp>
      <p:pic>
        <p:nvPicPr>
          <p:cNvPr id="308" name="Google Shape;308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608" y="1628800"/>
            <a:ext cx="6724650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5608" y="4834679"/>
            <a:ext cx="39433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Noise Removal(2)</a:t>
            </a:r>
            <a:endParaRPr/>
          </a:p>
        </p:txBody>
      </p:sp>
      <p:pic>
        <p:nvPicPr>
          <p:cNvPr id="315" name="Google Shape;315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338" y="1417638"/>
            <a:ext cx="7499350" cy="323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632" y="4830762"/>
            <a:ext cx="50577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071538" y="2714620"/>
            <a:ext cx="764386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l-GR" sz="3200"/>
              <a:t>Βήμα 1</a:t>
            </a:r>
            <a:br>
              <a:rPr lang="el-GR" sz="3200"/>
            </a:b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Data Gathering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Tweet Data Pre Processing</a:t>
            </a:r>
            <a:endParaRPr b="1"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el-GR"/>
              <a:t>1.Escaping HTML characters</a:t>
            </a:r>
            <a:endParaRPr/>
          </a:p>
          <a:p>
            <a:pPr indent="0" lvl="2" marL="60350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l-GR" sz="2000"/>
              <a:t>from bs4 import BeautifulSoup</a:t>
            </a:r>
            <a:br>
              <a:rPr lang="el-GR" sz="2000"/>
            </a:br>
            <a:r>
              <a:rPr lang="el-GR" sz="2000"/>
              <a:t>tweet = BeautifulSoup(tweet).get_text()</a:t>
            </a:r>
            <a:endParaRPr/>
          </a:p>
          <a:p>
            <a:pPr indent="0" lvl="2" marL="60350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822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1" i="1" lang="el-GR"/>
              <a:t>2. Emotional Icons-</a:t>
            </a:r>
            <a:endParaRPr/>
          </a:p>
          <a:p>
            <a:pPr indent="0" lvl="0" marL="822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l-GR"/>
              <a:t>170 emoticons;  Προσδιορισμός των εικονιδίων και αφαίρεση τους  </a:t>
            </a:r>
            <a:endParaRPr/>
          </a:p>
          <a:p>
            <a:pPr indent="-120903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822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1" i="1" lang="el-GR"/>
              <a:t>3. URLs- </a:t>
            </a:r>
            <a:r>
              <a:rPr lang="el-GR"/>
              <a:t>δεν παρέχει κάποιο συναίσθημα το αντικαθιστούμε με την λέξη |url|</a:t>
            </a:r>
            <a:endParaRPr/>
          </a:p>
          <a:p>
            <a:pPr indent="-120903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Tweet Data Pre Processing</a:t>
            </a:r>
            <a:endParaRPr b="1"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i="1" lang="el-GR"/>
              <a:t>4. Stop words- 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l-GR"/>
              <a:t>Λέξεις όπως “a‟, “is”, “the”; Δεν προσδιορίζουν κάποιο συναίσθημα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1" i="1" lang="el-GR"/>
              <a:t>5. UserNames και HashTags- 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l-GR"/>
              <a:t>@ πριν το όνομα χρήστη 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el-GR"/>
              <a:t> # για το θέμα, μπορούν να αντικατασταθούν με το  AT_USER.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Tweet Data Pre Processing</a:t>
            </a:r>
            <a:endParaRPr b="1"/>
          </a:p>
        </p:txBody>
      </p:sp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i="1" lang="el-GR"/>
              <a:t>6. Repeated Letters- </a:t>
            </a:r>
            <a:r>
              <a:rPr lang="el-GR"/>
              <a:t>huuuungry, huuuuuuungry,huuuuuuuuuungry into the token “huungry".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1" i="1" lang="el-GR"/>
              <a:t>7. SlagWords- </a:t>
            </a:r>
            <a:r>
              <a:rPr i="1" lang="el-GR"/>
              <a:t>Non English words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Παράδειγμα</a:t>
            </a:r>
            <a:endParaRPr/>
          </a:p>
        </p:txBody>
      </p:sp>
      <p:pic>
        <p:nvPicPr>
          <p:cNvPr id="340" name="Google Shape;340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7753"/>
          <a:stretch/>
        </p:blipFill>
        <p:spPr>
          <a:xfrm>
            <a:off x="1435608" y="1417638"/>
            <a:ext cx="7708900" cy="475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l-GR"/>
              <a:t>Τι</a:t>
            </a:r>
            <a:r>
              <a:rPr lang="el-GR"/>
              <a:t> </a:t>
            </a:r>
            <a:r>
              <a:rPr b="1" lang="el-GR"/>
              <a:t>χρειαζόμαστε</a:t>
            </a:r>
            <a:r>
              <a:rPr lang="el-GR"/>
              <a:t>;</a:t>
            </a:r>
            <a:endParaRPr/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92"/>
              <a:buNone/>
            </a:pPr>
            <a:r>
              <a:rPr b="1" lang="el-GR" sz="2240"/>
              <a:t>Πρέπει: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●"/>
            </a:pPr>
            <a:r>
              <a:rPr lang="el-GR" sz="2240"/>
              <a:t>Noise removal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●"/>
            </a:pPr>
            <a:r>
              <a:rPr lang="el-GR" sz="2240"/>
              <a:t>Lowercasing (εξαρτάται από την εργασία/εφαρμογή σε κάποιες περιπτώσεις)</a:t>
            </a:r>
            <a:endParaRPr sz="2240"/>
          </a:p>
          <a:p>
            <a:pPr indent="0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-3342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</a:pPr>
            <a:r>
              <a:rPr b="1" lang="el-GR" sz="2240"/>
              <a:t>Καλό θα ήταν: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●"/>
            </a:pPr>
            <a:r>
              <a:rPr lang="el-GR" sz="2240"/>
              <a:t>Simple normalization </a:t>
            </a:r>
            <a:endParaRPr sz="2240"/>
          </a:p>
          <a:p>
            <a:pPr indent="0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-3342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</a:pPr>
            <a:r>
              <a:rPr b="1" lang="el-GR" sz="2240"/>
              <a:t>Απαιτήσεις Εφαρμογής: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●"/>
            </a:pPr>
            <a:r>
              <a:rPr lang="el-GR" sz="2240"/>
              <a:t>Advanced normalization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●"/>
            </a:pPr>
            <a:r>
              <a:rPr lang="el-GR" sz="2240"/>
              <a:t>Stop-word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●"/>
            </a:pPr>
            <a:r>
              <a:rPr lang="el-GR" sz="2240"/>
              <a:t>Stemming / lemmatization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●"/>
            </a:pPr>
            <a:r>
              <a:rPr lang="el-GR" sz="2240"/>
              <a:t>Text enrichment / augmentation</a:t>
            </a:r>
            <a:endParaRPr/>
          </a:p>
          <a:p>
            <a:pPr indent="0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title"/>
          </p:nvPr>
        </p:nvSpPr>
        <p:spPr>
          <a:xfrm>
            <a:off x="1142976" y="2928934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l-GR" sz="3200"/>
              <a:t>Βήμα 3</a:t>
            </a:r>
            <a:br>
              <a:rPr lang="el-GR" sz="3200"/>
            </a:b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Sentiment Analysis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Machine Learning  Approach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7" name="Google Shape;357;p50"/>
          <p:cNvSpPr txBox="1"/>
          <p:nvPr/>
        </p:nvSpPr>
        <p:spPr>
          <a:xfrm>
            <a:off x="2080650" y="1394850"/>
            <a:ext cx="64164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l-GR"/>
              <a:t>Στόχος         εκπαίδευση 3 μοντέλων:</a:t>
            </a:r>
            <a:endParaRPr/>
          </a:p>
          <a:p>
            <a:pPr indent="-381000" lvl="0" marL="9144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2400"/>
              <a:buChar char="⚫"/>
            </a:pPr>
            <a:r>
              <a:rPr b="1" lang="el-G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Densely connected deep neural network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b="1" lang="el-G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Convolutional Neural Network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b="1" lang="el-G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Recurrent Neural Network (LSTM)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l-G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Αποτέλεσμα           </a:t>
            </a:r>
            <a:r>
              <a:rPr b="1" lang="el-G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Ποιο</a:t>
            </a:r>
            <a:r>
              <a:rPr b="1" lang="el-G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είναι το καλύτερο;;;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l-G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Μετρικές: Loss, Accuracy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0"/>
          <p:cNvSpPr/>
          <p:nvPr/>
        </p:nvSpPr>
        <p:spPr>
          <a:xfrm>
            <a:off x="2812950" y="1708675"/>
            <a:ext cx="7206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0"/>
          <p:cNvSpPr/>
          <p:nvPr/>
        </p:nvSpPr>
        <p:spPr>
          <a:xfrm>
            <a:off x="3533550" y="3905575"/>
            <a:ext cx="6162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Machine Learning  Approach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2080650" y="1394850"/>
            <a:ext cx="64164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l-GR"/>
              <a:t>Εργαλεία</a:t>
            </a:r>
            <a:endParaRPr/>
          </a:p>
        </p:txBody>
      </p:sp>
      <p:pic>
        <p:nvPicPr>
          <p:cNvPr id="368" name="Google Shape;3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525" y="2464225"/>
            <a:ext cx="6486350" cy="33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Machine Learning  Approach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2080650" y="1394850"/>
            <a:ext cx="64164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l-GR" sz="3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Διαδικασίες</a:t>
            </a:r>
            <a:endParaRPr b="1" sz="30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l-G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l-G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Αφαίρεση πολλαπλών κενών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l-G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Αφαίρεση ‘@’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l-GR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Tokenization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l-GR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GloVe word embeddings (100 διαστάσεων)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l-GR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Keras Embedding Layer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Machine Learning  Approach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1" name="Google Shape;381;p53"/>
          <p:cNvSpPr txBox="1"/>
          <p:nvPr/>
        </p:nvSpPr>
        <p:spPr>
          <a:xfrm>
            <a:off x="2080650" y="1394850"/>
            <a:ext cx="64164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2" name="Google Shape;382;p53"/>
          <p:cNvSpPr txBox="1"/>
          <p:nvPr>
            <p:ph idx="1" type="body"/>
          </p:nvPr>
        </p:nvSpPr>
        <p:spPr>
          <a:xfrm>
            <a:off x="1435600" y="1081050"/>
            <a:ext cx="7498200" cy="95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l-GR" sz="3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Dataset</a:t>
            </a:r>
            <a:endParaRPr b="1" sz="30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53"/>
          <p:cNvGraphicFramePr/>
          <p:nvPr/>
        </p:nvGraphicFramePr>
        <p:xfrm>
          <a:off x="1507950" y="181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{DE4A5471-326A-4061-8808-F2E56C04F9D8}</a:tableStyleId>
              </a:tblPr>
              <a:tblGrid>
                <a:gridCol w="1821400"/>
                <a:gridCol w="1625025"/>
                <a:gridCol w="3932075"/>
              </a:tblGrid>
              <a:tr h="5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 sz="1800"/>
                        <a:t>ItemID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 sz="1800"/>
                        <a:t>Sentiment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 sz="1800"/>
                        <a:t>SentimentText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10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/>
                        <a:t>92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Jus Got Hom Fr. TDa Funeral... I'm So Sad! I Cried So Much Times! Much Love Grandpa!&amp;lt;3 I Never Got To Say My Last &amp;quot;Goodbye&amp;quot; to Him.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/>
                        <a:t>93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just gonna smile...cuz it is what it is..and im not sure what more they could want..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1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/>
                        <a:t>94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Just got home, and I got to see my friend Zahra whom I haven't seen since We graduated!!! That makes me so happy.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/>
                        <a:t>95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 Longest night ever.. ugh! http://tumblr.com/xwp1yxhi6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/>
                        <a:t>96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 momacita won't let me go to my bf's bball game!!! grrr!!!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/>
                        <a:t>97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-G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Mom says I have to get a new phone IMMEDIATELY....off to T-Mobile. she paying....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u="sng">
                <a:solidFill>
                  <a:schemeClr val="hlink"/>
                </a:solidFill>
                <a:hlinkClick r:id="rId3"/>
              </a:rPr>
              <a:t>jsa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l-GR"/>
              <a:t>A clojure utility that fetches tweets, analyzes them using </a:t>
            </a:r>
            <a:r>
              <a:rPr lang="el-GR" u="sng">
                <a:solidFill>
                  <a:schemeClr val="hlink"/>
                </a:solidFill>
                <a:hlinkClick r:id="rId4"/>
              </a:rPr>
              <a:t>Vader</a:t>
            </a:r>
            <a:r>
              <a:rPr lang="el-GR"/>
              <a:t> and inserts the data into an sqlite database.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l-GR"/>
              <a:t>Example case: collecting 182K tweets about popular online games and e-sports.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Machine Learning  Approach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9" name="Google Shape;389;p54"/>
          <p:cNvSpPr txBox="1"/>
          <p:nvPr/>
        </p:nvSpPr>
        <p:spPr>
          <a:xfrm>
            <a:off x="2080650" y="1394850"/>
            <a:ext cx="64164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1435600" y="1447800"/>
            <a:ext cx="7498200" cy="518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l-GR" sz="3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Layers</a:t>
            </a:r>
            <a:endParaRPr b="1" sz="30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l-G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Embedding (Πάντα πρώτο Layer)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l-G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Embedding(vocab_size, 100, weights=[embedding_matrix], input_length=maxlen , trainable=False)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l-G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Input: 2D tensor with shape: (batch_size, sequence_length)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l-G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Output:3D tensor with shape: (batch_size, sequence_length, output_dim)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l-G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Flatten: Ισοπεδώνει το input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l-G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Dense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l-G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Conv1D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l-G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GlobalMaxPooling1D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l-G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LSTM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l-G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Long Short-Term Memory layer - Hochreiter 1997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Machine Learning  Approach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6" name="Google Shape;396;p55"/>
          <p:cNvSpPr txBox="1"/>
          <p:nvPr/>
        </p:nvSpPr>
        <p:spPr>
          <a:xfrm>
            <a:off x="2080650" y="1394850"/>
            <a:ext cx="64164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7" name="Google Shape;397;p55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l-GR"/>
              <a:t>Simple Deep Neural Network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275" y="2836200"/>
            <a:ext cx="7118250" cy="3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6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Machine Learning  Approach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4" name="Google Shape;404;p56"/>
          <p:cNvSpPr txBox="1"/>
          <p:nvPr/>
        </p:nvSpPr>
        <p:spPr>
          <a:xfrm>
            <a:off x="2080650" y="1394850"/>
            <a:ext cx="64164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5" name="Google Shape;405;p56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l-GR"/>
              <a:t>Simple Deep Neural Network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imple Model Accuracy" id="406" name="Google Shape;4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950" y="2358475"/>
            <a:ext cx="5703501" cy="42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Machine Learning  Approach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2" name="Google Shape;412;p57"/>
          <p:cNvSpPr txBox="1"/>
          <p:nvPr/>
        </p:nvSpPr>
        <p:spPr>
          <a:xfrm>
            <a:off x="2080650" y="1394850"/>
            <a:ext cx="64164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3" name="Google Shape;413;p57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l-GR"/>
              <a:t>Convolutional Neural Network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50" y="2394475"/>
            <a:ext cx="7670825" cy="39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Machine Learning  Approach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0" name="Google Shape;420;p58"/>
          <p:cNvSpPr txBox="1"/>
          <p:nvPr/>
        </p:nvSpPr>
        <p:spPr>
          <a:xfrm>
            <a:off x="2080650" y="1394850"/>
            <a:ext cx="64164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1" name="Google Shape;421;p58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l-GR"/>
              <a:t>Convolutional Neural Network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538" y="2220575"/>
            <a:ext cx="5876325" cy="43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9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Machine Learning  Approach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8" name="Google Shape;428;p59"/>
          <p:cNvSpPr txBox="1"/>
          <p:nvPr/>
        </p:nvSpPr>
        <p:spPr>
          <a:xfrm>
            <a:off x="2080650" y="1394850"/>
            <a:ext cx="64164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9" name="Google Shape;429;p59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l-GR"/>
              <a:t>Recurrent Neural Network (LSTM)</a:t>
            </a:r>
            <a:endParaRPr/>
          </a:p>
        </p:txBody>
      </p:sp>
      <p:pic>
        <p:nvPicPr>
          <p:cNvPr id="430" name="Google Shape;43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600" y="2707681"/>
            <a:ext cx="7498200" cy="343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Machine Learning  Approach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6" name="Google Shape;436;p60"/>
          <p:cNvSpPr txBox="1"/>
          <p:nvPr/>
        </p:nvSpPr>
        <p:spPr>
          <a:xfrm>
            <a:off x="2080650" y="1394850"/>
            <a:ext cx="64164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7" name="Google Shape;437;p60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l-GR"/>
              <a:t>Convolutional Neural Network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063" y="2324750"/>
            <a:ext cx="5587282" cy="41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/>
          <p:nvPr>
            <p:ph type="title"/>
          </p:nvPr>
        </p:nvSpPr>
        <p:spPr>
          <a:xfrm>
            <a:off x="1428728" y="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Lexicon Based Approach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4" name="Google Shape;444;p61"/>
          <p:cNvSpPr txBox="1"/>
          <p:nvPr>
            <p:ph idx="1" type="body"/>
          </p:nvPr>
        </p:nvSpPr>
        <p:spPr>
          <a:xfrm>
            <a:off x="1000100" y="1071546"/>
            <a:ext cx="81439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-GR" sz="2000"/>
              <a:t>Χρησιμοποιήθηκε το SentiStrength http://sentistrength.wlv.ac.uk/.</a:t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l-GR" sz="2000"/>
              <a:t>Αυτόματη εξαγωγή Sentiment μέχρι 16.000 κείμενα άνα δευτερόλεπτο κοινωνικών δικτύων με ανθρώπινη ακριβεία για την γλώσσα των αγγλικών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/>
              <a:t>Πολλές γλώσσες διαθέσιμες η εύκολο να προστεθούν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>
            <p:ph idx="1" type="body"/>
          </p:nvPr>
        </p:nvSpPr>
        <p:spPr>
          <a:xfrm>
            <a:off x="1000100" y="1560150"/>
            <a:ext cx="81438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4"/>
              <a:buChar char="●"/>
            </a:pPr>
            <a:r>
              <a:rPr lang="el-GR" sz="2380">
                <a:latin typeface="Corbel"/>
                <a:ea typeface="Corbel"/>
                <a:cs typeface="Corbel"/>
                <a:sym typeface="Corbel"/>
              </a:rPr>
              <a:t>To SentiStrength μετράει το polarity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04"/>
              <a:buChar char="●"/>
            </a:pPr>
            <a:r>
              <a:rPr lang="el-GR" sz="2380">
                <a:latin typeface="Corbel"/>
                <a:ea typeface="Corbel"/>
                <a:cs typeface="Corbel"/>
                <a:sym typeface="Corbel"/>
              </a:rPr>
              <a:t>To Negative Sentiment λαμβάνει τιμές από -1 έως -5 </a:t>
            </a:r>
            <a:endParaRPr sz="2380">
              <a:latin typeface="Corbel"/>
              <a:ea typeface="Corbel"/>
              <a:cs typeface="Corbel"/>
              <a:sym typeface="Corbel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04"/>
              <a:buChar char="●"/>
            </a:pPr>
            <a:r>
              <a:rPr lang="el-GR" sz="2380">
                <a:latin typeface="Corbel"/>
                <a:ea typeface="Corbel"/>
                <a:cs typeface="Corbel"/>
                <a:sym typeface="Corbel"/>
              </a:rPr>
              <a:t>Το Positive Sentiment λαμβάνει τιμές από 1 έως 5 </a:t>
            </a:r>
            <a:endParaRPr sz="2380">
              <a:latin typeface="Corbel"/>
              <a:ea typeface="Corbel"/>
              <a:cs typeface="Corbel"/>
              <a:sym typeface="Corbel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04"/>
              <a:buChar char="●"/>
            </a:pPr>
            <a:r>
              <a:rPr lang="el-GR" sz="2380">
                <a:latin typeface="Corbel"/>
                <a:ea typeface="Corbel"/>
                <a:cs typeface="Corbel"/>
                <a:sym typeface="Corbel"/>
              </a:rPr>
              <a:t>O αριθμός  0  Θεωρείται Neutral </a:t>
            </a:r>
            <a:endParaRPr sz="2380">
              <a:latin typeface="Corbel"/>
              <a:ea typeface="Corbel"/>
              <a:cs typeface="Corbel"/>
              <a:sym typeface="Corbel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04"/>
              <a:buChar char="●"/>
            </a:pPr>
            <a:r>
              <a:rPr lang="el-GR" sz="2380">
                <a:latin typeface="Corbel"/>
                <a:ea typeface="Corbel"/>
                <a:cs typeface="Corbel"/>
                <a:sym typeface="Corbel"/>
              </a:rPr>
              <a:t>Γιατι έχει δυο scores; Έρευνες στην ψυχολογία έχουν δείξει ότι ο άνθρωπος μπορεί να νιώσει θετικά και αρνητικά συναισθήματα παράλληλα. (mixed emotions)</a:t>
            </a:r>
            <a:endParaRPr sz="2380">
              <a:latin typeface="Corbel"/>
              <a:ea typeface="Corbel"/>
              <a:cs typeface="Corbel"/>
              <a:sym typeface="Corbel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04"/>
              <a:buChar char="●"/>
            </a:pPr>
            <a:r>
              <a:rPr lang="el-GR" sz="2380">
                <a:latin typeface="Corbel"/>
                <a:ea typeface="Corbel"/>
                <a:cs typeface="Corbel"/>
                <a:sym typeface="Corbel"/>
              </a:rPr>
              <a:t>Αρχικά υλοποιήθηκε για μικρα κείμενα στα αγγλικά</a:t>
            </a:r>
            <a:endParaRPr sz="2380">
              <a:latin typeface="Corbel"/>
              <a:ea typeface="Corbel"/>
              <a:cs typeface="Corbel"/>
              <a:sym typeface="Corbel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04"/>
              <a:buChar char="●"/>
            </a:pPr>
            <a:r>
              <a:rPr lang="el-GR" sz="2380">
                <a:latin typeface="Corbel"/>
                <a:ea typeface="Corbel"/>
                <a:cs typeface="Corbel"/>
                <a:sym typeface="Corbel"/>
              </a:rPr>
              <a:t>Μπορεί να υλοποιηθεί και για άλλες γλώσσες με αλλαγή στα Input files</a:t>
            </a:r>
            <a:br>
              <a:rPr lang="el-GR" sz="2380">
                <a:latin typeface="Corbel"/>
                <a:ea typeface="Corbel"/>
                <a:cs typeface="Corbel"/>
                <a:sym typeface="Corbel"/>
              </a:rPr>
            </a:br>
            <a:br>
              <a:rPr lang="el-GR" sz="2380">
                <a:latin typeface="Corbel"/>
                <a:ea typeface="Corbel"/>
                <a:cs typeface="Corbel"/>
                <a:sym typeface="Corbel"/>
              </a:rPr>
            </a:br>
            <a:br>
              <a:rPr lang="el-GR" sz="3230"/>
            </a:br>
            <a:br>
              <a:rPr lang="el-GR" sz="2720"/>
            </a:br>
            <a:br>
              <a:rPr lang="el-GR" sz="2720"/>
            </a:br>
            <a:br>
              <a:rPr lang="el-GR" sz="2720"/>
            </a:br>
            <a:r>
              <a:rPr lang="el-GR" sz="2720"/>
              <a:t> </a:t>
            </a:r>
            <a:br>
              <a:rPr lang="el-GR" sz="2720"/>
            </a:br>
            <a:br>
              <a:rPr lang="el-GR" sz="2720"/>
            </a:br>
            <a:endParaRPr sz="2720"/>
          </a:p>
        </p:txBody>
      </p:sp>
      <p:sp>
        <p:nvSpPr>
          <p:cNvPr id="450" name="Google Shape;450;p62"/>
          <p:cNvSpPr txBox="1"/>
          <p:nvPr>
            <p:ph type="title"/>
          </p:nvPr>
        </p:nvSpPr>
        <p:spPr>
          <a:xfrm>
            <a:off x="1000100" y="274638"/>
            <a:ext cx="79335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SentiStrength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1000100" y="1500150"/>
            <a:ext cx="8143900" cy="53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l-GR" sz="2400" u="sng">
                <a:latin typeface="Corbel"/>
                <a:ea typeface="Corbel"/>
                <a:cs typeface="Corbel"/>
                <a:sym typeface="Corbel"/>
              </a:rPr>
              <a:t>Dataset</a:t>
            </a:r>
            <a:r>
              <a:rPr b="1" lang="el-GR" sz="2400" u="sng">
                <a:latin typeface="Corbel"/>
                <a:ea typeface="Corbel"/>
                <a:cs typeface="Corbel"/>
                <a:sym typeface="Corbel"/>
              </a:rPr>
              <a:t> </a:t>
            </a:r>
            <a:endParaRPr b="1" sz="2400" u="sng">
              <a:latin typeface="Corbel"/>
              <a:ea typeface="Corbel"/>
              <a:cs typeface="Corbel"/>
              <a:sym typeface="Corbel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 Κaggle  https://www.kaggle.com/c/twittersentimentanalysis2/data?fbclid=IwAR1lRcOrTXPxy1EqOJ4vHcUBPmbXzWFQjIB5c4kL5EQJsgJLMFTrQ5-488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Το αρχείο διαθέτει 100κ tweets από τα οποία θα εξαχθεί το Sentiment μέσω του SentiStrength. Διαθέτει τρεις στήλες με raw data. </a:t>
            </a:r>
            <a:br>
              <a:rPr lang="el-GR" sz="2400"/>
            </a:br>
            <a:br>
              <a:rPr lang="el-GR" sz="2400">
                <a:latin typeface="Corbel"/>
                <a:ea typeface="Corbel"/>
                <a:cs typeface="Corbel"/>
                <a:sym typeface="Corbel"/>
              </a:rPr>
            </a:b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l-GR" sz="2400">
                <a:latin typeface="Corbel"/>
                <a:ea typeface="Corbel"/>
                <a:cs typeface="Corbel"/>
                <a:sym typeface="Corbel"/>
              </a:rPr>
            </a:b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 </a:t>
            </a:r>
            <a:br>
              <a:rPr lang="el-GR" sz="24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r>
              <a:rPr lang="el-GR" sz="2400"/>
              <a:t> </a:t>
            </a:r>
            <a:br>
              <a:rPr lang="el-GR" sz="2400"/>
            </a:br>
            <a:br>
              <a:rPr lang="el-GR" sz="2400"/>
            </a:br>
            <a:endParaRPr sz="2400"/>
          </a:p>
        </p:txBody>
      </p:sp>
      <p:sp>
        <p:nvSpPr>
          <p:cNvPr id="456" name="Google Shape;456;p63"/>
          <p:cNvSpPr txBox="1"/>
          <p:nvPr>
            <p:ph type="title"/>
          </p:nvPr>
        </p:nvSpPr>
        <p:spPr>
          <a:xfrm>
            <a:off x="1000100" y="274638"/>
            <a:ext cx="79335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SentiStrength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/>
              <a:t>Popular online game tweets</a:t>
            </a:r>
            <a:endParaRPr/>
          </a:p>
        </p:txBody>
      </p:sp>
      <p:pic>
        <p:nvPicPr>
          <p:cNvPr id="218" name="Google Shape;218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600" y="1529912"/>
            <a:ext cx="7498200" cy="46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1000100" y="274638"/>
            <a:ext cx="814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SentiStrength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62" name="Google Shape;46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475" y="1529225"/>
            <a:ext cx="7334851" cy="460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>
            <p:ph idx="1" type="body"/>
          </p:nvPr>
        </p:nvSpPr>
        <p:spPr>
          <a:xfrm>
            <a:off x="1000100" y="1500150"/>
            <a:ext cx="8143900" cy="53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Έγινε το απαραίτητο tokenization από το βήμα 2 , απαλοιφή των html tags και απαλοιφή άλλων γλωσσών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Το αρχείο μετατράπηκε σε .txt για να γίνει import στο SentiStrength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br>
              <a:rPr lang="el-GR" sz="20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r>
              <a:rPr lang="el-GR" sz="2400"/>
              <a:t> </a:t>
            </a:r>
            <a:br>
              <a:rPr lang="el-GR" sz="2400"/>
            </a:br>
            <a:br>
              <a:rPr lang="el-GR" sz="2400"/>
            </a:br>
            <a:endParaRPr sz="2400"/>
          </a:p>
        </p:txBody>
      </p:sp>
      <p:sp>
        <p:nvSpPr>
          <p:cNvPr id="468" name="Google Shape;468;p65"/>
          <p:cNvSpPr txBox="1"/>
          <p:nvPr>
            <p:ph type="title"/>
          </p:nvPr>
        </p:nvSpPr>
        <p:spPr>
          <a:xfrm>
            <a:off x="1000100" y="274638"/>
            <a:ext cx="79335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SentiStrength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6"/>
          <p:cNvSpPr txBox="1"/>
          <p:nvPr>
            <p:ph type="title"/>
          </p:nvPr>
        </p:nvSpPr>
        <p:spPr>
          <a:xfrm>
            <a:off x="1000100" y="142852"/>
            <a:ext cx="79335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SentiStrength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74" name="Google Shape;47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175" y="1417850"/>
            <a:ext cx="7933599" cy="47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7"/>
          <p:cNvSpPr txBox="1"/>
          <p:nvPr>
            <p:ph idx="1" type="body"/>
          </p:nvPr>
        </p:nvSpPr>
        <p:spPr>
          <a:xfrm>
            <a:off x="1000100" y="989875"/>
            <a:ext cx="8143800" cy="5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Χ</a:t>
            </a: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ρησιμοποιήθηκε η επιλογή  “Analyse All Texts in File (each</a:t>
            </a: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line separately)”. Αυτό επιλέχθηκε γιατί το κάθε tweet στην μορφή .txt είναι ξεχωριστά μόνο του σε κάθε γραμμή.</a:t>
            </a:r>
            <a:br>
              <a:rPr lang="el-GR" sz="20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r>
              <a:rPr lang="el-GR" sz="2400"/>
              <a:t> </a:t>
            </a:r>
            <a:br>
              <a:rPr lang="el-GR" sz="2400"/>
            </a:br>
            <a:br>
              <a:rPr lang="el-GR" sz="2400"/>
            </a:br>
            <a:endParaRPr sz="2400"/>
          </a:p>
        </p:txBody>
      </p:sp>
      <p:sp>
        <p:nvSpPr>
          <p:cNvPr id="480" name="Google Shape;480;p67"/>
          <p:cNvSpPr txBox="1"/>
          <p:nvPr>
            <p:ph type="title"/>
          </p:nvPr>
        </p:nvSpPr>
        <p:spPr>
          <a:xfrm>
            <a:off x="1000100" y="-12"/>
            <a:ext cx="7933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SentiStrength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1" name="Google Shape;48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050" y="2428875"/>
            <a:ext cx="7688551" cy="432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8"/>
          <p:cNvSpPr txBox="1"/>
          <p:nvPr>
            <p:ph type="title"/>
          </p:nvPr>
        </p:nvSpPr>
        <p:spPr>
          <a:xfrm>
            <a:off x="1000100" y="0"/>
            <a:ext cx="814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SentiStrength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7" name="Google Shape;48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175" y="959300"/>
            <a:ext cx="7727750" cy="563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9"/>
          <p:cNvSpPr txBox="1"/>
          <p:nvPr>
            <p:ph idx="1" type="body"/>
          </p:nvPr>
        </p:nvSpPr>
        <p:spPr>
          <a:xfrm>
            <a:off x="1000100" y="1214422"/>
            <a:ext cx="8143900" cy="53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Το αρχείο αφού έγινε import και επεξεργάστηκε από το SentiStrength εξάγει τα αποτελέσματα με το ίδιο όνομα +  την ονομασία results(train+results) και είναι  της μορφής .txt.  </a:t>
            </a:r>
            <a:br>
              <a:rPr lang="el-GR" sz="20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r>
              <a:rPr lang="el-GR" sz="2400"/>
              <a:t> </a:t>
            </a:r>
            <a:br>
              <a:rPr lang="el-GR" sz="2400"/>
            </a:br>
            <a:br>
              <a:rPr lang="el-GR" sz="2400"/>
            </a:br>
            <a:endParaRPr sz="2400"/>
          </a:p>
        </p:txBody>
      </p:sp>
      <p:sp>
        <p:nvSpPr>
          <p:cNvPr id="493" name="Google Shape;493;p69"/>
          <p:cNvSpPr txBox="1"/>
          <p:nvPr>
            <p:ph type="title"/>
          </p:nvPr>
        </p:nvSpPr>
        <p:spPr>
          <a:xfrm>
            <a:off x="1000100" y="0"/>
            <a:ext cx="79335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SentiStrength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94" name="Google Shape;49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75" y="2529649"/>
            <a:ext cx="6781675" cy="42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"/>
          <p:cNvSpPr txBox="1"/>
          <p:nvPr>
            <p:ph idx="1" type="body"/>
          </p:nvPr>
        </p:nvSpPr>
        <p:spPr>
          <a:xfrm>
            <a:off x="1000100" y="1214422"/>
            <a:ext cx="8143900" cy="53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Το αρχείο .txt πρέπει να μετατραπεί πάλι σε csv  αρχείο για να μπορέσουμε να διακρίνουμε τα αποτελέσματα του καλύτερα στο Excel. </a:t>
            </a:r>
            <a:br>
              <a:rPr lang="el-GR" sz="20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r>
              <a:rPr lang="el-GR" sz="2400"/>
              <a:t> </a:t>
            </a:r>
            <a:br>
              <a:rPr lang="el-GR" sz="2400"/>
            </a:br>
            <a:br>
              <a:rPr lang="el-GR" sz="2400"/>
            </a:br>
            <a:endParaRPr sz="2400"/>
          </a:p>
        </p:txBody>
      </p:sp>
      <p:sp>
        <p:nvSpPr>
          <p:cNvPr id="500" name="Google Shape;500;p70"/>
          <p:cNvSpPr txBox="1"/>
          <p:nvPr>
            <p:ph type="title"/>
          </p:nvPr>
        </p:nvSpPr>
        <p:spPr>
          <a:xfrm>
            <a:off x="1000100" y="0"/>
            <a:ext cx="79335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SentiStrength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1"/>
          <p:cNvSpPr txBox="1"/>
          <p:nvPr>
            <p:ph idx="1" type="body"/>
          </p:nvPr>
        </p:nvSpPr>
        <p:spPr>
          <a:xfrm>
            <a:off x="1000100" y="1214422"/>
            <a:ext cx="8143900" cy="53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Υπάρχει επίσης και η δυνατότητα οπτικοποίησης των δεδομένων και έτσι δημιουργήθηκε ένα γράφημα με την χρήση των columns Positive και Negative. </a:t>
            </a:r>
            <a:br>
              <a:rPr lang="el-GR" sz="20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r>
              <a:rPr lang="el-GR" sz="2400"/>
              <a:t> </a:t>
            </a:r>
            <a:br>
              <a:rPr lang="el-GR" sz="2400"/>
            </a:br>
            <a:br>
              <a:rPr lang="el-GR" sz="2400"/>
            </a:br>
            <a:endParaRPr sz="2400"/>
          </a:p>
        </p:txBody>
      </p:sp>
      <p:sp>
        <p:nvSpPr>
          <p:cNvPr id="506" name="Google Shape;506;p71"/>
          <p:cNvSpPr txBox="1"/>
          <p:nvPr>
            <p:ph type="title"/>
          </p:nvPr>
        </p:nvSpPr>
        <p:spPr>
          <a:xfrm>
            <a:off x="1000100" y="0"/>
            <a:ext cx="79335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SentiStrength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07" name="Google Shape;50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50" y="2555150"/>
            <a:ext cx="7933599" cy="3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2"/>
          <p:cNvSpPr txBox="1"/>
          <p:nvPr>
            <p:ph idx="1" type="body"/>
          </p:nvPr>
        </p:nvSpPr>
        <p:spPr>
          <a:xfrm>
            <a:off x="1000100" y="1214422"/>
            <a:ext cx="8143900" cy="53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l-GR" sz="2400">
                <a:latin typeface="Corbel"/>
                <a:ea typeface="Corbel"/>
                <a:cs typeface="Corbel"/>
                <a:sym typeface="Corbel"/>
              </a:rPr>
              <a:t>Όπως είναι εμφανές από τα γραφήματα έπειτα από την επεξεργασία και την ανάλυση του παρόντος Dataset το Negative Sentiment υπερισχύει του Positive.</a:t>
            </a:r>
            <a:br>
              <a:rPr lang="el-GR" sz="20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r>
              <a:rPr lang="el-GR" sz="2400"/>
              <a:t> </a:t>
            </a:r>
            <a:br>
              <a:rPr lang="el-GR" sz="2400"/>
            </a:br>
            <a:br>
              <a:rPr lang="el-GR" sz="2400"/>
            </a:br>
            <a:endParaRPr sz="2400"/>
          </a:p>
        </p:txBody>
      </p:sp>
      <p:sp>
        <p:nvSpPr>
          <p:cNvPr id="513" name="Google Shape;513;p72"/>
          <p:cNvSpPr txBox="1"/>
          <p:nvPr>
            <p:ph type="title"/>
          </p:nvPr>
        </p:nvSpPr>
        <p:spPr>
          <a:xfrm>
            <a:off x="1000100" y="0"/>
            <a:ext cx="79335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SentiStrength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γραφημα.png" id="514" name="Google Shape;51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66" y="2571744"/>
            <a:ext cx="7072362" cy="4046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3"/>
          <p:cNvSpPr txBox="1"/>
          <p:nvPr>
            <p:ph idx="1" type="body"/>
          </p:nvPr>
        </p:nvSpPr>
        <p:spPr>
          <a:xfrm>
            <a:off x="1000100" y="1214422"/>
            <a:ext cx="8143800" cy="5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br>
              <a:rPr lang="el-GR" sz="20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>
                <a:latin typeface="Corbel"/>
                <a:ea typeface="Corbel"/>
                <a:cs typeface="Corbel"/>
                <a:sym typeface="Corbel"/>
              </a:rPr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br>
              <a:rPr lang="el-GR" sz="2400"/>
            </a:br>
            <a:r>
              <a:rPr lang="el-GR" sz="2400"/>
              <a:t> </a:t>
            </a:r>
            <a:br>
              <a:rPr lang="el-GR" sz="2400"/>
            </a:br>
            <a:br>
              <a:rPr lang="el-GR" sz="2400"/>
            </a:br>
            <a:endParaRPr sz="2400"/>
          </a:p>
        </p:txBody>
      </p:sp>
      <p:sp>
        <p:nvSpPr>
          <p:cNvPr id="520" name="Google Shape;520;p73"/>
          <p:cNvSpPr txBox="1"/>
          <p:nvPr>
            <p:ph type="title"/>
          </p:nvPr>
        </p:nvSpPr>
        <p:spPr>
          <a:xfrm>
            <a:off x="1000100" y="0"/>
            <a:ext cx="7933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SentiStrength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21" name="Google Shape;52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375" y="1586862"/>
            <a:ext cx="7048950" cy="461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/>
              <a:t>Average tweet sentiment</a:t>
            </a:r>
            <a:endParaRPr/>
          </a:p>
        </p:txBody>
      </p:sp>
      <p:pic>
        <p:nvPicPr>
          <p:cNvPr id="225" name="Google Shape;225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600" y="1852524"/>
            <a:ext cx="7498199" cy="46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4"/>
          <p:cNvSpPr txBox="1"/>
          <p:nvPr>
            <p:ph type="ctrTitle"/>
          </p:nvPr>
        </p:nvSpPr>
        <p:spPr>
          <a:xfrm>
            <a:off x="928662" y="2714620"/>
            <a:ext cx="7549516" cy="15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l-GR" sz="3200"/>
              <a:t>Βήμα 4</a:t>
            </a:r>
            <a:br>
              <a:rPr lang="el-GR" sz="3200"/>
            </a:br>
            <a:r>
              <a:rPr lang="el-GR" sz="3200"/>
              <a:t>Dashboard</a:t>
            </a:r>
            <a:br>
              <a:rPr lang="el-GR" sz="3200"/>
            </a:br>
            <a:endParaRPr sz="3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5"/>
          <p:cNvSpPr txBox="1"/>
          <p:nvPr>
            <p:ph type="title"/>
          </p:nvPr>
        </p:nvSpPr>
        <p:spPr>
          <a:xfrm>
            <a:off x="1071538" y="274638"/>
            <a:ext cx="80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Dashboard for </a:t>
            </a:r>
            <a:r>
              <a:rPr b="1"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Visualization</a:t>
            </a:r>
            <a:r>
              <a:rPr lang="el-G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32" name="Google Shape;53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075" y="1570050"/>
            <a:ext cx="7799524" cy="415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6"/>
          <p:cNvSpPr txBox="1"/>
          <p:nvPr>
            <p:ph type="title"/>
          </p:nvPr>
        </p:nvSpPr>
        <p:spPr>
          <a:xfrm>
            <a:off x="1071538" y="274638"/>
            <a:ext cx="80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Dashboard: </a:t>
            </a:r>
            <a:r>
              <a:rPr b="1"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MS Excel</a:t>
            </a: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 #1/2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38" name="Google Shape;53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00" y="1570050"/>
            <a:ext cx="7729400" cy="3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7"/>
          <p:cNvSpPr txBox="1"/>
          <p:nvPr>
            <p:ph type="title"/>
          </p:nvPr>
        </p:nvSpPr>
        <p:spPr>
          <a:xfrm>
            <a:off x="1071538" y="274638"/>
            <a:ext cx="80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Dashboard: </a:t>
            </a:r>
            <a:r>
              <a:rPr b="1"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MS Excel</a:t>
            </a: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 #2/2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44" name="Google Shape;54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400" y="1570050"/>
            <a:ext cx="7670250" cy="513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title"/>
          </p:nvPr>
        </p:nvSpPr>
        <p:spPr>
          <a:xfrm>
            <a:off x="1071538" y="274638"/>
            <a:ext cx="80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Dashboard: </a:t>
            </a:r>
            <a:r>
              <a:rPr b="1"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Matplotlib</a:t>
            </a: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 #1/3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50" name="Google Shape;55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788" y="1477725"/>
            <a:ext cx="6128725" cy="43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9"/>
          <p:cNvSpPr txBox="1"/>
          <p:nvPr>
            <p:ph type="title"/>
          </p:nvPr>
        </p:nvSpPr>
        <p:spPr>
          <a:xfrm>
            <a:off x="1071538" y="274638"/>
            <a:ext cx="80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Dashboard: </a:t>
            </a:r>
            <a:r>
              <a:rPr b="1"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Matplotlib</a:t>
            </a: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 #2/3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56" name="Google Shape;55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663" y="1417638"/>
            <a:ext cx="5162171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0"/>
          <p:cNvSpPr txBox="1"/>
          <p:nvPr>
            <p:ph type="title"/>
          </p:nvPr>
        </p:nvSpPr>
        <p:spPr>
          <a:xfrm>
            <a:off x="1071538" y="274638"/>
            <a:ext cx="80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Dashboard: </a:t>
            </a:r>
            <a:r>
              <a:rPr b="1"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Matplotlib</a:t>
            </a: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 #3/3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075" y="1487775"/>
            <a:ext cx="7701351" cy="448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1"/>
          <p:cNvSpPr txBox="1"/>
          <p:nvPr>
            <p:ph type="title"/>
          </p:nvPr>
        </p:nvSpPr>
        <p:spPr>
          <a:xfrm>
            <a:off x="1071538" y="274638"/>
            <a:ext cx="80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Dashboard: </a:t>
            </a:r>
            <a:r>
              <a:rPr b="1"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Bokeh</a:t>
            </a: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 #1/2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68" name="Google Shape;56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738" y="1417650"/>
            <a:ext cx="7095625" cy="49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2"/>
          <p:cNvSpPr txBox="1"/>
          <p:nvPr>
            <p:ph type="title"/>
          </p:nvPr>
        </p:nvSpPr>
        <p:spPr>
          <a:xfrm>
            <a:off x="1071538" y="274638"/>
            <a:ext cx="80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Dashboard: </a:t>
            </a:r>
            <a:r>
              <a:rPr b="1"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Bokeh</a:t>
            </a: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 #2/2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74" name="Google Shape;57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575" y="1417650"/>
            <a:ext cx="7742750" cy="48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3"/>
          <p:cNvSpPr txBox="1"/>
          <p:nvPr>
            <p:ph type="title"/>
          </p:nvPr>
        </p:nvSpPr>
        <p:spPr>
          <a:xfrm>
            <a:off x="1071538" y="274638"/>
            <a:ext cx="80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Dashboard: </a:t>
            </a:r>
            <a:r>
              <a:rPr b="1"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Suggested bibliography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80" name="Google Shape;58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100" y="1507863"/>
            <a:ext cx="7437311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u="sng">
                <a:solidFill>
                  <a:schemeClr val="hlink"/>
                </a:solidFill>
                <a:hlinkClick r:id="rId3"/>
              </a:rPr>
              <a:t>wesa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l-GR" u="sng">
                <a:solidFill>
                  <a:schemeClr val="hlink"/>
                </a:solidFill>
                <a:hlinkClick r:id="rId4"/>
              </a:rPr>
              <a:t>http://wesa.azurewebsites.net/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l-GR"/>
              <a:t>A clojure web application that can fetch tweets on demand and pass them through Vader.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4"/>
          <p:cNvSpPr txBox="1"/>
          <p:nvPr>
            <p:ph idx="1" type="subTitle"/>
          </p:nvPr>
        </p:nvSpPr>
        <p:spPr>
          <a:xfrm>
            <a:off x="1000100" y="1357298"/>
            <a:ext cx="8143900" cy="2143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274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4200"/>
          </a:p>
          <a:p>
            <a:pPr indent="0" lvl="0" marL="2743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</p:txBody>
      </p:sp>
      <p:sp>
        <p:nvSpPr>
          <p:cNvPr id="586" name="Google Shape;586;p84"/>
          <p:cNvSpPr txBox="1"/>
          <p:nvPr/>
        </p:nvSpPr>
        <p:spPr>
          <a:xfrm>
            <a:off x="2407450" y="3200400"/>
            <a:ext cx="53292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Corbel"/>
              <a:buNone/>
            </a:pPr>
            <a:r>
              <a:rPr lang="el-GR" sz="3200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rPr>
              <a:t>Ευχαριστούμε για την προσοχή σας!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87" name="Google Shape;58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075" y="1357300"/>
            <a:ext cx="32480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928662" y="2928934"/>
            <a:ext cx="82153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l-GR" sz="3200"/>
              <a:t>Βήμα 2</a:t>
            </a:r>
            <a:br>
              <a:rPr lang="el-GR" sz="3200"/>
            </a:br>
            <a:r>
              <a:rPr lang="el-GR" sz="3200">
                <a:latin typeface="Corbel"/>
                <a:ea typeface="Corbel"/>
                <a:cs typeface="Corbel"/>
                <a:sym typeface="Corbel"/>
              </a:rPr>
              <a:t>Text Pre-Processing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l-GR"/>
              <a:t>Text Pre Processing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l-GR"/>
              <a:t>Διαδικασία κατά την οποία αφαιρούμε τις  “μη επιθυμητές” λέξεις από τα tweets , αυτές που δεν περιέχουν κάποιο  συναισθήματα (sentiments).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l-GR"/>
              <a:t>Tokenization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656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●"/>
            </a:pPr>
            <a:r>
              <a:rPr lang="el-GR" sz="2960"/>
              <a:t>Διαδικασία τεμαχισμού / διαίρεσης μιας συμβολοσειράς σε μια λίστα από μικρότερα κομμάτια (tokens)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60"/>
          </a:p>
          <a:p>
            <a:pPr indent="-41656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960"/>
              <a:buChar char="●"/>
            </a:pPr>
            <a:r>
              <a:rPr lang="el-GR" sz="2960"/>
              <a:t>Το token είναι το μικρότερο κομμάτι κειμένου που μπορεί να αναλυθεί.</a:t>
            </a:r>
            <a:endParaRPr/>
          </a:p>
          <a:p>
            <a:pPr indent="-133096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68"/>
              <a:buNone/>
            </a:pPr>
            <a:r>
              <a:t/>
            </a:r>
            <a:endParaRPr sz="2960"/>
          </a:p>
          <a:p>
            <a:pPr indent="0" lvl="0" marL="822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68"/>
              <a:buNone/>
            </a:pPr>
            <a:r>
              <a:rPr lang="el-GR" sz="2960"/>
              <a:t>H NLTK υποστηρίζει :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590"/>
              <a:buChar char="◦"/>
            </a:pPr>
            <a:r>
              <a:rPr lang="el-GR" sz="2590"/>
              <a:t>Sentence Tokenization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590"/>
              <a:buChar char="◦"/>
            </a:pPr>
            <a:r>
              <a:rPr lang="el-GR" sz="2590"/>
              <a:t>Word Tokenization</a:t>
            </a:r>
            <a:endParaRPr/>
          </a:p>
          <a:p>
            <a:pPr indent="-133096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68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