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  <p:sldMasterId id="2147483773" r:id="rId2"/>
  </p:sldMasterIdLst>
  <p:notesMasterIdLst>
    <p:notesMasterId r:id="rId13"/>
  </p:notesMasterIdLst>
  <p:sldIdLst>
    <p:sldId id="256" r:id="rId3"/>
    <p:sldId id="284" r:id="rId4"/>
    <p:sldId id="285" r:id="rId5"/>
    <p:sldId id="286" r:id="rId6"/>
    <p:sldId id="287" r:id="rId7"/>
    <p:sldId id="288" r:id="rId8"/>
    <p:sldId id="291" r:id="rId9"/>
    <p:sldId id="289" r:id="rId10"/>
    <p:sldId id="292" r:id="rId11"/>
    <p:sldId id="29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073F90-A2C0-4B75-9865-4991A3B4B6CF}">
          <p14:sldIdLst>
            <p14:sldId id="256"/>
            <p14:sldId id="284"/>
            <p14:sldId id="285"/>
            <p14:sldId id="286"/>
            <p14:sldId id="287"/>
            <p14:sldId id="288"/>
            <p14:sldId id="291"/>
            <p14:sldId id="289"/>
            <p14:sldId id="292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44546A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F28B7-CAFA-46D5-A805-462A1EB8B705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071F0-97B8-443A-834F-9B43A3FF8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498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071F0-97B8-443A-834F-9B43A3FF8D6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723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76C3-61BE-478F-B2AD-C3BA517766A2}" type="datetime1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FD40-42C1-48E3-BFC8-53F7C9907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23737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76C3-61BE-478F-B2AD-C3BA517766A2}" type="datetime1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FD40-42C1-48E3-BFC8-53F7C9907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76642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76C3-61BE-478F-B2AD-C3BA517766A2}" type="datetime1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FD40-42C1-48E3-BFC8-53F7C9907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9992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14401"/>
            <a:ext cx="10363200" cy="1470025"/>
          </a:xfrm>
        </p:spPr>
        <p:txBody>
          <a:bodyPr/>
          <a:lstStyle>
            <a:lvl1pPr algn="l">
              <a:defRPr b="1">
                <a:solidFill>
                  <a:srgbClr val="66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6600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5334000"/>
            <a:ext cx="4572000" cy="1562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800" y="5334000"/>
            <a:ext cx="22860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71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66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Ø"/>
              <a:defRPr sz="3000">
                <a:solidFill>
                  <a:srgbClr val="660033"/>
                </a:solidFill>
              </a:defRPr>
            </a:lvl1pPr>
            <a:lvl2pPr marL="742950" indent="-285750">
              <a:buFont typeface="Courier New" pitchFamily="49" charset="0"/>
              <a:buChar char="o"/>
              <a:defRPr sz="2700">
                <a:solidFill>
                  <a:srgbClr val="660033"/>
                </a:solidFill>
              </a:defRPr>
            </a:lvl2pPr>
            <a:lvl3pPr marL="1143000" indent="-228600">
              <a:buFont typeface="Wingdings" pitchFamily="2" charset="2"/>
              <a:buChar char="§"/>
              <a:defRPr sz="2400">
                <a:solidFill>
                  <a:srgbClr val="660033"/>
                </a:solidFill>
              </a:defRPr>
            </a:lvl3pPr>
            <a:lvl4pPr marL="1600200" indent="-228600">
              <a:buFont typeface="Arial" pitchFamily="34" charset="0"/>
              <a:buChar char="•"/>
              <a:defRPr sz="2100">
                <a:solidFill>
                  <a:srgbClr val="660033"/>
                </a:solidFill>
              </a:defRPr>
            </a:lvl4pPr>
            <a:lvl5pPr>
              <a:defRPr sz="1800">
                <a:solidFill>
                  <a:srgbClr val="6600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989" y="76202"/>
            <a:ext cx="784411" cy="5333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52400" y="0"/>
            <a:ext cx="127000" cy="6858000"/>
          </a:xfrm>
          <a:prstGeom prst="rect">
            <a:avLst/>
          </a:prstGeom>
          <a:solidFill>
            <a:srgbClr val="66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T3S Task 2688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8CB3-A36E-460C-ABF8-007CA9445D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043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8CB3-A36E-460C-ABF8-007CA9445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08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66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 marL="342900" indent="-342900">
              <a:buFont typeface="Wingdings" pitchFamily="2" charset="2"/>
              <a:buChar char="Ø"/>
              <a:defRPr sz="2800">
                <a:solidFill>
                  <a:srgbClr val="660033"/>
                </a:solidFill>
              </a:defRPr>
            </a:lvl1pPr>
            <a:lvl2pPr marL="742950" indent="-285750">
              <a:buFont typeface="Courier New" pitchFamily="49" charset="0"/>
              <a:buChar char="o"/>
              <a:defRPr sz="2400">
                <a:solidFill>
                  <a:srgbClr val="660033"/>
                </a:solidFill>
              </a:defRPr>
            </a:lvl2pPr>
            <a:lvl3pPr marL="1143000" indent="-228600">
              <a:buFont typeface="Wingdings" pitchFamily="2" charset="2"/>
              <a:buChar char="§"/>
              <a:defRPr sz="2000">
                <a:solidFill>
                  <a:srgbClr val="660033"/>
                </a:solidFill>
              </a:defRPr>
            </a:lvl3pPr>
            <a:lvl4pPr marL="1600200" indent="-228600">
              <a:buFont typeface="Arial" pitchFamily="34" charset="0"/>
              <a:buChar char="•"/>
              <a:defRPr sz="1800">
                <a:solidFill>
                  <a:srgbClr val="660033"/>
                </a:solidFill>
              </a:defRPr>
            </a:lvl4pPr>
            <a:lvl5pPr>
              <a:defRPr sz="1800">
                <a:solidFill>
                  <a:srgbClr val="66003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 marL="342900" indent="-342900">
              <a:buFont typeface="Wingdings" pitchFamily="2" charset="2"/>
              <a:buChar char="Ø"/>
              <a:defRPr sz="2800">
                <a:solidFill>
                  <a:srgbClr val="660033"/>
                </a:solidFill>
              </a:defRPr>
            </a:lvl1pPr>
            <a:lvl2pPr marL="742950" indent="-285750">
              <a:buFont typeface="Courier New" pitchFamily="49" charset="0"/>
              <a:buChar char="o"/>
              <a:defRPr sz="2400">
                <a:solidFill>
                  <a:srgbClr val="660033"/>
                </a:solidFill>
              </a:defRPr>
            </a:lvl2pPr>
            <a:lvl3pPr marL="1143000" indent="-228600">
              <a:buFont typeface="Wingdings" pitchFamily="2" charset="2"/>
              <a:buChar char="§"/>
              <a:defRPr sz="2000">
                <a:solidFill>
                  <a:srgbClr val="660033"/>
                </a:solidFill>
              </a:defRPr>
            </a:lvl3pPr>
            <a:lvl4pPr marL="1600200" indent="-228600">
              <a:buFont typeface="Arial" pitchFamily="34" charset="0"/>
              <a:buChar char="•"/>
              <a:defRPr sz="1800">
                <a:solidFill>
                  <a:srgbClr val="660033"/>
                </a:solidFill>
              </a:defRPr>
            </a:lvl4pPr>
            <a:lvl5pPr>
              <a:defRPr sz="1800">
                <a:solidFill>
                  <a:srgbClr val="66003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989" y="76202"/>
            <a:ext cx="784411" cy="53339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2400" y="0"/>
            <a:ext cx="127000" cy="6858000"/>
          </a:xfrm>
          <a:prstGeom prst="rect">
            <a:avLst/>
          </a:prstGeom>
          <a:solidFill>
            <a:srgbClr val="66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T3S Task 2688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8CB3-A36E-460C-ABF8-007CA9445D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44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66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66003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 marL="342900" indent="-342900">
              <a:buFont typeface="Wingdings" pitchFamily="2" charset="2"/>
              <a:buChar char="Ø"/>
              <a:defRPr sz="2400">
                <a:solidFill>
                  <a:srgbClr val="660033"/>
                </a:solidFill>
              </a:defRPr>
            </a:lvl1pPr>
            <a:lvl2pPr marL="742950" indent="-285750">
              <a:buFont typeface="Courier New" pitchFamily="49" charset="0"/>
              <a:buChar char="o"/>
              <a:defRPr sz="2000">
                <a:solidFill>
                  <a:srgbClr val="660033"/>
                </a:solidFill>
              </a:defRPr>
            </a:lvl2pPr>
            <a:lvl3pPr marL="1143000" indent="-228600">
              <a:buFont typeface="Wingdings" pitchFamily="2" charset="2"/>
              <a:buChar char="§"/>
              <a:defRPr sz="1800">
                <a:solidFill>
                  <a:srgbClr val="660033"/>
                </a:solidFill>
              </a:defRPr>
            </a:lvl3pPr>
            <a:lvl4pPr marL="1600200" indent="-228600">
              <a:buFont typeface="Arial" pitchFamily="34" charset="0"/>
              <a:buChar char="•"/>
              <a:defRPr sz="1600">
                <a:solidFill>
                  <a:srgbClr val="660033"/>
                </a:solidFill>
              </a:defRPr>
            </a:lvl4pPr>
            <a:lvl5pPr>
              <a:defRPr sz="1600">
                <a:solidFill>
                  <a:srgbClr val="660033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66003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 marL="342900" indent="-342900">
              <a:buFont typeface="Wingdings" pitchFamily="2" charset="2"/>
              <a:buChar char="Ø"/>
              <a:defRPr sz="2400">
                <a:solidFill>
                  <a:srgbClr val="660033"/>
                </a:solidFill>
              </a:defRPr>
            </a:lvl1pPr>
            <a:lvl2pPr marL="742950" indent="-285750">
              <a:buFont typeface="Courier New" pitchFamily="49" charset="0"/>
              <a:buChar char="o"/>
              <a:defRPr sz="2000">
                <a:solidFill>
                  <a:srgbClr val="660033"/>
                </a:solidFill>
              </a:defRPr>
            </a:lvl2pPr>
            <a:lvl3pPr marL="1143000" indent="-228600">
              <a:buFont typeface="Wingdings" pitchFamily="2" charset="2"/>
              <a:buChar char="§"/>
              <a:defRPr sz="1800">
                <a:solidFill>
                  <a:srgbClr val="660033"/>
                </a:solidFill>
              </a:defRPr>
            </a:lvl3pPr>
            <a:lvl4pPr marL="1600200" indent="-228600">
              <a:buFont typeface="Arial" pitchFamily="34" charset="0"/>
              <a:buChar char="•"/>
              <a:defRPr sz="1600">
                <a:solidFill>
                  <a:srgbClr val="660033"/>
                </a:solidFill>
              </a:defRPr>
            </a:lvl4pPr>
            <a:lvl5pPr>
              <a:defRPr sz="1600">
                <a:solidFill>
                  <a:srgbClr val="660033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989" y="76202"/>
            <a:ext cx="784411" cy="533399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52400" y="0"/>
            <a:ext cx="127000" cy="6858000"/>
          </a:xfrm>
          <a:prstGeom prst="rect">
            <a:avLst/>
          </a:prstGeom>
          <a:solidFill>
            <a:srgbClr val="66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T3S Task 2688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8CB3-A36E-460C-ABF8-007CA9445D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28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66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989" y="76202"/>
            <a:ext cx="784411" cy="5333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52400" y="0"/>
            <a:ext cx="127000" cy="6858000"/>
          </a:xfrm>
          <a:prstGeom prst="rect">
            <a:avLst/>
          </a:prstGeom>
          <a:solidFill>
            <a:srgbClr val="66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T3S Task 2688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8CB3-A36E-460C-ABF8-007CA9445D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58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989" y="76202"/>
            <a:ext cx="784411" cy="53339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152400" y="0"/>
            <a:ext cx="127000" cy="6858000"/>
          </a:xfrm>
          <a:prstGeom prst="rect">
            <a:avLst/>
          </a:prstGeom>
          <a:solidFill>
            <a:srgbClr val="66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T3S Task 2688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8CB3-A36E-460C-ABF8-007CA9445D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56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8CB3-A36E-460C-ABF8-007CA9445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5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76C3-61BE-478F-B2AD-C3BA517766A2}" type="datetime1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FD40-42C1-48E3-BFC8-53F7C9907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39870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8CB3-A36E-460C-ABF8-007CA9445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69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8CB3-A36E-460C-ABF8-007CA9445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772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8CB3-A36E-460C-ABF8-007CA9445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76C3-61BE-478F-B2AD-C3BA517766A2}" type="datetime1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FD40-42C1-48E3-BFC8-53F7C9907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94847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76C3-61BE-478F-B2AD-C3BA517766A2}" type="datetime1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FD40-42C1-48E3-BFC8-53F7C9907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7799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76C3-61BE-478F-B2AD-C3BA517766A2}" type="datetime1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FD40-42C1-48E3-BFC8-53F7C9907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88351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76C3-61BE-478F-B2AD-C3BA517766A2}" type="datetime1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FD40-42C1-48E3-BFC8-53F7C9907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45518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76C3-61BE-478F-B2AD-C3BA517766A2}" type="datetime1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FD40-42C1-48E3-BFC8-53F7C9907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32420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76C3-61BE-478F-B2AD-C3BA517766A2}" type="datetime1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FD40-42C1-48E3-BFC8-53F7C9907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9559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76C3-61BE-478F-B2AD-C3BA517766A2}" type="datetime1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FD40-42C1-48E3-BFC8-53F7C9907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50714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376C3-61BE-478F-B2AD-C3BA517766A2}" type="datetime1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7FD40-42C1-48E3-BFC8-53F7C9907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07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D8CB3-A36E-460C-ABF8-007CA9445D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T3S Task 2688</a:t>
            </a:r>
          </a:p>
        </p:txBody>
      </p:sp>
    </p:spTree>
    <p:extLst>
      <p:ext uri="{BB962C8B-B14F-4D97-AF65-F5344CB8AC3E}">
        <p14:creationId xmlns:p14="http://schemas.microsoft.com/office/powerpoint/2010/main" val="302486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66003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3200" kern="12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rgbClr val="66003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rgbClr val="66003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66003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6600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7890911C-0CB6-40E8-A72B-22C6644057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148" y="416684"/>
            <a:ext cx="2255884" cy="49282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/>
        </p:nvSpPr>
        <p:spPr>
          <a:xfrm>
            <a:off x="1154164" y="1240336"/>
            <a:ext cx="10688897" cy="2171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66003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Neural Network Implementation on FPGA 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Book" panose="020B0503020102020204" pitchFamily="34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CCA2AB46-01D0-45F7-A25E-E4F6EABA88A1}"/>
              </a:ext>
            </a:extLst>
          </p:cNvPr>
          <p:cNvSpPr txBox="1">
            <a:spLocks/>
          </p:cNvSpPr>
          <p:nvPr/>
        </p:nvSpPr>
        <p:spPr>
          <a:xfrm>
            <a:off x="1653681" y="3411475"/>
            <a:ext cx="9100910" cy="380665"/>
          </a:xfrm>
          <a:prstGeom prst="rect">
            <a:avLst/>
          </a:prstGeom>
        </p:spPr>
        <p:txBody>
          <a:bodyPr vert="horz"/>
          <a:lstStyle>
            <a:lvl1pPr algn="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2700" dirty="0">
                <a:solidFill>
                  <a:srgbClr val="660033"/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Lang Feng, Hongxin Kong</a:t>
            </a:r>
            <a:endParaRPr lang="en-US" sz="2700" baseline="30000" dirty="0">
              <a:solidFill>
                <a:srgbClr val="660033"/>
              </a:solidFill>
              <a:latin typeface="Franklin Gothic Book" panose="020B0503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8289E9D1-96D7-477F-99D2-67256E5AEE12}"/>
              </a:ext>
            </a:extLst>
          </p:cNvPr>
          <p:cNvSpPr txBox="1">
            <a:spLocks/>
          </p:cNvSpPr>
          <p:nvPr/>
        </p:nvSpPr>
        <p:spPr>
          <a:xfrm>
            <a:off x="2408956" y="4009641"/>
            <a:ext cx="6879936" cy="1142125"/>
          </a:xfrm>
          <a:prstGeom prst="rect">
            <a:avLst/>
          </a:prstGeom>
        </p:spPr>
        <p:txBody>
          <a:bodyPr vert="horz"/>
          <a:lstStyle>
            <a:lvl1pPr algn="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pPr algn="ctr"/>
            <a:endParaRPr lang="en-US" sz="2400" dirty="0">
              <a:solidFill>
                <a:srgbClr val="660033"/>
              </a:solidFill>
              <a:latin typeface="Franklin Gothic Book" panose="020B0503020102020204" pitchFamily="34" charset="0"/>
              <a:cs typeface="Franklin Gothic Book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8798490" y="6306246"/>
            <a:ext cx="2743200" cy="365125"/>
          </a:xfrm>
        </p:spPr>
        <p:txBody>
          <a:bodyPr/>
          <a:lstStyle/>
          <a:p>
            <a:fld id="{B177FD40-42C1-48E3-BFC8-53F7C990732F}" type="slidenum">
              <a:rPr lang="zh-CN" altLang="en-US" sz="1600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5077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FD40-42C1-48E3-BFC8-53F7C990732F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4249002" y="2125362"/>
            <a:ext cx="3618459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0476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FD40-42C1-48E3-BFC8-53F7C990732F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6714" y="363215"/>
            <a:ext cx="6159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60033"/>
                </a:solidFill>
              </a:rPr>
              <a:t>Problem statement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58432" y="1439501"/>
            <a:ext cx="5640309" cy="36666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013" y="2462544"/>
            <a:ext cx="3444570" cy="214719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323437" y="1539088"/>
            <a:ext cx="1747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FPGA</a:t>
            </a:r>
          </a:p>
        </p:txBody>
      </p:sp>
      <p:sp>
        <p:nvSpPr>
          <p:cNvPr id="17" name="5-Point Star 16"/>
          <p:cNvSpPr/>
          <p:nvPr/>
        </p:nvSpPr>
        <p:spPr>
          <a:xfrm>
            <a:off x="7288040" y="1563340"/>
            <a:ext cx="470780" cy="423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695446" y="1557194"/>
            <a:ext cx="4102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good accuracy with reasonable cost</a:t>
            </a:r>
          </a:p>
        </p:txBody>
      </p:sp>
      <p:sp>
        <p:nvSpPr>
          <p:cNvPr id="19" name="5-Point Star 18"/>
          <p:cNvSpPr/>
          <p:nvPr/>
        </p:nvSpPr>
        <p:spPr>
          <a:xfrm>
            <a:off x="7288040" y="2849027"/>
            <a:ext cx="470780" cy="423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758820" y="2761111"/>
            <a:ext cx="382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Configurable(function as different NN when we change the parameters)</a:t>
            </a:r>
          </a:p>
        </p:txBody>
      </p:sp>
      <p:sp>
        <p:nvSpPr>
          <p:cNvPr id="21" name="5-Point Star 20"/>
          <p:cNvSpPr/>
          <p:nvPr/>
        </p:nvSpPr>
        <p:spPr>
          <a:xfrm>
            <a:off x="7288040" y="4185940"/>
            <a:ext cx="470780" cy="423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758820" y="4269329"/>
            <a:ext cx="382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Realize training process on FPGA</a:t>
            </a:r>
          </a:p>
        </p:txBody>
      </p:sp>
    </p:spTree>
    <p:extLst>
      <p:ext uri="{BB962C8B-B14F-4D97-AF65-F5344CB8AC3E}">
        <p14:creationId xmlns:p14="http://schemas.microsoft.com/office/powerpoint/2010/main" val="168882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FD40-42C1-48E3-BFC8-53F7C990732F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6714" y="363215"/>
            <a:ext cx="6159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60033"/>
                </a:solidFill>
              </a:rPr>
              <a:t>Implementation Details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501" y="1540586"/>
            <a:ext cx="4548336" cy="33990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96" y="1113942"/>
            <a:ext cx="2724056" cy="26585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2395" y="4228118"/>
            <a:ext cx="34136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32*32</a:t>
            </a:r>
            <a:r>
              <a:rPr lang="en-US" sz="2000" b="1" dirty="0"/>
              <a:t> </a:t>
            </a:r>
            <a:r>
              <a:rPr lang="en-US" dirty="0"/>
              <a:t>digits</a:t>
            </a:r>
          </a:p>
          <a:p>
            <a:r>
              <a:rPr lang="en-US" sz="2000" b="1" u="sng" dirty="0"/>
              <a:t>1800</a:t>
            </a:r>
            <a:r>
              <a:rPr lang="en-US" dirty="0"/>
              <a:t> data in training set</a:t>
            </a:r>
          </a:p>
          <a:p>
            <a:r>
              <a:rPr lang="en-US" sz="2000" b="1" u="sng" dirty="0"/>
              <a:t>946 </a:t>
            </a:r>
            <a:r>
              <a:rPr lang="en-US" dirty="0"/>
              <a:t>data in testing set</a:t>
            </a:r>
          </a:p>
        </p:txBody>
      </p:sp>
      <p:sp>
        <p:nvSpPr>
          <p:cNvPr id="9" name="Right Arrow 8"/>
          <p:cNvSpPr/>
          <p:nvPr/>
        </p:nvSpPr>
        <p:spPr>
          <a:xfrm rot="16200000">
            <a:off x="6533919" y="1308591"/>
            <a:ext cx="494262" cy="244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14384" y="260351"/>
            <a:ext cx="3847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Allocate memory for FPGA to read, Read data from SD card to RAM and from RAM to allocated memory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33641" y="903045"/>
            <a:ext cx="384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data from SD card</a:t>
            </a:r>
          </a:p>
        </p:txBody>
      </p:sp>
      <p:sp>
        <p:nvSpPr>
          <p:cNvPr id="12" name="Right Arrow 11"/>
          <p:cNvSpPr/>
          <p:nvPr/>
        </p:nvSpPr>
        <p:spPr>
          <a:xfrm rot="19279537">
            <a:off x="9448869" y="1351888"/>
            <a:ext cx="648272" cy="244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2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92815" y="2490668"/>
            <a:ext cx="1985758" cy="670556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FD40-42C1-48E3-BFC8-53F7C990732F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4671" y="325492"/>
            <a:ext cx="6159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60033"/>
                </a:solidFill>
              </a:rPr>
              <a:t>Implementation Details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896" y="910267"/>
            <a:ext cx="6896100" cy="54578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209863" y="786182"/>
            <a:ext cx="6237836" cy="5705993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401994" y="786182"/>
            <a:ext cx="2498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FPGA PART</a:t>
            </a:r>
          </a:p>
          <a:p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 DE1-SoC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005750" y="3865830"/>
            <a:ext cx="99588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05750" y="4000123"/>
            <a:ext cx="99588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005750" y="4415073"/>
            <a:ext cx="99588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005750" y="4594633"/>
            <a:ext cx="99588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05750" y="5172546"/>
            <a:ext cx="99588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Down Arrow 15"/>
          <p:cNvSpPr/>
          <p:nvPr/>
        </p:nvSpPr>
        <p:spPr>
          <a:xfrm rot="7716014">
            <a:off x="2332480" y="2895409"/>
            <a:ext cx="269952" cy="12412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05888" y="2500177"/>
            <a:ext cx="212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byte to Show the number of inputs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0528" y="4831808"/>
            <a:ext cx="212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byte to Show the number of neurons </a:t>
            </a:r>
          </a:p>
        </p:txBody>
      </p:sp>
      <p:sp>
        <p:nvSpPr>
          <p:cNvPr id="19" name="Down Arrow 18"/>
          <p:cNvSpPr/>
          <p:nvPr/>
        </p:nvSpPr>
        <p:spPr>
          <a:xfrm rot="3663327">
            <a:off x="2432492" y="4342464"/>
            <a:ext cx="240414" cy="854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8647" y="3877170"/>
            <a:ext cx="971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128MB for data</a:t>
            </a:r>
          </a:p>
        </p:txBody>
      </p:sp>
      <p:sp>
        <p:nvSpPr>
          <p:cNvPr id="21" name="Down Arrow 20"/>
          <p:cNvSpPr/>
          <p:nvPr/>
        </p:nvSpPr>
        <p:spPr>
          <a:xfrm rot="5400000">
            <a:off x="2091310" y="3579720"/>
            <a:ext cx="269952" cy="12412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3139749">
            <a:off x="2242889" y="4842110"/>
            <a:ext cx="240414" cy="13888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5888" y="6020612"/>
            <a:ext cx="212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256Mb for weights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03681" y="4819695"/>
            <a:ext cx="1985758" cy="670556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8410" y="980685"/>
            <a:ext cx="1985758" cy="670556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5101" y="1003659"/>
            <a:ext cx="188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Configurable for different NN</a:t>
            </a:r>
          </a:p>
        </p:txBody>
      </p:sp>
    </p:spTree>
    <p:extLst>
      <p:ext uri="{BB962C8B-B14F-4D97-AF65-F5344CB8AC3E}">
        <p14:creationId xmlns:p14="http://schemas.microsoft.com/office/powerpoint/2010/main" val="376276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FD40-42C1-48E3-BFC8-53F7C990732F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4671" y="325492"/>
            <a:ext cx="6159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60033"/>
                </a:solidFill>
              </a:rPr>
              <a:t>Results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670" y="910267"/>
            <a:ext cx="7881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60033"/>
                </a:solidFill>
              </a:rPr>
              <a:t>----------------Realize Communication between processor Memory and FPGA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8887" y="1738265"/>
            <a:ext cx="283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AXI BUS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540" y="2270860"/>
            <a:ext cx="8305861" cy="8858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22622" y="3156691"/>
            <a:ext cx="343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Waveform of reading 4 bytes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979" y="4117173"/>
            <a:ext cx="8446234" cy="9437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22622" y="5060886"/>
            <a:ext cx="343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Waveform of writing 4 bytes</a:t>
            </a:r>
          </a:p>
        </p:txBody>
      </p:sp>
    </p:spTree>
    <p:extLst>
      <p:ext uri="{BB962C8B-B14F-4D97-AF65-F5344CB8AC3E}">
        <p14:creationId xmlns:p14="http://schemas.microsoft.com/office/powerpoint/2010/main" val="2259104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FD40-42C1-48E3-BFC8-53F7C990732F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4671" y="325492"/>
            <a:ext cx="6159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60033"/>
                </a:solidFill>
              </a:rPr>
              <a:t>Results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670" y="910267"/>
            <a:ext cx="7881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60033"/>
                </a:solidFill>
              </a:rPr>
              <a:t>----------------MATLAB simulation result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0" y="2089086"/>
            <a:ext cx="4175578" cy="31316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4670" y="1588423"/>
            <a:ext cx="768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Setup : 30 Neurons in Hidden layer, 32 inputs and 10 outputs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586355"/>
              </p:ext>
            </p:extLst>
          </p:nvPr>
        </p:nvGraphicFramePr>
        <p:xfrm>
          <a:off x="5220078" y="3284088"/>
          <a:ext cx="478911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374">
                  <a:extLst>
                    <a:ext uri="{9D8B030D-6E8A-4147-A177-3AD203B41FA5}">
                      <a16:colId xmlns:a16="http://schemas.microsoft.com/office/drawing/2014/main" val="1492851404"/>
                    </a:ext>
                  </a:extLst>
                </a:gridCol>
                <a:gridCol w="3201736">
                  <a:extLst>
                    <a:ext uri="{9D8B030D-6E8A-4147-A177-3AD203B41FA5}">
                      <a16:colId xmlns:a16="http://schemas.microsoft.com/office/drawing/2014/main" val="1251043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Training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accuracy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75.54%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32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Testing 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183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25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FD40-42C1-48E3-BFC8-53F7C990732F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4671" y="325492"/>
            <a:ext cx="6159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60033"/>
                </a:solidFill>
              </a:rPr>
              <a:t>Results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670" y="910267"/>
            <a:ext cx="7881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60033"/>
                </a:solidFill>
              </a:rPr>
              <a:t>----------------FPGA Netlist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29" y="1303973"/>
            <a:ext cx="5846571" cy="31458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30712" y="2161076"/>
            <a:ext cx="1810694" cy="1819746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397859" y="2636381"/>
            <a:ext cx="889094" cy="3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6363683" y="213995"/>
            <a:ext cx="3618517" cy="5029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97970" y="1786848"/>
            <a:ext cx="2444436" cy="38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Controller + NN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1449BF3-3924-41C7-9BB8-97DEE192713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658485" y="64093"/>
            <a:ext cx="1123865" cy="5249920"/>
          </a:xfrm>
          <a:prstGeom prst="rect">
            <a:avLst/>
          </a:prstGeom>
        </p:spPr>
      </p:pic>
      <p:sp>
        <p:nvSpPr>
          <p:cNvPr id="14" name="TextBox 5">
            <a:extLst>
              <a:ext uri="{FF2B5EF4-FFF2-40B4-BE49-F238E27FC236}">
                <a16:creationId xmlns:a16="http://schemas.microsoft.com/office/drawing/2014/main" id="{62E7E008-5E45-4086-9D0F-11B532D5E3F8}"/>
              </a:ext>
            </a:extLst>
          </p:cNvPr>
          <p:cNvSpPr txBox="1"/>
          <p:nvPr/>
        </p:nvSpPr>
        <p:spPr>
          <a:xfrm>
            <a:off x="7260184" y="5506087"/>
            <a:ext cx="2011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60033"/>
                </a:solidFill>
              </a:rPr>
              <a:t>Directly Mapped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73AA9CFD-5EBF-4D55-A0D9-BDD589A5AEE5}"/>
              </a:ext>
            </a:extLst>
          </p:cNvPr>
          <p:cNvSpPr txBox="1"/>
          <p:nvPr/>
        </p:nvSpPr>
        <p:spPr>
          <a:xfrm>
            <a:off x="10658485" y="5531109"/>
            <a:ext cx="2011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60033"/>
                </a:solidFill>
              </a:rPr>
              <a:t>Recurrent</a:t>
            </a:r>
          </a:p>
        </p:txBody>
      </p:sp>
    </p:spTree>
    <p:extLst>
      <p:ext uri="{BB962C8B-B14F-4D97-AF65-F5344CB8AC3E}">
        <p14:creationId xmlns:p14="http://schemas.microsoft.com/office/powerpoint/2010/main" val="2909924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33085" y="6167383"/>
            <a:ext cx="2743200" cy="365125"/>
          </a:xfrm>
        </p:spPr>
        <p:txBody>
          <a:bodyPr/>
          <a:lstStyle/>
          <a:p>
            <a:fld id="{B177FD40-42C1-48E3-BFC8-53F7C990732F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4671" y="325492"/>
            <a:ext cx="6159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60033"/>
                </a:solidFill>
              </a:rPr>
              <a:t>Results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670" y="910267"/>
            <a:ext cx="7881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60033"/>
                </a:solidFill>
              </a:rPr>
              <a:t>----------------FPGA Implementation result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55" y="1413298"/>
            <a:ext cx="4956478" cy="2981202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720158" y="3883936"/>
            <a:ext cx="642796" cy="23539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41972" y="4491376"/>
            <a:ext cx="3032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FPGA with a testing accuracy:</a:t>
            </a:r>
            <a:r>
              <a:rPr lang="en-US" sz="2000" b="1" dirty="0"/>
              <a:t> 59</a:t>
            </a:r>
            <a:r>
              <a:rPr lang="en-US" dirty="0"/>
              <a:t>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1972" y="5243672"/>
            <a:ext cx="3032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Compared to 64% in PC, not a big drop.</a:t>
            </a:r>
          </a:p>
        </p:txBody>
      </p:sp>
      <p:sp>
        <p:nvSpPr>
          <p:cNvPr id="11" name="Smiley Face 10"/>
          <p:cNvSpPr/>
          <p:nvPr/>
        </p:nvSpPr>
        <p:spPr>
          <a:xfrm>
            <a:off x="467155" y="4535786"/>
            <a:ext cx="389300" cy="389299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5517939" y="942716"/>
            <a:ext cx="6509440" cy="40623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71774" y="5210270"/>
            <a:ext cx="479503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100 samples takes </a:t>
            </a:r>
            <a:r>
              <a:rPr lang="en-US" sz="2000" b="1" dirty="0"/>
              <a:t>1350000</a:t>
            </a:r>
            <a:r>
              <a:rPr lang="en-US" dirty="0"/>
              <a:t>ns, </a:t>
            </a:r>
            <a:r>
              <a:rPr lang="en-US" sz="2000" b="1" dirty="0"/>
              <a:t>13500</a:t>
            </a:r>
            <a:r>
              <a:rPr lang="en-US" dirty="0"/>
              <a:t>ns for each sample and </a:t>
            </a:r>
            <a:r>
              <a:rPr lang="en-US" sz="2400" b="1" u="sng" dirty="0"/>
              <a:t>6750 clock cycles</a:t>
            </a:r>
            <a:r>
              <a:rPr lang="en-US" dirty="0"/>
              <a:t> for each sample</a:t>
            </a:r>
          </a:p>
        </p:txBody>
      </p:sp>
      <p:sp>
        <p:nvSpPr>
          <p:cNvPr id="14" name="Smiley Face 13"/>
          <p:cNvSpPr/>
          <p:nvPr/>
        </p:nvSpPr>
        <p:spPr>
          <a:xfrm>
            <a:off x="6499915" y="5210270"/>
            <a:ext cx="389300" cy="389299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13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we have done</a:t>
            </a:r>
          </a:p>
          <a:p>
            <a:pPr lvl="1"/>
            <a:r>
              <a:rPr lang="en-US" dirty="0"/>
              <a:t>Realize NN on FPGA with relative high accuracy. </a:t>
            </a:r>
          </a:p>
          <a:p>
            <a:pPr lvl="1"/>
            <a:r>
              <a:rPr lang="en-US" dirty="0"/>
              <a:t>Realize configurable NN using same chip</a:t>
            </a:r>
          </a:p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Realize training function</a:t>
            </a:r>
          </a:p>
          <a:p>
            <a:pPr lvl="1"/>
            <a:r>
              <a:rPr lang="en-US" dirty="0"/>
              <a:t>Further reduce the 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8CB3-A36E-460C-ABF8-007CA9445D6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1024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</TotalTime>
  <Words>254</Words>
  <Application>Microsoft Office PowerPoint</Application>
  <PresentationFormat>宽屏</PresentationFormat>
  <Paragraphs>62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Franklin Gothic Book</vt:lpstr>
      <vt:lpstr>Times New Roman</vt:lpstr>
      <vt:lpstr>Wingdings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Conclusion and Future work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hongxin koong</dc:creator>
  <cp:lastModifiedBy>Feng Lang</cp:lastModifiedBy>
  <cp:revision>70</cp:revision>
  <dcterms:created xsi:type="dcterms:W3CDTF">2018-09-04T19:31:56Z</dcterms:created>
  <dcterms:modified xsi:type="dcterms:W3CDTF">2019-04-25T17:45:04Z</dcterms:modified>
</cp:coreProperties>
</file>