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7"/>
  </p:notesMasterIdLst>
  <p:sldIdLst>
    <p:sldId id="26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B58"/>
    <a:srgbClr val="FF7171"/>
    <a:srgbClr val="FAF0F0"/>
    <a:srgbClr val="F20000"/>
    <a:srgbClr val="FF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orient="horz" pos="1162"/>
        <p:guide pos="2880"/>
        <p:guide pos="703"/>
        <p:guide pos="295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1BAD-0AA8-4B53-B9F8-9478FA248980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CF0B-4B6E-4E67-B98D-3BE180EFBD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2B07-2603-4058-B4EF-1D1765334A51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4168-D8E3-45FE-B858-1B0F74B79976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BD4-99BD-4573-8AB0-8509FC8AF2D6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8FCF-8070-4079-A357-D5CC9C464F20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376243"/>
            <a:ext cx="2133600" cy="365125"/>
          </a:xfrm>
        </p:spPr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1D82-EC18-4B51-8F46-84B51F284E11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4FD7-05DA-4515-A2A1-7DF7AF314C33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5364-D8E5-4C3C-9372-DD900D2658EE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D915-AF80-462D-964C-C8661F2248DA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A673-A0A6-439D-AAC6-970EC771063A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EB65-245B-4F27-B8B5-A41C60F01BFE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3E84-15F7-4DAE-B074-11000E3AB651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78DB-E77A-4482-BDA7-EF4D5D43A676}" type="datetime1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4904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38F7A5E-29D6-4211-BD1D-4730366E5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t.fss.or.k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19672" y="1888956"/>
            <a:ext cx="691276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5000" dirty="0" smtClean="0">
                <a:latin typeface="나눔고딕 ExtraBold" pitchFamily="50" charset="-127"/>
                <a:ea typeface="나눔고딕 ExtraBold" pitchFamily="50" charset="-127"/>
              </a:rPr>
              <a:t>재무비율분석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155679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200" b="1" spc="300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3200" b="1" spc="300" dirty="0" smtClean="0">
                <a:solidFill>
                  <a:schemeClr val="tx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장</a:t>
            </a:r>
            <a:endParaRPr lang="ko-KR" altLang="en-US" sz="3200" b="1" spc="300" dirty="0">
              <a:solidFill>
                <a:schemeClr val="tx2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31640" y="1556792"/>
            <a:ext cx="216024" cy="20162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619672" y="2996952"/>
            <a:ext cx="62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835696" y="3325284"/>
            <a:ext cx="6192688" cy="42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절 재무비율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35696" y="3869080"/>
            <a:ext cx="6192688" cy="42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절 </a:t>
            </a:r>
            <a:r>
              <a:rPr lang="ko-KR" altLang="en-US" sz="2800" dirty="0" err="1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재무비율분석시</a:t>
            </a: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 고려사항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35696" y="4400259"/>
            <a:ext cx="6192688" cy="42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절 재무정보의 원천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5696" y="4931438"/>
            <a:ext cx="6192688" cy="42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4</a:t>
            </a: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절 재무비율의 종류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5496401"/>
            <a:ext cx="6192688" cy="42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절 </a:t>
            </a:r>
            <a:r>
              <a:rPr lang="ko-KR" altLang="en-US" sz="2800" dirty="0" err="1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재무비율분석시</a:t>
            </a: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 유의사항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35696" y="6027580"/>
            <a:ext cx="6192688" cy="42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800" dirty="0" smtClean="0">
                <a:solidFill>
                  <a:prstClr val="black"/>
                </a:solidFill>
                <a:latin typeface="휴먼모음T" pitchFamily="18" charset="-127"/>
                <a:ea typeface="휴먼모음T" pitchFamily="18" charset="-127"/>
              </a:rPr>
              <a:t>절 재무비율분석의 한계점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32048" y="1859074"/>
            <a:ext cx="8748464" cy="2578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）당좌비율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434975"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유동비율보다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단기지급능력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엄격하게 평가하는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00034" y="2214554"/>
            <a:ext cx="8358246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1057975" y="3645024"/>
            <a:ext cx="3728340" cy="1357322"/>
            <a:chOff x="1057975" y="3452150"/>
            <a:chExt cx="3728340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5" y="3500438"/>
              <a:ext cx="3431012" cy="1214446"/>
              <a:chOff x="857224" y="3571876"/>
              <a:chExt cx="3431012" cy="1214446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4" y="3857628"/>
                <a:ext cx="177642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당좌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비율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782011" y="3571876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당좌자산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782011" y="4143380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유동부채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645162" y="4189680"/>
                <a:ext cx="1643074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/>
            <p:cNvSpPr/>
            <p:nvPr/>
          </p:nvSpPr>
          <p:spPr>
            <a:xfrm>
              <a:off x="1057975" y="3452150"/>
              <a:ext cx="3728340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49507"/>
            <a:ext cx="7143800" cy="179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3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）부채자본비율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434975"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재무구조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를 나타내는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1057974" y="3511838"/>
            <a:ext cx="4371282" cy="1357322"/>
            <a:chOff x="1057974" y="3452150"/>
            <a:chExt cx="4371282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4" y="3500438"/>
              <a:ext cx="4087518" cy="1214446"/>
              <a:chOff x="857223" y="3571876"/>
              <a:chExt cx="4087518" cy="1214446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3" y="3857628"/>
                <a:ext cx="237300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부채자본비율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3311191" y="3571876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총부채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3405779" y="4143380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자기자본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301667" y="4189680"/>
                <a:ext cx="1643074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/>
            <p:cNvSpPr/>
            <p:nvPr/>
          </p:nvSpPr>
          <p:spPr>
            <a:xfrm>
              <a:off x="1057974" y="3452150"/>
              <a:ext cx="4371282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49954"/>
            <a:ext cx="7143800" cy="222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4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）부채비율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434975"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재무구조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를 나타내는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1057974" y="3583846"/>
            <a:ext cx="3728340" cy="1357322"/>
            <a:chOff x="1057974" y="3452150"/>
            <a:chExt cx="3728340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5" y="3500438"/>
              <a:ext cx="3529639" cy="1214446"/>
              <a:chOff x="857224" y="3571876"/>
              <a:chExt cx="3529639" cy="1214446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4" y="3857628"/>
                <a:ext cx="177642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부채비율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782011" y="3571876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총부채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967627" y="4143380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총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자본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645162" y="4189680"/>
                <a:ext cx="1643074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/>
            <p:cNvSpPr/>
            <p:nvPr/>
          </p:nvSpPr>
          <p:spPr>
            <a:xfrm>
              <a:off x="1057974" y="3452150"/>
              <a:ext cx="3728340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6948264" y="6376243"/>
            <a:ext cx="2133600" cy="365125"/>
          </a:xfrm>
        </p:spPr>
        <p:txBody>
          <a:bodyPr/>
          <a:lstStyle/>
          <a:p>
            <a:fld id="{A38F7A5E-29D6-4211-BD1D-4730366E561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49507"/>
            <a:ext cx="8223920" cy="1795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5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）자기자본비율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812800" lvl="1" indent="-363538"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총자본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중에서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자기자본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이 차지하는 정도를 나타냄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583846"/>
            <a:ext cx="4500591" cy="1357322"/>
            <a:chOff x="1057976" y="3452150"/>
            <a:chExt cx="2364007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132303" cy="1332184"/>
              <a:chOff x="857225" y="3548726"/>
              <a:chExt cx="2132303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318935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자기자본비율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176160" y="3548726"/>
                <a:ext cx="813368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자기자본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251208" y="4237968"/>
                <a:ext cx="64234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총자본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364007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500430" y="4261513"/>
            <a:ext cx="1643074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49954"/>
            <a:ext cx="8295928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6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）차입금의존도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434975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기업이 자금조달을 얼마나 많이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차입금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사채 포함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에 의존하는지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를 보여주는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1057975" y="3871878"/>
            <a:ext cx="5787334" cy="1357322"/>
            <a:chOff x="1057975" y="3452150"/>
            <a:chExt cx="3039890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500438"/>
              <a:ext cx="2970439" cy="1309034"/>
              <a:chOff x="857225" y="3571876"/>
              <a:chExt cx="2970439" cy="130903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251012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차입금의존도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108236" y="3571876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차입금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(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사채 포함</a:t>
                </a:r>
                <a:r>
                  <a:rPr lang="en-US" altLang="ko-KR" sz="2800" dirty="0" smtClean="0">
                    <a:latin typeface="휴먼모음T" pitchFamily="18" charset="-127"/>
                    <a:ea typeface="휴먼모음T" pitchFamily="18" charset="-127"/>
                  </a:rPr>
                  <a:t>)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408428" y="4237968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총자본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5" y="3452150"/>
              <a:ext cx="2821421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00430" y="4561515"/>
            <a:ext cx="28080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30306" y="1858627"/>
            <a:ext cx="8534182" cy="193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3200" b="1" dirty="0" smtClean="0">
                <a:latin typeface="휴먼모음T" pitchFamily="18" charset="-127"/>
                <a:ea typeface="휴먼모음T" pitchFamily="18" charset="-127"/>
              </a:rPr>
              <a:t>7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）이자보상비율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434975"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채권자에게 지급하는 </a:t>
            </a:r>
            <a:r>
              <a:rPr lang="ko-KR" altLang="en-US" sz="32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이자비용에 대한 안전도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를 나타내는 비율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6" y="3655854"/>
            <a:ext cx="7429548" cy="1357322"/>
            <a:chOff x="1057977" y="3452150"/>
            <a:chExt cx="3902488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3720467" cy="1332184"/>
              <a:chOff x="857225" y="3548726"/>
              <a:chExt cx="3720467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243887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smtClean="0">
                    <a:latin typeface="휴먼모음T" pitchFamily="18" charset="-127"/>
                    <a:ea typeface="휴먼모음T" pitchFamily="18" charset="-127"/>
                  </a:rPr>
                  <a:t>이자보상비율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063588" y="3548726"/>
                <a:ext cx="2514104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err="1" smtClean="0">
                    <a:latin typeface="휴먼모음T" pitchFamily="18" charset="-127"/>
                    <a:ea typeface="휴먼모음T" pitchFamily="18" charset="-127"/>
                  </a:rPr>
                  <a:t>당기순이익</a:t>
                </a:r>
                <a:r>
                  <a:rPr lang="en-US" altLang="ko-KR" sz="2800" dirty="0" smtClean="0">
                    <a:latin typeface="휴먼모음T" pitchFamily="18" charset="-127"/>
                    <a:ea typeface="휴먼모음T" pitchFamily="18" charset="-127"/>
                  </a:rPr>
                  <a:t>+</a:t>
                </a: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법인세비용</a:t>
                </a:r>
                <a:r>
                  <a:rPr lang="en-US" altLang="ko-KR" sz="2800" dirty="0" smtClean="0">
                    <a:latin typeface="휴먼모음T" pitchFamily="18" charset="-127"/>
                    <a:ea typeface="휴먼모음T" pitchFamily="18" charset="-127"/>
                  </a:rPr>
                  <a:t>+</a:t>
                </a: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이자비용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926639" y="4237968"/>
                <a:ext cx="75047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이자비용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7" y="3452150"/>
              <a:ext cx="3902488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343991" y="4330406"/>
            <a:ext cx="4714908" cy="31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70597"/>
            <a:ext cx="8295928" cy="1846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8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비유동비율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812800" lvl="1" indent="-355600"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비유동자산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을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어느 정도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자기자본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으로 충당하였는가를 나타내는 비율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00034" y="229853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655854"/>
            <a:ext cx="5316028" cy="1357322"/>
            <a:chOff x="1057976" y="3452150"/>
            <a:chExt cx="2792329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722879" cy="1332184"/>
              <a:chOff x="857225" y="3548726"/>
              <a:chExt cx="2722879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13131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smtClean="0">
                    <a:latin typeface="휴먼모음T" pitchFamily="18" charset="-127"/>
                    <a:ea typeface="휴먼모음T" pitchFamily="18" charset="-127"/>
                  </a:rPr>
                  <a:t>비유동비율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026064" y="3548726"/>
                <a:ext cx="1544563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비유동자산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138636" y="4237968"/>
                <a:ext cx="1441468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자기자본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326484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3214678" y="4333723"/>
            <a:ext cx="1847864" cy="17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49954"/>
            <a:ext cx="8295928" cy="222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9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）비유동장기적합률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자금조달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비유동부채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+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자기자본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과 자금운용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비유동자산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의 안정성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동시에 평가하는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00034" y="2214554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000100" y="4087902"/>
            <a:ext cx="6429420" cy="1357322"/>
            <a:chOff x="1000100" y="3500438"/>
            <a:chExt cx="6429420" cy="1357322"/>
          </a:xfrm>
        </p:grpSpPr>
        <p:grpSp>
          <p:nvGrpSpPr>
            <p:cNvPr id="3" name="그룹 21"/>
            <p:cNvGrpSpPr/>
            <p:nvPr/>
          </p:nvGrpSpPr>
          <p:grpSpPr>
            <a:xfrm>
              <a:off x="1000100" y="3500438"/>
              <a:ext cx="6429420" cy="1357322"/>
              <a:chOff x="1057975" y="3452150"/>
              <a:chExt cx="3377156" cy="1357322"/>
            </a:xfrm>
          </p:grpSpPr>
          <p:grpSp>
            <p:nvGrpSpPr>
              <p:cNvPr id="4" name="그룹 19"/>
              <p:cNvGrpSpPr/>
              <p:nvPr/>
            </p:nvGrpSpPr>
            <p:grpSpPr>
              <a:xfrm>
                <a:off x="1127426" y="3500438"/>
                <a:ext cx="3307705" cy="1309034"/>
                <a:chOff x="857225" y="3571876"/>
                <a:chExt cx="3307705" cy="1309034"/>
              </a:xfrm>
            </p:grpSpPr>
            <p:sp>
              <p:nvSpPr>
                <p:cNvPr id="13" name="내용 개체 틀 2"/>
                <p:cNvSpPr txBox="1">
                  <a:spLocks/>
                </p:cNvSpPr>
                <p:nvPr/>
              </p:nvSpPr>
              <p:spPr>
                <a:xfrm>
                  <a:off x="857225" y="3857628"/>
                  <a:ext cx="1544079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lang="ko-KR" altLang="en-US" sz="2800" smtClean="0">
                      <a:latin typeface="휴먼모음T" pitchFamily="18" charset="-127"/>
                      <a:ea typeface="휴먼모음T" pitchFamily="18" charset="-127"/>
                    </a:rPr>
                    <a:t>비유동장기적합률</a:t>
                  </a: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 </a:t>
                  </a:r>
                  <a:r>
                    <a:rPr kumimoji="0" lang="en-US" altLang="ko-KR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=</a:t>
                  </a:r>
                </a:p>
              </p:txBody>
            </p:sp>
            <p:sp>
              <p:nvSpPr>
                <p:cNvPr id="14" name="내용 개체 틀 2"/>
                <p:cNvSpPr txBox="1">
                  <a:spLocks/>
                </p:cNvSpPr>
                <p:nvPr/>
              </p:nvSpPr>
              <p:spPr>
                <a:xfrm>
                  <a:off x="2745694" y="3571876"/>
                  <a:ext cx="1419236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lang="ko-KR" altLang="en-US" sz="2800" dirty="0" err="1" smtClean="0">
                      <a:latin typeface="휴먼모음T" pitchFamily="18" charset="-127"/>
                      <a:ea typeface="휴먼모음T" pitchFamily="18" charset="-127"/>
                    </a:rPr>
                    <a:t>비유동자산</a:t>
                  </a:r>
                  <a:endPara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endParaRPr>
                </a:p>
              </p:txBody>
            </p:sp>
            <p:sp>
              <p:nvSpPr>
                <p:cNvPr id="15" name="내용 개체 틀 2"/>
                <p:cNvSpPr txBox="1">
                  <a:spLocks/>
                </p:cNvSpPr>
                <p:nvPr/>
              </p:nvSpPr>
              <p:spPr>
                <a:xfrm>
                  <a:off x="2431704" y="4237968"/>
                  <a:ext cx="1639938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err="1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비유동부채</a:t>
                  </a:r>
                  <a:r>
                    <a:rPr kumimoji="0" lang="en-US" altLang="ko-KR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+</a:t>
                  </a: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자기자본</a:t>
                  </a:r>
                  <a:endPara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endParaRPr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1057975" y="3452150"/>
                <a:ext cx="3339632" cy="1357322"/>
              </a:xfrm>
              <a:prstGeom prst="rect">
                <a:avLst/>
              </a:prstGeom>
              <a:noFill/>
              <a:ln>
                <a:solidFill>
                  <a:srgbClr val="5F0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4143372" y="4180093"/>
              <a:ext cx="3000396" cy="23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500034" y="1628800"/>
            <a:ext cx="835824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수익성을 나타내는 비율</a:t>
            </a:r>
            <a:endParaRPr lang="en-US" altLang="ko-KR" sz="3200" b="1" dirty="0" smtClean="0">
              <a:solidFill>
                <a:schemeClr val="tx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）자산수익률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기업이 조달한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총자본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을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수익창출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에 얼마나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효율적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으로 사용하고 있는지를 나타내는 비율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057974" y="4725144"/>
            <a:ext cx="7300239" cy="1357322"/>
            <a:chOff x="1057974" y="4000504"/>
            <a:chExt cx="7300239" cy="1357322"/>
          </a:xfrm>
        </p:grpSpPr>
        <p:grpSp>
          <p:nvGrpSpPr>
            <p:cNvPr id="3" name="그룹 21"/>
            <p:cNvGrpSpPr/>
            <p:nvPr/>
          </p:nvGrpSpPr>
          <p:grpSpPr>
            <a:xfrm>
              <a:off x="1057974" y="4000504"/>
              <a:ext cx="7300239" cy="1357322"/>
              <a:chOff x="1057975" y="3452150"/>
              <a:chExt cx="3571900" cy="1357322"/>
            </a:xfrm>
          </p:grpSpPr>
          <p:grpSp>
            <p:nvGrpSpPr>
              <p:cNvPr id="4" name="그룹 19"/>
              <p:cNvGrpSpPr/>
              <p:nvPr/>
            </p:nvGrpSpPr>
            <p:grpSpPr>
              <a:xfrm>
                <a:off x="1127425" y="3500438"/>
                <a:ext cx="3502450" cy="1214446"/>
                <a:chOff x="857224" y="3571876"/>
                <a:chExt cx="3502450" cy="1214446"/>
              </a:xfrm>
            </p:grpSpPr>
            <p:sp>
              <p:nvSpPr>
                <p:cNvPr id="13" name="내용 개체 틀 2"/>
                <p:cNvSpPr txBox="1">
                  <a:spLocks/>
                </p:cNvSpPr>
                <p:nvPr/>
              </p:nvSpPr>
              <p:spPr>
                <a:xfrm>
                  <a:off x="857224" y="3857628"/>
                  <a:ext cx="1160561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자산수익률 </a:t>
                  </a:r>
                  <a:r>
                    <a:rPr kumimoji="0" lang="en-US" altLang="ko-KR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=</a:t>
                  </a:r>
                </a:p>
              </p:txBody>
            </p:sp>
            <p:sp>
              <p:nvSpPr>
                <p:cNvPr id="14" name="내용 개체 틀 2"/>
                <p:cNvSpPr txBox="1">
                  <a:spLocks/>
                </p:cNvSpPr>
                <p:nvPr/>
              </p:nvSpPr>
              <p:spPr>
                <a:xfrm>
                  <a:off x="1877971" y="3571876"/>
                  <a:ext cx="2481703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err="1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당기순이익</a:t>
                  </a:r>
                  <a:r>
                    <a:rPr kumimoji="0" lang="en-US" altLang="ko-KR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+</a:t>
                  </a: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이자비용</a:t>
                  </a:r>
                  <a:r>
                    <a:rPr kumimoji="0" lang="en-US" altLang="ko-KR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(1-</a:t>
                  </a: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법인세율</a:t>
                  </a:r>
                  <a:r>
                    <a:rPr kumimoji="0" lang="en-US" altLang="ko-KR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5" name="내용 개체 틀 2"/>
                <p:cNvSpPr txBox="1">
                  <a:spLocks/>
                </p:cNvSpPr>
                <p:nvPr/>
              </p:nvSpPr>
              <p:spPr>
                <a:xfrm>
                  <a:off x="2542089" y="4143380"/>
                  <a:ext cx="916072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 algn="ctr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평균총자산</a:t>
                  </a:r>
                  <a:endPara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endParaRPr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1057975" y="3452150"/>
                <a:ext cx="3536947" cy="1357322"/>
              </a:xfrm>
              <a:prstGeom prst="rect">
                <a:avLst/>
              </a:prstGeom>
              <a:noFill/>
              <a:ln>
                <a:solidFill>
                  <a:srgbClr val="5F0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3357554" y="4678171"/>
              <a:ext cx="4680000" cy="16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30306" y="1787066"/>
            <a:ext cx="8750206" cy="221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）자기자본수익률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기업이 조달한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자기자본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수익창출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에 얼마나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효율적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으로 사용하고 있는지를 나타내는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717032"/>
            <a:ext cx="5173152" cy="1357322"/>
            <a:chOff x="928664" y="3500438"/>
            <a:chExt cx="5173152" cy="1357322"/>
          </a:xfrm>
        </p:grpSpPr>
        <p:grpSp>
          <p:nvGrpSpPr>
            <p:cNvPr id="3" name="그룹 21"/>
            <p:cNvGrpSpPr/>
            <p:nvPr/>
          </p:nvGrpSpPr>
          <p:grpSpPr>
            <a:xfrm>
              <a:off x="928664" y="3500438"/>
              <a:ext cx="5173152" cy="1357322"/>
              <a:chOff x="1057976" y="3452150"/>
              <a:chExt cx="2717281" cy="1357322"/>
            </a:xfrm>
          </p:grpSpPr>
          <p:grpSp>
            <p:nvGrpSpPr>
              <p:cNvPr id="4" name="그룹 19"/>
              <p:cNvGrpSpPr/>
              <p:nvPr/>
            </p:nvGrpSpPr>
            <p:grpSpPr>
              <a:xfrm>
                <a:off x="1127426" y="3477288"/>
                <a:ext cx="2647831" cy="1332184"/>
                <a:chOff x="857225" y="3548726"/>
                <a:chExt cx="2647831" cy="1332184"/>
              </a:xfrm>
            </p:grpSpPr>
            <p:sp>
              <p:nvSpPr>
                <p:cNvPr id="13" name="내용 개체 틀 2"/>
                <p:cNvSpPr txBox="1">
                  <a:spLocks/>
                </p:cNvSpPr>
                <p:nvPr/>
              </p:nvSpPr>
              <p:spPr>
                <a:xfrm>
                  <a:off x="857225" y="3857628"/>
                  <a:ext cx="1393984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자기자본수익률 </a:t>
                  </a:r>
                  <a:r>
                    <a:rPr kumimoji="0" lang="en-US" altLang="ko-KR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=</a:t>
                  </a:r>
                </a:p>
              </p:txBody>
            </p:sp>
            <p:sp>
              <p:nvSpPr>
                <p:cNvPr id="14" name="내용 개체 틀 2"/>
                <p:cNvSpPr txBox="1">
                  <a:spLocks/>
                </p:cNvSpPr>
                <p:nvPr/>
              </p:nvSpPr>
              <p:spPr>
                <a:xfrm>
                  <a:off x="2351620" y="3548726"/>
                  <a:ext cx="981703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err="1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당기순이익</a:t>
                  </a:r>
                  <a:endPara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endParaRPr>
                </a:p>
              </p:txBody>
            </p:sp>
            <p:sp>
              <p:nvSpPr>
                <p:cNvPr id="15" name="내용 개체 틀 2"/>
                <p:cNvSpPr txBox="1">
                  <a:spLocks/>
                </p:cNvSpPr>
                <p:nvPr/>
              </p:nvSpPr>
              <p:spPr>
                <a:xfrm>
                  <a:off x="2288732" y="4237968"/>
                  <a:ext cx="1216324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lang="ko-KR" altLang="en-US" sz="2800" dirty="0" smtClean="0">
                      <a:latin typeface="휴먼모음T" pitchFamily="18" charset="-127"/>
                      <a:ea typeface="휴먼모음T" pitchFamily="18" charset="-127"/>
                    </a:rPr>
                    <a:t>평균</a:t>
                  </a: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자기자본</a:t>
                  </a:r>
                  <a:endPara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endParaRPr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1057976" y="3452150"/>
                <a:ext cx="2701723" cy="1357322"/>
              </a:xfrm>
              <a:prstGeom prst="rect">
                <a:avLst/>
              </a:prstGeom>
              <a:noFill/>
              <a:ln>
                <a:solidFill>
                  <a:srgbClr val="5F0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3714744" y="4168518"/>
              <a:ext cx="2071702" cy="200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21"/>
          <p:cNvGrpSpPr/>
          <p:nvPr/>
        </p:nvGrpSpPr>
        <p:grpSpPr>
          <a:xfrm>
            <a:off x="928661" y="5288668"/>
            <a:ext cx="6786613" cy="1214446"/>
            <a:chOff x="1086623" y="3452150"/>
            <a:chExt cx="2721496" cy="1214446"/>
          </a:xfrm>
        </p:grpSpPr>
        <p:grpSp>
          <p:nvGrpSpPr>
            <p:cNvPr id="6" name="그룹 19"/>
            <p:cNvGrpSpPr/>
            <p:nvPr/>
          </p:nvGrpSpPr>
          <p:grpSpPr>
            <a:xfrm>
              <a:off x="1127426" y="3477288"/>
              <a:ext cx="2594750" cy="1189308"/>
              <a:chOff x="857225" y="3548726"/>
              <a:chExt cx="2594750" cy="1189308"/>
            </a:xfrm>
          </p:grpSpPr>
          <p:sp>
            <p:nvSpPr>
              <p:cNvPr id="2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24832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en-US" altLang="ko-KR" sz="2200" dirty="0" smtClean="0">
                    <a:latin typeface="HY엽서M" pitchFamily="18" charset="-127"/>
                    <a:ea typeface="HY엽서M" pitchFamily="18" charset="-127"/>
                  </a:rPr>
                  <a:t>cf.</a:t>
                </a:r>
                <a:r>
                  <a:rPr lang="ko-KR" altLang="en-US" sz="2200" dirty="0" err="1" smtClean="0">
                    <a:latin typeface="HY엽서M" pitchFamily="18" charset="-127"/>
                    <a:ea typeface="HY엽서M" pitchFamily="18" charset="-127"/>
                  </a:rPr>
                  <a:t>보통주자본수익률</a:t>
                </a:r>
                <a:r>
                  <a:rPr kumimoji="0" lang="ko-KR" altLang="en-US" sz="22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 </a:t>
                </a:r>
                <a:r>
                  <a:rPr kumimoji="0" lang="en-US" altLang="ko-KR" sz="22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=</a:t>
                </a:r>
              </a:p>
            </p:txBody>
          </p:sp>
          <p:sp>
            <p:nvSpPr>
              <p:cNvPr id="24" name="내용 개체 틀 2"/>
              <p:cNvSpPr txBox="1">
                <a:spLocks/>
              </p:cNvSpPr>
              <p:nvPr/>
            </p:nvSpPr>
            <p:spPr>
              <a:xfrm>
                <a:off x="2076904" y="3548726"/>
                <a:ext cx="1375071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200" err="1" smtClean="0">
                    <a:latin typeface="HY엽서M" pitchFamily="18" charset="-127"/>
                    <a:ea typeface="HY엽서M" pitchFamily="18" charset="-127"/>
                  </a:rPr>
                  <a:t>당기순이익</a:t>
                </a:r>
                <a:r>
                  <a:rPr lang="en-US" altLang="ko-KR" sz="2200" dirty="0" smtClean="0">
                    <a:latin typeface="HY엽서M" pitchFamily="18" charset="-127"/>
                    <a:ea typeface="HY엽서M" pitchFamily="18" charset="-127"/>
                  </a:rPr>
                  <a:t>-</a:t>
                </a:r>
                <a:r>
                  <a:rPr lang="ko-KR" altLang="en-US" sz="2200" dirty="0" smtClean="0">
                    <a:latin typeface="HY엽서M" pitchFamily="18" charset="-127"/>
                    <a:ea typeface="HY엽서M" pitchFamily="18" charset="-127"/>
                  </a:rPr>
                  <a:t>우선주배당금</a:t>
                </a:r>
                <a:endParaRPr kumimoji="0" lang="en-US" altLang="ko-KR" sz="22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endParaRPr>
              </a:p>
            </p:txBody>
          </p:sp>
          <p:sp>
            <p:nvSpPr>
              <p:cNvPr id="25" name="내용 개체 틀 2"/>
              <p:cNvSpPr txBox="1">
                <a:spLocks/>
              </p:cNvSpPr>
              <p:nvPr/>
            </p:nvSpPr>
            <p:spPr>
              <a:xfrm>
                <a:off x="2334730" y="4095092"/>
                <a:ext cx="109527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20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평균보통주지분</a:t>
                </a:r>
                <a:endParaRPr kumimoji="0" lang="en-US" altLang="ko-KR" sz="22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1086623" y="3452150"/>
              <a:ext cx="2721496" cy="1143008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4143372" y="5860172"/>
            <a:ext cx="328614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844824"/>
            <a:ext cx="8429684" cy="507207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재무비율</a:t>
            </a: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재무제표에 나타나는 여러 항목들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간의 상호관련성을 비율로 표시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한 것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>
              <a:lnSpc>
                <a:spcPct val="130000"/>
              </a:lnSpc>
              <a:buClr>
                <a:srgbClr val="3B0092"/>
              </a:buClr>
              <a:buFont typeface="Arial" pitchFamily="34" charset="0"/>
              <a:buChar char="•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단순하게 계산된 재무비율에만 의존하는 것보다 재무비율을 산정하는데 이용된 </a:t>
            </a:r>
            <a:r>
              <a:rPr lang="ko-KR" altLang="en-US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기초 재무정보자료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를 보다 </a:t>
            </a:r>
            <a:r>
              <a:rPr lang="ko-KR" altLang="en-US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폭넓게 이해하고 검토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하는 것이 필요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7544" y="1787066"/>
            <a:ext cx="8462174" cy="229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3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매출총이익률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매출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로부터 얼마만큼의 </a:t>
            </a:r>
            <a:r>
              <a:rPr lang="ko-KR" altLang="en-US" sz="28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매출총이익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을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얻었는지를 나타내는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943886"/>
            <a:ext cx="6526838" cy="1357322"/>
            <a:chOff x="1057976" y="3452150"/>
            <a:chExt cx="2773016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703566" cy="1332184"/>
              <a:chOff x="857225" y="3548726"/>
              <a:chExt cx="2703566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99284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err="1" smtClean="0">
                    <a:latin typeface="휴먼모음T" pitchFamily="18" charset="-127"/>
                    <a:ea typeface="휴먼모음T" pitchFamily="18" charset="-127"/>
                  </a:rPr>
                  <a:t>매출총이익률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991995" y="3548726"/>
                <a:ext cx="156879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매출총이익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1819722" y="4237968"/>
                <a:ext cx="1517571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(Net sales)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185301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415429" y="4621553"/>
            <a:ext cx="2340000" cy="17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395536" y="1643050"/>
            <a:ext cx="8606190" cy="236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4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）매출영업이익률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매출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로부터 얼마만큼의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영업이익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얻었는지를 나타내는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928666" y="3933056"/>
            <a:ext cx="4786342" cy="1357322"/>
            <a:chOff x="928666" y="2928934"/>
            <a:chExt cx="4786342" cy="1357322"/>
          </a:xfrm>
        </p:grpSpPr>
        <p:grpSp>
          <p:nvGrpSpPr>
            <p:cNvPr id="3" name="그룹 21"/>
            <p:cNvGrpSpPr/>
            <p:nvPr/>
          </p:nvGrpSpPr>
          <p:grpSpPr>
            <a:xfrm>
              <a:off x="928666" y="2928934"/>
              <a:ext cx="4786342" cy="1357322"/>
              <a:chOff x="1057977" y="3452150"/>
              <a:chExt cx="2514102" cy="1357322"/>
            </a:xfrm>
          </p:grpSpPr>
          <p:grpSp>
            <p:nvGrpSpPr>
              <p:cNvPr id="4" name="그룹 19"/>
              <p:cNvGrpSpPr/>
              <p:nvPr/>
            </p:nvGrpSpPr>
            <p:grpSpPr>
              <a:xfrm>
                <a:off x="1127426" y="3477288"/>
                <a:ext cx="2319923" cy="1332184"/>
                <a:chOff x="857225" y="3548726"/>
                <a:chExt cx="2319923" cy="1332184"/>
              </a:xfrm>
            </p:grpSpPr>
            <p:sp>
              <p:nvSpPr>
                <p:cNvPr id="13" name="내용 개체 틀 2"/>
                <p:cNvSpPr txBox="1">
                  <a:spLocks/>
                </p:cNvSpPr>
                <p:nvPr/>
              </p:nvSpPr>
              <p:spPr>
                <a:xfrm>
                  <a:off x="857225" y="3857628"/>
                  <a:ext cx="1469031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매출영업이익률 </a:t>
                  </a:r>
                  <a:r>
                    <a:rPr kumimoji="0" lang="en-US" altLang="ko-KR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=</a:t>
                  </a:r>
                </a:p>
              </p:txBody>
            </p:sp>
            <p:sp>
              <p:nvSpPr>
                <p:cNvPr id="14" name="내용 개체 틀 2"/>
                <p:cNvSpPr txBox="1">
                  <a:spLocks/>
                </p:cNvSpPr>
                <p:nvPr/>
              </p:nvSpPr>
              <p:spPr>
                <a:xfrm>
                  <a:off x="2363780" y="3548726"/>
                  <a:ext cx="813368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영업이익</a:t>
                  </a:r>
                  <a:endPara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endParaRPr>
                </a:p>
              </p:txBody>
            </p:sp>
            <p:sp>
              <p:nvSpPr>
                <p:cNvPr id="15" name="내용 개체 틀 2"/>
                <p:cNvSpPr txBox="1">
                  <a:spLocks/>
                </p:cNvSpPr>
                <p:nvPr/>
              </p:nvSpPr>
              <p:spPr>
                <a:xfrm>
                  <a:off x="2513875" y="4237968"/>
                  <a:ext cx="642349" cy="6429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/>
                <a:p>
                  <a:pPr marL="342900" lvl="0" indent="-342900">
                    <a:lnSpc>
                      <a:spcPct val="130000"/>
                    </a:lnSpc>
                    <a:spcBef>
                      <a:spcPct val="20000"/>
                    </a:spcBef>
                    <a:buClr>
                      <a:srgbClr val="3B0092"/>
                    </a:buClr>
                    <a:defRPr/>
                  </a:pPr>
                  <a:r>
                    <a:rPr kumimoji="0" lang="ko-KR" altLang="en-US" sz="280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휴먼모음T" pitchFamily="18" charset="-127"/>
                      <a:ea typeface="휴먼모음T" pitchFamily="18" charset="-127"/>
                      <a:cs typeface="+mn-cs"/>
                    </a:rPr>
                    <a:t>매출</a:t>
                  </a:r>
                  <a:endPara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endParaRPr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1057977" y="3452150"/>
                <a:ext cx="2514102" cy="1357322"/>
              </a:xfrm>
              <a:prstGeom prst="rect">
                <a:avLst/>
              </a:prstGeom>
              <a:noFill/>
              <a:ln>
                <a:solidFill>
                  <a:srgbClr val="5F0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/>
            <p:cNvCxnSpPr/>
            <p:nvPr/>
          </p:nvCxnSpPr>
          <p:spPr>
            <a:xfrm>
              <a:off x="3786182" y="3606601"/>
              <a:ext cx="1643074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30306" y="1643050"/>
            <a:ext cx="8390166" cy="1785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5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매출순이익률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매출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로부터 얼마만큼의 </a:t>
            </a:r>
            <a:r>
              <a:rPr lang="ko-KR" altLang="en-US" sz="28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당기순이익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을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얻었는지를 나타내는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500438"/>
            <a:ext cx="6498871" cy="1357322"/>
            <a:chOff x="1057976" y="3452150"/>
            <a:chExt cx="2761135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691685" cy="1332184"/>
              <a:chOff x="857225" y="3548726"/>
              <a:chExt cx="2691685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053551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err="1" smtClean="0">
                    <a:latin typeface="휴먼모음T" pitchFamily="18" charset="-127"/>
                    <a:ea typeface="휴먼모음T" pitchFamily="18" charset="-127"/>
                  </a:rPr>
                  <a:t>매출순이익률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910776" y="3548726"/>
                <a:ext cx="156879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당기순이익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092041" y="4237968"/>
                <a:ext cx="145686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003193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500430" y="4178105"/>
            <a:ext cx="1847864" cy="17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30306" y="1700808"/>
            <a:ext cx="8534182" cy="329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6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매출영업현금률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영업에서 창출된 현금흐름을 매출로 나누어 측정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매출의 현금</a:t>
            </a: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영업에서 창출된 현금</a:t>
            </a: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8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창출력</a:t>
            </a: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매출의 질</a:t>
            </a: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나타내는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899592" y="3789040"/>
            <a:ext cx="6408713" cy="1141298"/>
            <a:chOff x="1057976" y="3452150"/>
            <a:chExt cx="2722830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566562" cy="1332184"/>
              <a:chOff x="857225" y="3548726"/>
              <a:chExt cx="2566562" cy="1332184"/>
            </a:xfrm>
          </p:grpSpPr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174957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600" dirty="0" err="1" smtClean="0">
                    <a:latin typeface="휴먼모음T" pitchFamily="18" charset="-127"/>
                    <a:ea typeface="휴먼모음T" pitchFamily="18" charset="-127"/>
                  </a:rPr>
                  <a:t>매출영업현금률</a:t>
                </a:r>
                <a:r>
                  <a:rPr kumimoji="0" lang="ko-KR" altLang="en-US" sz="26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6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006749" y="3548726"/>
                <a:ext cx="1417038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6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영업에서 창출된 현금</a:t>
                </a:r>
                <a:endParaRPr kumimoji="0" lang="en-US" altLang="ko-KR" sz="26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6" name="내용 개체 틀 2"/>
              <p:cNvSpPr txBox="1">
                <a:spLocks/>
              </p:cNvSpPr>
              <p:nvPr/>
            </p:nvSpPr>
            <p:spPr>
              <a:xfrm>
                <a:off x="2564867" y="4237968"/>
                <a:ext cx="33386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6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</a:t>
                </a:r>
                <a:endParaRPr kumimoji="0" lang="en-US" altLang="ko-KR" sz="26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1057976" y="3452150"/>
              <a:ext cx="2722830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828548" y="4457120"/>
            <a:ext cx="32400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714348" y="5786454"/>
            <a:ext cx="8142222" cy="507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3B0092"/>
              </a:buClr>
              <a:defRPr/>
            </a:pPr>
            <a:r>
              <a:rPr lang="ko-KR" altLang="en-US" sz="2000" dirty="0" smtClean="0">
                <a:latin typeface="HY엽서M" pitchFamily="18" charset="-127"/>
                <a:ea typeface="HY엽서M" pitchFamily="18" charset="-127"/>
              </a:rPr>
              <a:t>매출의 현금</a:t>
            </a:r>
            <a:r>
              <a:rPr lang="en-US" altLang="ko-KR" sz="2000" dirty="0" smtClean="0">
                <a:latin typeface="HY엽서M" pitchFamily="18" charset="-127"/>
                <a:ea typeface="HY엽서M" pitchFamily="18" charset="-127"/>
              </a:rPr>
              <a:t>(</a:t>
            </a:r>
            <a:r>
              <a:rPr lang="ko-KR" altLang="en-US" sz="2000" dirty="0" smtClean="0">
                <a:latin typeface="HY엽서M" pitchFamily="18" charset="-127"/>
                <a:ea typeface="HY엽서M" pitchFamily="18" charset="-127"/>
              </a:rPr>
              <a:t>영업활동현금흐름</a:t>
            </a:r>
            <a:r>
              <a:rPr lang="en-US" altLang="ko-KR" sz="2000" dirty="0" smtClean="0">
                <a:latin typeface="HY엽서M" pitchFamily="18" charset="-127"/>
                <a:ea typeface="HY엽서M" pitchFamily="18" charset="-127"/>
              </a:rPr>
              <a:t>) </a:t>
            </a:r>
            <a:r>
              <a:rPr lang="ko-KR" altLang="en-US" sz="2000" dirty="0" err="1" smtClean="0">
                <a:latin typeface="HY엽서M" pitchFamily="18" charset="-127"/>
                <a:ea typeface="HY엽서M" pitchFamily="18" charset="-127"/>
              </a:rPr>
              <a:t>창출력</a:t>
            </a:r>
            <a:r>
              <a:rPr lang="en-US" altLang="ko-KR" sz="2000" dirty="0" smtClean="0">
                <a:latin typeface="HY엽서M" pitchFamily="18" charset="-127"/>
                <a:ea typeface="HY엽서M" pitchFamily="18" charset="-127"/>
              </a:rPr>
              <a:t>(</a:t>
            </a:r>
            <a:r>
              <a:rPr lang="ko-KR" altLang="en-US" sz="2000" dirty="0" smtClean="0">
                <a:latin typeface="HY엽서M" pitchFamily="18" charset="-127"/>
                <a:ea typeface="HY엽서M" pitchFamily="18" charset="-127"/>
              </a:rPr>
              <a:t>이익의 질</a:t>
            </a:r>
            <a:r>
              <a:rPr lang="en-US" altLang="ko-KR" sz="2000" dirty="0" smtClean="0">
                <a:latin typeface="HY엽서M" pitchFamily="18" charset="-127"/>
                <a:ea typeface="HY엽서M" pitchFamily="18" charset="-127"/>
              </a:rPr>
              <a:t>)</a:t>
            </a:r>
            <a:r>
              <a:rPr lang="ko-KR" altLang="en-US" sz="2000" dirty="0" smtClean="0">
                <a:latin typeface="HY엽서M" pitchFamily="18" charset="-127"/>
                <a:ea typeface="HY엽서M" pitchFamily="18" charset="-127"/>
              </a:rPr>
              <a:t>을 나타내는 비율</a:t>
            </a:r>
            <a:endParaRPr kumimoji="0" lang="en-US" altLang="ko-KR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</p:txBody>
      </p:sp>
      <p:grpSp>
        <p:nvGrpSpPr>
          <p:cNvPr id="34" name="그룹 21"/>
          <p:cNvGrpSpPr/>
          <p:nvPr/>
        </p:nvGrpSpPr>
        <p:grpSpPr>
          <a:xfrm>
            <a:off x="928662" y="5013176"/>
            <a:ext cx="7358114" cy="773278"/>
            <a:chOff x="1086623" y="3452150"/>
            <a:chExt cx="2220378" cy="1214446"/>
          </a:xfrm>
        </p:grpSpPr>
        <p:grpSp>
          <p:nvGrpSpPr>
            <p:cNvPr id="35" name="그룹 19"/>
            <p:cNvGrpSpPr/>
            <p:nvPr/>
          </p:nvGrpSpPr>
          <p:grpSpPr>
            <a:xfrm>
              <a:off x="1127426" y="3477288"/>
              <a:ext cx="2179575" cy="1189308"/>
              <a:chOff x="857225" y="3548726"/>
              <a:chExt cx="2179575" cy="1189308"/>
            </a:xfrm>
          </p:grpSpPr>
          <p:sp>
            <p:nvSpPr>
              <p:cNvPr id="37" name="내용 개체 틀 2"/>
              <p:cNvSpPr txBox="1">
                <a:spLocks/>
              </p:cNvSpPr>
              <p:nvPr/>
            </p:nvSpPr>
            <p:spPr>
              <a:xfrm>
                <a:off x="857225" y="3852203"/>
                <a:ext cx="112221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en-US" altLang="ko-KR" sz="1600" dirty="0" smtClean="0">
                    <a:latin typeface="HY엽서M" pitchFamily="18" charset="-127"/>
                    <a:ea typeface="HY엽서M" pitchFamily="18" charset="-127"/>
                  </a:rPr>
                  <a:t>cf.</a:t>
                </a:r>
                <a:r>
                  <a:rPr lang="ko-KR" altLang="en-US" sz="1600" dirty="0" smtClean="0">
                    <a:latin typeface="HY엽서M" pitchFamily="18" charset="-127"/>
                    <a:ea typeface="HY엽서M" pitchFamily="18" charset="-127"/>
                  </a:rPr>
                  <a:t>현금흐름매출비율유보비율</a:t>
                </a:r>
                <a:r>
                  <a:rPr kumimoji="0" lang="ko-KR" altLang="en-US" sz="16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 </a:t>
                </a:r>
                <a:r>
                  <a:rPr kumimoji="0" lang="en-US" altLang="ko-KR" sz="16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=</a:t>
                </a:r>
              </a:p>
            </p:txBody>
          </p:sp>
          <p:sp>
            <p:nvSpPr>
              <p:cNvPr id="38" name="내용 개체 틀 2"/>
              <p:cNvSpPr txBox="1">
                <a:spLocks/>
              </p:cNvSpPr>
              <p:nvPr/>
            </p:nvSpPr>
            <p:spPr>
              <a:xfrm>
                <a:off x="1976850" y="3548726"/>
                <a:ext cx="1059950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16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영업활동현금흐름</a:t>
                </a:r>
                <a:endParaRPr kumimoji="0" lang="en-US" altLang="ko-KR" sz="16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endParaRPr>
              </a:p>
            </p:txBody>
          </p:sp>
          <p:sp>
            <p:nvSpPr>
              <p:cNvPr id="39" name="내용 개체 틀 2"/>
              <p:cNvSpPr txBox="1">
                <a:spLocks/>
              </p:cNvSpPr>
              <p:nvPr/>
            </p:nvSpPr>
            <p:spPr>
              <a:xfrm>
                <a:off x="2224902" y="4095092"/>
                <a:ext cx="80463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16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매출</a:t>
                </a:r>
                <a:endParaRPr kumimoji="0" lang="en-US" altLang="ko-KR" sz="16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1086623" y="3452150"/>
              <a:ext cx="1919369" cy="1143008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4286248" y="5429264"/>
            <a:ext cx="2500330" cy="2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49954"/>
            <a:ext cx="7143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7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）주당순이익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2910" y="3857628"/>
            <a:ext cx="8358246" cy="1857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3B009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※</a:t>
            </a:r>
            <a:r>
              <a:rPr kumimoji="0" lang="ko-KR" altLang="en-US" sz="22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보통주에게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 귀속되는 </a:t>
            </a:r>
            <a:r>
              <a:rPr kumimoji="0" lang="ko-KR" altLang="en-US" sz="22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당기순이익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= </a:t>
            </a:r>
            <a:r>
              <a:rPr kumimoji="0" lang="ko-KR" altLang="en-US" sz="22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당기순이익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-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우선주 배당금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880594" y="2503726"/>
            <a:ext cx="6531607" cy="1357322"/>
            <a:chOff x="1057976" y="3452150"/>
            <a:chExt cx="2775043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705593" cy="1332184"/>
              <a:chOff x="857225" y="3548726"/>
              <a:chExt cx="2705593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901795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주당순이익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779536" y="3548726"/>
                <a:ext cx="1608624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당기순이익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-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우선주</a:t>
                </a:r>
                <a:r>
                  <a:rPr kumimoji="0" lang="ko-KR" altLang="en-US" sz="2800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배당금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1772085" y="4237968"/>
                <a:ext cx="1790733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가중평균 유통보통주식수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761978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058459" y="3183381"/>
            <a:ext cx="4000528" cy="36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3936" y="1854514"/>
            <a:ext cx="8572560" cy="3158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효율성</a:t>
            </a: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활동성</a:t>
            </a: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을 나타내는 비율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）자산회전율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보유하고 있는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총자산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수익을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창출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하는 데 얼마나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효율적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으로 사용되었는지를 평가하는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2" y="4437112"/>
            <a:ext cx="7549278" cy="1357322"/>
            <a:chOff x="1057975" y="3452150"/>
            <a:chExt cx="3693751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5" y="3500438"/>
              <a:ext cx="3624301" cy="1214446"/>
              <a:chOff x="857224" y="3571876"/>
              <a:chExt cx="3624301" cy="1214446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4" y="3857628"/>
                <a:ext cx="1160561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자산회전율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167953" y="3571876"/>
                <a:ext cx="2313572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1976195" y="4143380"/>
                <a:ext cx="978058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평균총자산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5" y="3452150"/>
              <a:ext cx="2167121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214678" y="5103204"/>
            <a:ext cx="1847864" cy="17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49954"/>
            <a:ext cx="8079904" cy="3091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）자기자본회전율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자기자본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수익을 창출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하는 데 얼마나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효율적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으로 사용되었는지를 평가하는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933056"/>
            <a:ext cx="6643733" cy="1357322"/>
            <a:chOff x="1057976" y="3452150"/>
            <a:chExt cx="2822681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753231" cy="1332184"/>
              <a:chOff x="857225" y="3548726"/>
              <a:chExt cx="2753231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114254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자기자본회전율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193416" y="3548726"/>
                <a:ext cx="1386688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001831" y="4237968"/>
                <a:ext cx="1608625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평균자기자본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185301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724268" y="4610723"/>
            <a:ext cx="2062178" cy="19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7544" y="1849954"/>
            <a:ext cx="8424936" cy="3019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3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）매출채권회전율과 매출채권회수기간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매출채권회전율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매출채권이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현금화되는 속도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또는 매출채권에 대한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투자효율성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나타냄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4149080"/>
            <a:ext cx="6643733" cy="1357322"/>
            <a:chOff x="1057976" y="3452150"/>
            <a:chExt cx="2822681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753231" cy="1332184"/>
              <a:chOff x="857225" y="3548726"/>
              <a:chExt cx="2753231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114254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매출채권회전율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229889" y="3548726"/>
                <a:ext cx="1325985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001831" y="4237968"/>
                <a:ext cx="1608625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평균매출채권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185301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724268" y="4826747"/>
            <a:ext cx="2062178" cy="19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500034" y="1854514"/>
            <a:ext cx="8176422" cy="121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매출채권회수기간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: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신용판매관리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의 효율성을 평가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151798"/>
            <a:ext cx="5715041" cy="1357322"/>
            <a:chOff x="1057976" y="3452150"/>
            <a:chExt cx="2428113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358663" cy="1332184"/>
              <a:chOff x="857225" y="3548726"/>
              <a:chExt cx="2358663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266011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매출채권회수기간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366048" y="3548726"/>
                <a:ext cx="840363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365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일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123236" y="4237968"/>
                <a:ext cx="1092652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매출채권회전율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367409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4152896" y="3829460"/>
            <a:ext cx="2062178" cy="19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844824"/>
            <a:ext cx="8295928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4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）재고자산회전율과 재고자산판매기간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재고자산회전율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재고자산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얼마나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효율적으로 관리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하고 있는지를 나타내는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861048"/>
            <a:ext cx="6643733" cy="1357322"/>
            <a:chOff x="1057976" y="3452150"/>
            <a:chExt cx="2822681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753231" cy="1332184"/>
              <a:chOff x="857225" y="3548726"/>
              <a:chExt cx="2753231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114254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재고자산회전율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123236" y="3548726"/>
                <a:ext cx="1447391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매출원가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001831" y="4237968"/>
                <a:ext cx="1608625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평균재고자산 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185301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724268" y="4538715"/>
            <a:ext cx="2062178" cy="19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628800"/>
            <a:ext cx="8429684" cy="39604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재무제표의 한계점</a:t>
            </a: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800" b="1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재무제표는 현재의 정보가 아니라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과거의 정보 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</a:t>
            </a:r>
            <a:endParaRPr lang="en-US" altLang="ko-KR" sz="28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</a:t>
            </a:r>
            <a:r>
              <a:rPr lang="ko-KR" altLang="en-US" sz="3600" b="1" dirty="0" err="1" smtClean="0">
                <a:latin typeface="나눔고딕" pitchFamily="50" charset="-127"/>
                <a:ea typeface="나눔고딕" pitchFamily="50" charset="-127"/>
              </a:rPr>
              <a:t>재무비율분석시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 고려사항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854514"/>
            <a:ext cx="8176422" cy="121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재고자산판매기간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: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재고자산관리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의 효율성을 평가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295814"/>
            <a:ext cx="5738192" cy="1357322"/>
            <a:chOff x="1057976" y="3452150"/>
            <a:chExt cx="2437949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368499" cy="1332184"/>
              <a:chOff x="857225" y="3548726"/>
              <a:chExt cx="2368499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1660580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재고자산판매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기간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366048" y="3548726"/>
                <a:ext cx="840363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365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일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133072" y="4237968"/>
                <a:ext cx="1092652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재고자산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회전율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397760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4143372" y="3973476"/>
            <a:ext cx="2062178" cy="19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3936" y="1628800"/>
            <a:ext cx="85725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성장성을 나타내는 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매출증가율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645948" y="3212976"/>
            <a:ext cx="6858050" cy="1357322"/>
            <a:chOff x="1057975" y="3452150"/>
            <a:chExt cx="2304817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5" y="3500438"/>
              <a:ext cx="2235367" cy="1214446"/>
              <a:chOff x="857224" y="3571876"/>
              <a:chExt cx="2235367" cy="1214446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4" y="3857628"/>
                <a:ext cx="818865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매출증가율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556046" y="3571876"/>
                <a:ext cx="1536545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당기매출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-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전기매출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1778747" y="4143380"/>
                <a:ext cx="1062088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전기매출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5" y="3452150"/>
              <a:ext cx="1728612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003402" y="3890643"/>
            <a:ext cx="2520000" cy="33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643050"/>
            <a:ext cx="7143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2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매출총이익증가율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840399" y="2357430"/>
            <a:ext cx="8124089" cy="1357322"/>
            <a:chOff x="1057976" y="3452150"/>
            <a:chExt cx="2701276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631826" cy="1332184"/>
              <a:chOff x="857225" y="3548726"/>
              <a:chExt cx="2631826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975694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매출총이익증가율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809166" y="3548726"/>
                <a:ext cx="1662730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당기매출총이익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-</a:t>
                </a: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전기매출총이익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141712" y="4237968"/>
                <a:ext cx="134733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전기매출총이익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2612861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997234" y="3046672"/>
            <a:ext cx="4320000" cy="423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 txBox="1">
            <a:spLocks/>
          </p:cNvSpPr>
          <p:nvPr/>
        </p:nvSpPr>
        <p:spPr>
          <a:xfrm>
            <a:off x="452536" y="3929066"/>
            <a:ext cx="7143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3200" b="1" dirty="0" smtClean="0">
                <a:latin typeface="휴먼모음T" pitchFamily="18" charset="-127"/>
                <a:ea typeface="휴먼모음T" pitchFamily="18" charset="-127"/>
              </a:rPr>
              <a:t>3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당기순이익증가율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4" name="그룹 21"/>
          <p:cNvGrpSpPr/>
          <p:nvPr/>
        </p:nvGrpSpPr>
        <p:grpSpPr>
          <a:xfrm>
            <a:off x="840399" y="4643446"/>
            <a:ext cx="8072495" cy="1357322"/>
            <a:chOff x="1057976" y="3452150"/>
            <a:chExt cx="2684121" cy="1357322"/>
          </a:xfrm>
        </p:grpSpPr>
        <p:grpSp>
          <p:nvGrpSpPr>
            <p:cNvPr id="5" name="그룹 19"/>
            <p:cNvGrpSpPr/>
            <p:nvPr/>
          </p:nvGrpSpPr>
          <p:grpSpPr>
            <a:xfrm>
              <a:off x="1127426" y="3477288"/>
              <a:ext cx="2614671" cy="1332184"/>
              <a:chOff x="857225" y="3548726"/>
              <a:chExt cx="2614671" cy="1332184"/>
            </a:xfrm>
          </p:grpSpPr>
          <p:sp>
            <p:nvSpPr>
              <p:cNvPr id="2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975694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당기순이익증가율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24" name="내용 개체 틀 2"/>
              <p:cNvSpPr txBox="1">
                <a:spLocks/>
              </p:cNvSpPr>
              <p:nvPr/>
            </p:nvSpPr>
            <p:spPr>
              <a:xfrm>
                <a:off x="1809166" y="3548726"/>
                <a:ext cx="1662730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당기순이익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-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전기순이익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25" name="내용 개체 틀 2"/>
              <p:cNvSpPr txBox="1">
                <a:spLocks/>
              </p:cNvSpPr>
              <p:nvPr/>
            </p:nvSpPr>
            <p:spPr>
              <a:xfrm>
                <a:off x="2070452" y="4237968"/>
                <a:ext cx="78385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전기순이익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1057976" y="3452150"/>
              <a:ext cx="2161549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3983671" y="5316876"/>
            <a:ext cx="3048747" cy="423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2536" y="1643050"/>
            <a:ext cx="7143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3200" b="1" dirty="0" smtClean="0">
                <a:latin typeface="휴먼모음T" pitchFamily="18" charset="-127"/>
                <a:ea typeface="휴먼모음T" pitchFamily="18" charset="-127"/>
              </a:rPr>
              <a:t>4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자산증가율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856697" y="2357430"/>
            <a:ext cx="8035783" cy="1357322"/>
            <a:chOff x="1057976" y="3452150"/>
            <a:chExt cx="2671914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602464" cy="1332184"/>
              <a:chOff x="857225" y="3548726"/>
              <a:chExt cx="2602464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785668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자산증가율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606933" y="3548726"/>
                <a:ext cx="185275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당기총자산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-</a:t>
                </a: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전기총자산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1856673" y="4237968"/>
                <a:ext cx="1584872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전기총자산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1995275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285589" y="3035097"/>
            <a:ext cx="3240000" cy="423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3936" y="1638490"/>
            <a:ext cx="8572560" cy="2366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 b="1" dirty="0" err="1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보통주관련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 비율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）배당수익률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주주가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배당으로 인해 얻는 수익률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2" y="3933056"/>
            <a:ext cx="7500991" cy="1357322"/>
            <a:chOff x="1057975" y="3452150"/>
            <a:chExt cx="3670125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5" y="3500438"/>
              <a:ext cx="3600675" cy="1214446"/>
              <a:chOff x="857224" y="3571876"/>
              <a:chExt cx="3600675" cy="1214446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4" y="3857628"/>
                <a:ext cx="1160561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배당수익률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829745" y="3571876"/>
                <a:ext cx="2628154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주당배당금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1895603" y="4143380"/>
                <a:ext cx="674803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주가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5" y="3452150"/>
              <a:ext cx="1957400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143240" y="4610723"/>
            <a:ext cx="1440000" cy="17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3936" y="1859074"/>
            <a:ext cx="8572560" cy="351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）주가이익비율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(PE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비율</a:t>
            </a: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, Price-Earnings Ratio)</a:t>
            </a: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주당 주식가격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주당순이익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에 비해 몇 배나 높게 또는 낮게 형성이 되어 있는지를 판단하는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4" y="3943886"/>
            <a:ext cx="6500859" cy="1357322"/>
            <a:chOff x="1057976" y="3452150"/>
            <a:chExt cx="2761979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692529" cy="1332184"/>
              <a:chOff x="857225" y="3548726"/>
              <a:chExt cx="2692529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99284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주가이익비율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920254" y="3548726"/>
                <a:ext cx="537817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주가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1850074" y="4237968"/>
                <a:ext cx="1699680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주당순이익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1851435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537478" y="4621553"/>
            <a:ext cx="1440000" cy="19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3936" y="1849954"/>
            <a:ext cx="8572560" cy="2083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3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）배당지급률</a:t>
            </a: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 (</a:t>
            </a: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배당성향</a:t>
            </a:r>
            <a:r>
              <a:rPr lang="en-US" altLang="ko-KR" sz="2800" b="1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514350" indent="-514350">
              <a:lnSpc>
                <a:spcPct val="11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당기순이익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중에서 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보통주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주주에게 현금으로 배당을 지급한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indent="-514350">
              <a:lnSpc>
                <a:spcPct val="110000"/>
              </a:lnSpc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배당에 관한 정책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이해할 수 있음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928662" y="4071942"/>
            <a:ext cx="8001056" cy="1357322"/>
            <a:chOff x="1057976" y="3452150"/>
            <a:chExt cx="2959684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6" y="3477288"/>
              <a:ext cx="2890234" cy="1332184"/>
              <a:chOff x="857225" y="3548726"/>
              <a:chExt cx="2890234" cy="1332184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871443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배당지급률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875149" y="3548726"/>
                <a:ext cx="1872310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배당금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1753257" y="4237968"/>
                <a:ext cx="166932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당기순이익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7976" y="3452150"/>
              <a:ext cx="1760381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643306" y="4786322"/>
            <a:ext cx="1440000" cy="2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21"/>
          <p:cNvGrpSpPr/>
          <p:nvPr/>
        </p:nvGrpSpPr>
        <p:grpSpPr>
          <a:xfrm>
            <a:off x="928662" y="5500702"/>
            <a:ext cx="6517519" cy="1357298"/>
            <a:chOff x="1086623" y="3452150"/>
            <a:chExt cx="2613587" cy="1214446"/>
          </a:xfrm>
        </p:grpSpPr>
        <p:grpSp>
          <p:nvGrpSpPr>
            <p:cNvPr id="5" name="그룹 19"/>
            <p:cNvGrpSpPr/>
            <p:nvPr/>
          </p:nvGrpSpPr>
          <p:grpSpPr>
            <a:xfrm>
              <a:off x="1127426" y="3477288"/>
              <a:ext cx="2572784" cy="1189308"/>
              <a:chOff x="857225" y="3548726"/>
              <a:chExt cx="2572784" cy="1189308"/>
            </a:xfrm>
          </p:grpSpPr>
          <p:sp>
            <p:nvSpPr>
              <p:cNvPr id="27" name="내용 개체 틀 2"/>
              <p:cNvSpPr txBox="1">
                <a:spLocks/>
              </p:cNvSpPr>
              <p:nvPr/>
            </p:nvSpPr>
            <p:spPr>
              <a:xfrm>
                <a:off x="857225" y="3857628"/>
                <a:ext cx="78996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en-US" altLang="ko-KR" sz="2200" dirty="0" smtClean="0">
                    <a:latin typeface="HY엽서M" pitchFamily="18" charset="-127"/>
                    <a:ea typeface="HY엽서M" pitchFamily="18" charset="-127"/>
                  </a:rPr>
                  <a:t>cf.</a:t>
                </a:r>
                <a:r>
                  <a:rPr lang="ko-KR" altLang="en-US" sz="2200" dirty="0" smtClean="0">
                    <a:latin typeface="HY엽서M" pitchFamily="18" charset="-127"/>
                    <a:ea typeface="HY엽서M" pitchFamily="18" charset="-127"/>
                  </a:rPr>
                  <a:t>유보비율</a:t>
                </a:r>
                <a:r>
                  <a:rPr kumimoji="0" lang="ko-KR" altLang="en-US" sz="22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 </a:t>
                </a:r>
                <a:r>
                  <a:rPr kumimoji="0" lang="en-US" altLang="ko-KR" sz="22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=</a:t>
                </a:r>
              </a:p>
            </p:txBody>
          </p:sp>
          <p:sp>
            <p:nvSpPr>
              <p:cNvPr id="28" name="내용 개체 틀 2"/>
              <p:cNvSpPr txBox="1">
                <a:spLocks/>
              </p:cNvSpPr>
              <p:nvPr/>
            </p:nvSpPr>
            <p:spPr>
              <a:xfrm>
                <a:off x="1618547" y="3548726"/>
                <a:ext cx="1059950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200" dirty="0" err="1" smtClean="0">
                    <a:latin typeface="HY엽서M" pitchFamily="18" charset="-127"/>
                    <a:ea typeface="HY엽서M" pitchFamily="18" charset="-127"/>
                  </a:rPr>
                  <a:t>당기순이익</a:t>
                </a:r>
                <a:r>
                  <a:rPr lang="en-US" altLang="ko-KR" sz="2200" dirty="0" smtClean="0">
                    <a:latin typeface="HY엽서M" pitchFamily="18" charset="-127"/>
                    <a:ea typeface="HY엽서M" pitchFamily="18" charset="-127"/>
                  </a:rPr>
                  <a:t>-</a:t>
                </a:r>
                <a:r>
                  <a:rPr lang="ko-KR" altLang="en-US" sz="2200" dirty="0" smtClean="0">
                    <a:latin typeface="HY엽서M" pitchFamily="18" charset="-127"/>
                    <a:ea typeface="HY엽서M" pitchFamily="18" charset="-127"/>
                  </a:rPr>
                  <a:t>배당금</a:t>
                </a:r>
                <a:endParaRPr kumimoji="0" lang="en-US" altLang="ko-KR" sz="22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endParaRPr>
              </a:p>
            </p:txBody>
          </p:sp>
          <p:sp>
            <p:nvSpPr>
              <p:cNvPr id="29" name="내용 개체 틀 2"/>
              <p:cNvSpPr txBox="1">
                <a:spLocks/>
              </p:cNvSpPr>
              <p:nvPr/>
            </p:nvSpPr>
            <p:spPr>
              <a:xfrm>
                <a:off x="1790431" y="4095092"/>
                <a:ext cx="1639578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200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당기순이익</a:t>
                </a:r>
                <a:endParaRPr kumimoji="0" lang="en-US" altLang="ko-KR" sz="22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086623" y="3452150"/>
              <a:ext cx="1919370" cy="1143008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2954064" y="6179660"/>
            <a:ext cx="2500330" cy="2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797326"/>
            <a:ext cx="8429684" cy="307183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⑴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재무비율을 측정하는 주요 재무수치 간에는 상호 밀접한 관련성을 가짐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→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여러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재무비율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들을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종합적으로 사용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하여 재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무제표를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전체적이고 입체적으로 분석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2" name="그룹 28"/>
          <p:cNvGrpSpPr/>
          <p:nvPr/>
        </p:nvGrpSpPr>
        <p:grpSpPr>
          <a:xfrm>
            <a:off x="857224" y="4543100"/>
            <a:ext cx="6500857" cy="1334172"/>
            <a:chOff x="857224" y="4572008"/>
            <a:chExt cx="6500857" cy="1334172"/>
          </a:xfrm>
        </p:grpSpPr>
        <p:grpSp>
          <p:nvGrpSpPr>
            <p:cNvPr id="4" name="그룹 19"/>
            <p:cNvGrpSpPr/>
            <p:nvPr/>
          </p:nvGrpSpPr>
          <p:grpSpPr>
            <a:xfrm>
              <a:off x="1357290" y="4691734"/>
              <a:ext cx="2832382" cy="1214446"/>
              <a:chOff x="1430700" y="3571876"/>
              <a:chExt cx="2466698" cy="1214446"/>
            </a:xfrm>
          </p:grpSpPr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430700" y="3857628"/>
                <a:ext cx="1442341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2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유동비율 </a:t>
                </a:r>
                <a:r>
                  <a:rPr kumimoji="0" lang="en-US" altLang="ko-KR" sz="22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HY엽서M" pitchFamily="18" charset="-127"/>
                    <a:ea typeface="HY엽서M" pitchFamily="18" charset="-127"/>
                  </a:rPr>
                  <a:t>=</a:t>
                </a: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715317" y="3571876"/>
                <a:ext cx="1182079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200" dirty="0" smtClean="0">
                    <a:latin typeface="HY엽서M" pitchFamily="18" charset="-127"/>
                    <a:ea typeface="HY엽서M" pitchFamily="18" charset="-127"/>
                  </a:rPr>
                  <a:t>유동자산</a:t>
                </a:r>
                <a:endParaRPr kumimoji="0" lang="en-US" altLang="ko-KR" sz="22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endParaRPr>
              </a:p>
            </p:txBody>
          </p:sp>
          <p:sp>
            <p:nvSpPr>
              <p:cNvPr id="16" name="내용 개체 틀 2"/>
              <p:cNvSpPr txBox="1">
                <a:spLocks/>
              </p:cNvSpPr>
              <p:nvPr/>
            </p:nvSpPr>
            <p:spPr>
              <a:xfrm>
                <a:off x="2715318" y="4143380"/>
                <a:ext cx="1182080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200" dirty="0" smtClean="0">
                    <a:latin typeface="HY엽서M" pitchFamily="18" charset="-127"/>
                    <a:ea typeface="HY엽서M" pitchFamily="18" charset="-127"/>
                  </a:rPr>
                  <a:t>유동부채</a:t>
                </a:r>
                <a:endParaRPr kumimoji="0" lang="en-US" altLang="ko-KR" sz="22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endParaRPr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2905776" y="5228513"/>
              <a:ext cx="1214446" cy="2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5109938" y="5046936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HY엽서M" pitchFamily="18" charset="-127"/>
                  <a:ea typeface="HY엽서M" pitchFamily="18" charset="-127"/>
                </a:rPr>
                <a:t>=</a:t>
              </a:r>
              <a:endParaRPr lang="ko-KR" altLang="en-US" dirty="0"/>
            </a:p>
          </p:txBody>
        </p:sp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4500563" y="4691734"/>
              <a:ext cx="642941" cy="6429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ct val="20000"/>
                </a:spcBef>
                <a:buClr>
                  <a:srgbClr val="3B0092"/>
                </a:buClr>
                <a:defRPr/>
              </a:pPr>
              <a:r>
                <a:rPr lang="en-US" altLang="ko-KR" sz="2200" dirty="0" smtClean="0">
                  <a:latin typeface="HY엽서M" pitchFamily="18" charset="-127"/>
                  <a:ea typeface="HY엽서M" pitchFamily="18" charset="-127"/>
                </a:rPr>
                <a:t>40</a:t>
              </a:r>
              <a:endPara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endParaRPr>
            </a:p>
          </p:txBody>
        </p:sp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4500563" y="5238100"/>
              <a:ext cx="642941" cy="6429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ct val="20000"/>
                </a:spcBef>
                <a:buClr>
                  <a:srgbClr val="3B0092"/>
                </a:buClr>
                <a:defRPr/>
              </a:pPr>
              <a:r>
                <a:rPr lang="en-US" altLang="ko-KR" sz="2200" dirty="0" smtClean="0">
                  <a:latin typeface="HY엽서M" pitchFamily="18" charset="-127"/>
                  <a:ea typeface="HY엽서M" pitchFamily="18" charset="-127"/>
                </a:rPr>
                <a:t>20</a:t>
              </a:r>
              <a:endPara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512137" y="5228513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5286381" y="4965911"/>
              <a:ext cx="357189" cy="60622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ct val="20000"/>
                </a:spcBef>
                <a:buClr>
                  <a:srgbClr val="3B0092"/>
                </a:buClr>
                <a:defRPr/>
              </a:pPr>
              <a:r>
                <a:rPr lang="en-US" altLang="ko-KR" sz="2200" dirty="0" smtClean="0">
                  <a:latin typeface="HY엽서M" pitchFamily="18" charset="-127"/>
                  <a:ea typeface="HY엽서M" pitchFamily="18" charset="-127"/>
                </a:rPr>
                <a:t>2</a:t>
              </a:r>
              <a:endPara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5715008" y="5143512"/>
              <a:ext cx="357190" cy="21431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24449" y="5046936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HY엽서M" pitchFamily="18" charset="-127"/>
                  <a:ea typeface="HY엽서M" pitchFamily="18" charset="-127"/>
                </a:rPr>
                <a:t>=</a:t>
              </a:r>
              <a:endParaRPr lang="ko-KR" altLang="en-US" dirty="0"/>
            </a:p>
          </p:txBody>
        </p:sp>
        <p:sp>
          <p:nvSpPr>
            <p:cNvPr id="33" name="내용 개체 틀 2"/>
            <p:cNvSpPr txBox="1">
              <a:spLocks/>
            </p:cNvSpPr>
            <p:nvPr/>
          </p:nvSpPr>
          <p:spPr>
            <a:xfrm>
              <a:off x="6215074" y="4691734"/>
              <a:ext cx="642941" cy="6429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ct val="20000"/>
                </a:spcBef>
                <a:buClr>
                  <a:srgbClr val="3B0092"/>
                </a:buClr>
                <a:defRPr/>
              </a:pPr>
              <a:r>
                <a:rPr lang="en-US" altLang="ko-KR" sz="2200" dirty="0" smtClean="0">
                  <a:latin typeface="HY엽서M" pitchFamily="18" charset="-127"/>
                  <a:ea typeface="HY엽서M" pitchFamily="18" charset="-127"/>
                </a:rPr>
                <a:t>30</a:t>
              </a:r>
              <a:endPara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endParaRPr>
            </a:p>
          </p:txBody>
        </p:sp>
        <p:sp>
          <p:nvSpPr>
            <p:cNvPr id="34" name="내용 개체 틀 2"/>
            <p:cNvSpPr txBox="1">
              <a:spLocks/>
            </p:cNvSpPr>
            <p:nvPr/>
          </p:nvSpPr>
          <p:spPr>
            <a:xfrm>
              <a:off x="6215074" y="5238100"/>
              <a:ext cx="642941" cy="6429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ct val="20000"/>
                </a:spcBef>
                <a:buClr>
                  <a:srgbClr val="3B0092"/>
                </a:buClr>
                <a:defRPr/>
              </a:pPr>
              <a:r>
                <a:rPr lang="en-US" altLang="ko-KR" sz="2200" dirty="0" smtClean="0">
                  <a:latin typeface="HY엽서M" pitchFamily="18" charset="-127"/>
                  <a:ea typeface="HY엽서M" pitchFamily="18" charset="-127"/>
                </a:rPr>
                <a:t>10</a:t>
              </a:r>
              <a:endPara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226648" y="5228513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내용 개체 틀 2"/>
            <p:cNvSpPr txBox="1">
              <a:spLocks/>
            </p:cNvSpPr>
            <p:nvPr/>
          </p:nvSpPr>
          <p:spPr>
            <a:xfrm>
              <a:off x="7000892" y="4965911"/>
              <a:ext cx="357189" cy="60622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ct val="20000"/>
                </a:spcBef>
                <a:buClr>
                  <a:srgbClr val="3B0092"/>
                </a:buClr>
                <a:defRPr/>
              </a:pPr>
              <a:r>
                <a:rPr kumimoji="0" lang="en-US" altLang="ko-KR" sz="22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rPr>
                <a:t>3</a:t>
              </a:r>
            </a:p>
          </p:txBody>
        </p:sp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857224" y="4572008"/>
              <a:ext cx="1071570" cy="5000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B0092"/>
                </a:buClr>
                <a:buSzTx/>
                <a:tabLst/>
                <a:defRPr/>
              </a:pPr>
              <a:r>
                <a:rPr kumimoji="0" lang="en-US" altLang="ko-KR" sz="2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B0092"/>
                  </a:solidFill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rPr>
                <a:t>※</a:t>
              </a:r>
              <a:r>
                <a:rPr kumimoji="0" lang="en-US" altLang="ko-KR" sz="22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엽서M" pitchFamily="18" charset="-127"/>
                  <a:ea typeface="HY엽서M" pitchFamily="18" charset="-127"/>
                </a:rPr>
                <a:t>Ex.</a:t>
              </a: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</a:t>
            </a:r>
            <a:r>
              <a:rPr lang="ko-KR" altLang="en-US" sz="3600" b="1" dirty="0" err="1" smtClean="0">
                <a:latin typeface="나눔고딕" pitchFamily="50" charset="-127"/>
                <a:ea typeface="나눔고딕" pitchFamily="50" charset="-127"/>
              </a:rPr>
              <a:t>재무비율분석시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 유의사항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844824"/>
            <a:ext cx="8429684" cy="22860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⑵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특정 기업의 재무제표를 이용하여 재무비율을 분석하는 경우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비교대상이 되는 재무비율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이 있어야 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(Ex.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산업평균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)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214282" y="3786190"/>
            <a:ext cx="8429684" cy="2500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3B009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※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비교대상으로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사용되는 재무비율</a:t>
            </a:r>
            <a:endParaRPr lang="en-US" altLang="ko-KR" sz="2200" dirty="0" smtClean="0">
              <a:latin typeface="HY엽서M" pitchFamily="18" charset="-127"/>
              <a:ea typeface="HY엽서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       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①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ko-KR" altLang="en-US" sz="22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실무계의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 오랜 경험적 근거로 확립된 이상적인 재무비율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       </a:t>
            </a:r>
            <a:r>
              <a:rPr lang="ko-KR" altLang="en-US" sz="2200" b="1" dirty="0" smtClean="0">
                <a:latin typeface="HY엽서M" pitchFamily="18" charset="-127"/>
                <a:ea typeface="HY엽서M" pitchFamily="18" charset="-127"/>
              </a:rPr>
              <a:t>②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당해 기업의 과거 재무비율</a:t>
            </a:r>
            <a:endParaRPr lang="en-US" altLang="ko-KR" sz="2200" dirty="0" smtClean="0">
              <a:latin typeface="HY엽서M" pitchFamily="18" charset="-127"/>
              <a:ea typeface="HY엽서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       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③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동종 산업에 속하는 다른 기업들의 평균 재무비율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</a:t>
            </a:r>
            <a:r>
              <a:rPr lang="ko-KR" altLang="en-US" sz="3600" b="1" dirty="0" err="1" smtClean="0">
                <a:latin typeface="나눔고딕" pitchFamily="50" charset="-127"/>
                <a:ea typeface="나눔고딕" pitchFamily="50" charset="-127"/>
              </a:rPr>
              <a:t>재무비율분석시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 유의사항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844824"/>
            <a:ext cx="8429684" cy="24288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⑶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재무비율은 재무제표의 여러 수치를 기준으로 산정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→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당해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수치들의 질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(quality)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도 함께 고려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(Ex.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재고자산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유형자산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</a:t>
            </a:r>
            <a:r>
              <a:rPr lang="ko-KR" altLang="en-US" sz="3600" b="1" dirty="0" err="1" smtClean="0">
                <a:latin typeface="나눔고딕" pitchFamily="50" charset="-127"/>
                <a:ea typeface="나눔고딕" pitchFamily="50" charset="-127"/>
              </a:rPr>
              <a:t>재무비율분석시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 유의사항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/>
          <p:cNvSpPr txBox="1">
            <a:spLocks/>
          </p:cNvSpPr>
          <p:nvPr/>
        </p:nvSpPr>
        <p:spPr>
          <a:xfrm>
            <a:off x="462796" y="1628800"/>
            <a:ext cx="8429684" cy="538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 b="1" dirty="0" err="1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비계량정보의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 활용 필요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휴먼모음T" pitchFamily="18" charset="-127"/>
              <a:buChar char="◎"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재무수치로만 표시할 수 없는 기업 고유의 특성 존재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→</a:t>
            </a:r>
            <a:r>
              <a:rPr kumimoji="0" lang="ko-KR" alt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비계량정보도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함께 고려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2200" dirty="0" smtClean="0">
                <a:solidFill>
                  <a:srgbClr val="3B0092"/>
                </a:solidFill>
                <a:latin typeface="휴먼모음T" pitchFamily="18" charset="-127"/>
                <a:ea typeface="휴먼모음T" pitchFamily="18" charset="-127"/>
              </a:rPr>
              <a:t>   ※</a:t>
            </a:r>
            <a:r>
              <a:rPr lang="ko-KR" altLang="en-US" sz="2200" dirty="0" err="1" smtClean="0">
                <a:latin typeface="HY엽서M" pitchFamily="18" charset="-127"/>
                <a:ea typeface="HY엽서M" pitchFamily="18" charset="-127"/>
              </a:rPr>
              <a:t>비계량정보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기업조직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경영자 및 종업원 등</a:t>
            </a:r>
            <a:endParaRPr lang="en-US" altLang="ko-KR" sz="2200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endParaRPr lang="en-US" altLang="ko-KR" sz="2800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분석의 목적 파악</a:t>
            </a:r>
            <a:endParaRPr lang="en-US" altLang="ko-KR" sz="3200" b="1" dirty="0" smtClean="0">
              <a:solidFill>
                <a:schemeClr val="tx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분석목적에 따라 분석내용이 달라질 수 있음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endParaRPr lang="ko-KR" altLang="en-US" sz="2800" b="1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endParaRPr lang="en-US" altLang="ko-KR" sz="2800" dirty="0" smtClean="0">
              <a:latin typeface="HY엽서M" pitchFamily="18" charset="-127"/>
              <a:ea typeface="HY엽서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</a:t>
            </a:r>
            <a:r>
              <a:rPr lang="ko-KR" altLang="en-US" sz="3600" b="1" dirty="0" err="1" smtClean="0">
                <a:latin typeface="나눔고딕" pitchFamily="50" charset="-127"/>
                <a:ea typeface="나눔고딕" pitchFamily="50" charset="-127"/>
              </a:rPr>
              <a:t>재무비율분석시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 고려사항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859074"/>
            <a:ext cx="8429684" cy="409020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재무제표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자체가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잘못 작성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되어 있거나 </a:t>
            </a:r>
            <a:r>
              <a:rPr lang="ko-KR" altLang="en-US" sz="28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왜곡표시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되어져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   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있다면 재무비율분석의 신뢰성이 매우 낮아짐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⑵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수치화되지 않는 것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은 재무제표에 반영되지 않으므로 재무비율분석만으로는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기업평가에 한계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가 존재</a:t>
            </a:r>
            <a:endParaRPr lang="en-US" altLang="ko-KR" sz="2800" dirty="0" smtClean="0">
              <a:latin typeface="HY엽서M" pitchFamily="18" charset="-127"/>
              <a:ea typeface="HY엽서M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재무비율분석의 한계점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936" y="1802456"/>
            <a:ext cx="8572560" cy="37147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⑶</a:t>
            </a:r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회계방법을 고려하지 않고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기계적으로 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비율분석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하면 분석이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오도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될 수 있음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(Ex.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이익의 질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자산의 질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재무비율분석의 한계점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936" y="1857364"/>
            <a:ext cx="8572560" cy="15716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⑷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재무제표 자료는 이미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과거의 회계자료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→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미래상태를 예측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하는 목적에는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불충분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8596" y="3229506"/>
            <a:ext cx="8429684" cy="2071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3B009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※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보완방법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  </a:t>
            </a:r>
            <a:r>
              <a:rPr lang="en-US" altLang="ko-KR" sz="2100" dirty="0" smtClean="0">
                <a:latin typeface="HY엽서M" pitchFamily="18" charset="-127"/>
                <a:ea typeface="HY엽서M" pitchFamily="18" charset="-127"/>
              </a:rPr>
              <a:t>     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-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합리적이고 체계적인 예측방법을 이용하여 추정 재무제표</a:t>
            </a:r>
            <a:endParaRPr lang="en-US" altLang="ko-KR" sz="2200" dirty="0" smtClean="0">
              <a:latin typeface="HY엽서M" pitchFamily="18" charset="-127"/>
              <a:ea typeface="HY엽서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  </a:t>
            </a:r>
            <a:r>
              <a:rPr lang="en-US" altLang="ko-KR" sz="2100" dirty="0" smtClean="0">
                <a:latin typeface="HY엽서M" pitchFamily="18" charset="-127"/>
                <a:ea typeface="HY엽서M" pitchFamily="18" charset="-127"/>
              </a:rPr>
              <a:t>      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를 작성하고 회계정보를 전문적으로 분석하는 분석가들의 </a:t>
            </a:r>
            <a:endParaRPr lang="en-US" altLang="ko-KR" sz="2200" dirty="0" smtClean="0">
              <a:latin typeface="HY엽서M" pitchFamily="18" charset="-127"/>
              <a:ea typeface="HY엽서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  </a:t>
            </a:r>
            <a:r>
              <a:rPr lang="en-US" altLang="ko-KR" sz="2100" dirty="0" smtClean="0">
                <a:latin typeface="HY엽서M" pitchFamily="18" charset="-127"/>
                <a:ea typeface="HY엽서M" pitchFamily="18" charset="-127"/>
              </a:rPr>
              <a:t>       </a:t>
            </a:r>
            <a:r>
              <a:rPr lang="ko-KR" altLang="en-US" sz="2200" dirty="0" err="1" smtClean="0">
                <a:latin typeface="HY엽서M" pitchFamily="18" charset="-127"/>
                <a:ea typeface="HY엽서M" pitchFamily="18" charset="-127"/>
              </a:rPr>
              <a:t>예측치를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 참고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재무비율분석의 한계점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936" y="1844824"/>
            <a:ext cx="8572560" cy="37147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⑸</a:t>
            </a:r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재무상태표의 자산 및 부채가 대부분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역사적 원가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로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  평가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→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자산의 장부가치와 실제가치의 차이에 따라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회계이익이 다르게 측정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될 수 있음</a:t>
            </a:r>
            <a:endParaRPr lang="en-US" altLang="ko-KR" sz="2800" dirty="0" smtClean="0">
              <a:latin typeface="HY엽서M" pitchFamily="18" charset="-127"/>
              <a:ea typeface="HY엽서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재무비율분석의 한계점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572560" cy="478634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⑹</a:t>
            </a:r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재무제표에 포함되지 않은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부외부채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가 파악되지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않으므로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주석사항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면밀히 검토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⑺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재무비율분석의 결과를 해석함에 있어서 상당한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주관이 개입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될 수 있음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→종합적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이고도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전문가적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인 판단이 요구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재무비율분석의 한계점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844824"/>
            <a:ext cx="8429684" cy="24288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재무비율의 분석만으로는 기업평가 한계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→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문제를 극복하기 위해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비계량적인 질적 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분석을 병행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28596" y="3857628"/>
            <a:ext cx="8391876" cy="245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3B009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※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비계량적인 </a:t>
            </a:r>
            <a:r>
              <a:rPr kumimoji="0" lang="ko-KR" altLang="en-US" sz="22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질적분석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       - 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산업분석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(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기업의 수익성과 위험은 산업내의 경쟁구조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, 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기      업이 선택한경쟁전략에의해 큰 영향을 받는다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.)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 경쟁전략산업    분석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 (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Ex.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원가우위전략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(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대형할인점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), </a:t>
            </a:r>
            <a:r>
              <a:rPr kumimoji="0" lang="ko-KR" altLang="en-US" sz="22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제품차별화전략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(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유명브랜드의 고가 의류제품</a:t>
            </a:r>
            <a:r>
              <a:rPr kumimoji="0" lang="en-US" altLang="ko-K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), </a:t>
            </a:r>
            <a:r>
              <a:rPr kumimoji="0" lang="ko-KR" alt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Y엽서M" pitchFamily="18" charset="-127"/>
                <a:ea typeface="HY엽서M" pitchFamily="18" charset="-127"/>
              </a:rPr>
              <a:t>회계정책분석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재무비율분석의 한계점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628800"/>
            <a:ext cx="8429684" cy="367240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기업의 성장단계 고려 </a:t>
            </a:r>
            <a:endParaRPr lang="en-US" altLang="ko-KR" b="1" dirty="0" smtClean="0">
              <a:solidFill>
                <a:schemeClr val="tx2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신생기업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활동성과 미래 성장률이 중요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성장기업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성장성에 대한 분석 필요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성숙기업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안정성과 수익성에 대한 분석 필요</a:t>
            </a:r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</a:t>
            </a:r>
            <a:r>
              <a:rPr lang="ko-KR" altLang="en-US" sz="3600" b="1" dirty="0" err="1" smtClean="0">
                <a:latin typeface="나눔고딕" pitchFamily="50" charset="-127"/>
                <a:ea typeface="나눔고딕" pitchFamily="50" charset="-127"/>
              </a:rPr>
              <a:t>재무비율분석시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 고려사항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638490"/>
            <a:ext cx="8429684" cy="33026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업종별 특성 이해</a:t>
            </a: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800" b="1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 업종의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재무적 상황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과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특성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정확히 파악하고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이해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→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기업에 대한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정확한</a:t>
            </a: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재무비율분석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가능</a:t>
            </a:r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</a:t>
            </a:r>
            <a:r>
              <a:rPr lang="ko-KR" altLang="en-US" sz="3600" b="1" dirty="0" err="1" smtClean="0">
                <a:latin typeface="나눔고딕" pitchFamily="50" charset="-127"/>
                <a:ea typeface="나눔고딕" pitchFamily="50" charset="-127"/>
              </a:rPr>
              <a:t>재무비율분석시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 고려사항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2796" y="1675203"/>
            <a:ext cx="8429684" cy="2473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불확실한 미래상황에 대한 추정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휴먼모음T" pitchFamily="18" charset="-127"/>
              <a:buChar char="◎"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재무제표는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과거의 재무정보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→미래의 재무상황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lang="en-US" altLang="ko-KR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에 대해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추정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이 필요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57158" y="3717032"/>
            <a:ext cx="8429684" cy="1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tabLst/>
              <a:defRPr/>
            </a:pPr>
            <a:r>
              <a:rPr lang="en-US" altLang="ko-KR" sz="2200" dirty="0" smtClean="0">
                <a:solidFill>
                  <a:srgbClr val="3B0092"/>
                </a:solidFill>
                <a:latin typeface="휴먼모음T" pitchFamily="18" charset="-127"/>
                <a:ea typeface="휴먼모음T" pitchFamily="18" charset="-127"/>
              </a:rPr>
              <a:t>※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미래상황에 대한 추정 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시장환경의 변화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신제품 및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신기술 개발</a:t>
            </a:r>
            <a:r>
              <a:rPr lang="en-US" altLang="ko-KR" sz="2200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200" dirty="0" smtClean="0">
                <a:latin typeface="HY엽서M" pitchFamily="18" charset="-127"/>
                <a:ea typeface="HY엽서M" pitchFamily="18" charset="-127"/>
              </a:rPr>
              <a:t>경쟁기업의 상황 등 외부환경 요인을 고려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Y엽서M" pitchFamily="18" charset="-127"/>
              <a:ea typeface="HY엽서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</a:t>
            </a:r>
            <a:r>
              <a:rPr lang="ko-KR" altLang="en-US" sz="3600" b="1" dirty="0" err="1" smtClean="0">
                <a:latin typeface="나눔고딕" pitchFamily="50" charset="-127"/>
                <a:ea typeface="나눔고딕" pitchFamily="50" charset="-127"/>
              </a:rPr>
              <a:t>재무비율분석시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 고려사항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796" y="1844824"/>
            <a:ext cx="8429684" cy="507207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ko-KR" altLang="en-US" sz="28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기업이 공시하는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재무보고서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800" dirty="0" err="1" smtClean="0">
                <a:latin typeface="휴먼모음T" pitchFamily="18" charset="-127"/>
                <a:ea typeface="휴먼모음T" pitchFamily="18" charset="-127"/>
              </a:rPr>
              <a:t>한국상장회사협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의회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신용평가기관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재무분석가 등이 제공하는 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기업에 관한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다양한 재무정보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Font typeface="휴먼모음T" pitchFamily="18" charset="-127"/>
              <a:buChar char="◎"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금융감독원의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전자공시시스템</a:t>
            </a:r>
            <a:endParaRPr lang="en-US" altLang="ko-KR" sz="28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(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  <a:hlinkClick r:id="rId2"/>
              </a:rPr>
              <a:t>www.dart.fss.or.kr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에서 재무적 혹은 비재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30000"/>
              </a:lnSpc>
              <a:buClr>
                <a:srgbClr val="3B0092"/>
              </a:buCl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무적 정보 입수 가능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재무정보의 원천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63936" y="1772816"/>
            <a:ext cx="8572560" cy="215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Clr>
                <a:srgbClr val="3B0092"/>
              </a:buClr>
              <a:defRPr/>
            </a:pP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장</a:t>
            </a:r>
            <a:r>
              <a:rPr lang="en-US" altLang="ko-KR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3200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단기지급능력을 나타내는 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）유동비율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971550" lvl="1" indent="-434975">
              <a:spcBef>
                <a:spcPct val="20000"/>
              </a:spcBef>
              <a:buClr>
                <a:srgbClr val="3B0092"/>
              </a:buClr>
              <a:buFont typeface="Arial" pitchFamily="34" charset="0"/>
              <a:buChar char="•"/>
              <a:defRPr/>
            </a:pP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기업의 </a:t>
            </a:r>
            <a:r>
              <a:rPr lang="ko-KR" altLang="en-US" sz="28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단기지급능력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을 평가하는 비율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B009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1057974" y="3933056"/>
            <a:ext cx="3728340" cy="1357322"/>
            <a:chOff x="1057974" y="3452150"/>
            <a:chExt cx="3728340" cy="1357322"/>
          </a:xfrm>
        </p:grpSpPr>
        <p:grpSp>
          <p:nvGrpSpPr>
            <p:cNvPr id="3" name="그룹 19"/>
            <p:cNvGrpSpPr/>
            <p:nvPr/>
          </p:nvGrpSpPr>
          <p:grpSpPr>
            <a:xfrm>
              <a:off x="1127425" y="3500438"/>
              <a:ext cx="3431012" cy="1214446"/>
              <a:chOff x="857224" y="3571876"/>
              <a:chExt cx="3431012" cy="1214446"/>
            </a:xfrm>
          </p:grpSpPr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857224" y="3857628"/>
                <a:ext cx="177642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kumimoji="0" lang="ko-KR" altLang="en-US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유동비율</a:t>
                </a:r>
                <a:r>
                  <a:rPr kumimoji="0" lang="ko-KR" altLang="en-US" sz="2800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 </a:t>
                </a:r>
                <a:r>
                  <a:rPr kumimoji="0" lang="en-US" altLang="ko-KR" sz="280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휴먼모음T" pitchFamily="18" charset="-127"/>
                    <a:ea typeface="휴먼모음T" pitchFamily="18" charset="-127"/>
                    <a:cs typeface="+mn-cs"/>
                  </a:rPr>
                  <a:t>=</a:t>
                </a:r>
              </a:p>
            </p:txBody>
          </p:sp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2782011" y="3571876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유동자산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2782011" y="4143380"/>
                <a:ext cx="1419236" cy="6429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30000"/>
                  </a:lnSpc>
                  <a:spcBef>
                    <a:spcPct val="20000"/>
                  </a:spcBef>
                  <a:buClr>
                    <a:srgbClr val="3B0092"/>
                  </a:buClr>
                  <a:defRPr/>
                </a:pPr>
                <a:r>
                  <a:rPr lang="ko-KR" altLang="en-US" sz="2800" dirty="0" smtClean="0">
                    <a:latin typeface="휴먼모음T" pitchFamily="18" charset="-127"/>
                    <a:ea typeface="휴먼모음T" pitchFamily="18" charset="-127"/>
                  </a:rPr>
                  <a:t>유동부채</a:t>
                </a:r>
                <a:endParaRPr kumimoji="0" lang="en-US" altLang="ko-KR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휴먼모음T" pitchFamily="18" charset="-127"/>
                  <a:ea typeface="휴먼모음T" pitchFamily="18" charset="-127"/>
                  <a:cs typeface="+mn-cs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645162" y="4189680"/>
                <a:ext cx="1643074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/>
            <p:cNvSpPr/>
            <p:nvPr/>
          </p:nvSpPr>
          <p:spPr>
            <a:xfrm>
              <a:off x="1057974" y="3452150"/>
              <a:ext cx="3728340" cy="1357322"/>
            </a:xfrm>
            <a:prstGeom prst="rect">
              <a:avLst/>
            </a:prstGeom>
            <a:no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611560" y="1268760"/>
            <a:ext cx="7200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544" y="476672"/>
            <a:ext cx="216024" cy="10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2351" y="476670"/>
            <a:ext cx="67319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</a:rPr>
              <a:t>절 재무비율의 종류</a:t>
            </a:r>
            <a:endParaRPr lang="ko-KR" altLang="en-US" sz="3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A5E-29D6-4211-BD1D-4730366E561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1300</Words>
  <Application>Microsoft Office PowerPoint</Application>
  <PresentationFormat>화면 슬라이드 쇼(4:3)</PresentationFormat>
  <Paragraphs>333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국립민속박물관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섭외교육과</dc:creator>
  <cp:lastModifiedBy>student</cp:lastModifiedBy>
  <cp:revision>56</cp:revision>
  <dcterms:created xsi:type="dcterms:W3CDTF">2014-02-07T07:09:12Z</dcterms:created>
  <dcterms:modified xsi:type="dcterms:W3CDTF">2019-01-18T07:24:59Z</dcterms:modified>
</cp:coreProperties>
</file>