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5" r:id="rId3"/>
    <p:sldId id="266" r:id="rId4"/>
    <p:sldId id="267" r:id="rId5"/>
    <p:sldId id="268" r:id="rId6"/>
    <p:sldId id="269" r:id="rId7"/>
    <p:sldId id="272" r:id="rId8"/>
    <p:sldId id="270" r:id="rId9"/>
    <p:sldId id="271" r:id="rId10"/>
    <p:sldId id="264" r:id="rId11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12"/>
    </p:embeddedFont>
    <p:embeddedFont>
      <p:font typeface="a장미다방" panose="02020600000000000000" pitchFamily="18" charset="-127"/>
      <p:regular r:id="rId13"/>
    </p:embeddedFont>
    <p:embeddedFont>
      <p:font typeface="넥슨 풋볼고딕 L" panose="020B0303000000000000" pitchFamily="50" charset="-127"/>
      <p:regular r:id="rId14"/>
    </p:embeddedFont>
    <p:embeddedFont>
      <p:font typeface="나눔스퀘어라운드 Regular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조선일보명조" panose="02030304000000000000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3A2"/>
    <a:srgbClr val="E7B90E"/>
    <a:srgbClr val="343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4" y="-11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42002952755905"/>
          <c:y val="4.0890475059314445E-2"/>
          <c:w val="0.545660187007874"/>
          <c:h val="0.7933263739628916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2663A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90-4BB5-A3D1-FB7C4AE6F011}"/>
              </c:ext>
            </c:extLst>
          </c:dPt>
          <c:dPt>
            <c:idx val="1"/>
            <c:bubble3D val="0"/>
            <c:spPr>
              <a:solidFill>
                <a:srgbClr val="E7B90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C90-4BB5-A3D1-FB7C4AE6F011}"/>
              </c:ext>
            </c:extLst>
          </c:dPt>
          <c:dPt>
            <c:idx val="2"/>
            <c:bubble3D val="0"/>
            <c:spPr>
              <a:solidFill>
                <a:srgbClr val="F6D3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90-4BB5-A3D1-FB7C4AE6F011}"/>
              </c:ext>
            </c:extLst>
          </c:dPt>
          <c:cat>
            <c:strRef>
              <c:f>Sheet1!$A$2:$A$4</c:f>
              <c:strCache>
                <c:ptCount val="3"/>
                <c:pt idx="0">
                  <c:v>개인</c:v>
                </c:pt>
                <c:pt idx="1">
                  <c:v>외국인</c:v>
                </c:pt>
                <c:pt idx="2">
                  <c:v>기관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67.599999999999994</c:v>
                </c:pt>
                <c:pt idx="1">
                  <c:v>18.399999999999999</c:v>
                </c:pt>
                <c:pt idx="2">
                  <c:v>13.1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0-4BB5-A3D1-FB7C4AE6F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662577855214384E-2"/>
          <c:y val="5.4653894530111477E-2"/>
          <c:w val="0.94267484428957127"/>
          <c:h val="0.75654174254768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7B9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B6-4668-85EA-7BEFB89B8F85}"/>
              </c:ext>
            </c:extLst>
          </c:dPt>
          <c:dPt>
            <c:idx val="1"/>
            <c:invertIfNegative val="0"/>
            <c:bubble3D val="0"/>
            <c:spPr>
              <a:solidFill>
                <a:srgbClr val="2663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CB6-4668-85EA-7BEFB89B8F85}"/>
              </c:ext>
            </c:extLst>
          </c:dPt>
          <c:dPt>
            <c:idx val="2"/>
            <c:invertIfNegative val="0"/>
            <c:bubble3D val="0"/>
            <c:spPr>
              <a:solidFill>
                <a:srgbClr val="E7B9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CB6-4668-85EA-7BEFB89B8F85}"/>
              </c:ext>
            </c:extLst>
          </c:dPt>
          <c:dPt>
            <c:idx val="3"/>
            <c:invertIfNegative val="0"/>
            <c:bubble3D val="0"/>
            <c:spPr>
              <a:solidFill>
                <a:srgbClr val="2663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B6-4668-85EA-7BEFB89B8F85}"/>
              </c:ext>
            </c:extLst>
          </c:dPt>
          <c:dPt>
            <c:idx val="4"/>
            <c:invertIfNegative val="0"/>
            <c:bubble3D val="0"/>
            <c:spPr>
              <a:solidFill>
                <a:srgbClr val="E7B9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B6-4668-85EA-7BEFB89B8F85}"/>
              </c:ext>
            </c:extLst>
          </c:dPt>
          <c:dPt>
            <c:idx val="5"/>
            <c:invertIfNegative val="0"/>
            <c:bubble3D val="0"/>
            <c:spPr>
              <a:solidFill>
                <a:srgbClr val="2663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CB6-4668-85EA-7BEFB89B8F85}"/>
              </c:ext>
            </c:extLst>
          </c:dPt>
          <c:dPt>
            <c:idx val="6"/>
            <c:invertIfNegative val="0"/>
            <c:bubble3D val="0"/>
            <c:spPr>
              <a:solidFill>
                <a:srgbClr val="E7B9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CB6-4668-85EA-7BEFB89B8F85}"/>
              </c:ext>
            </c:extLst>
          </c:dPt>
          <c:dPt>
            <c:idx val="7"/>
            <c:invertIfNegative val="0"/>
            <c:bubble3D val="0"/>
            <c:spPr>
              <a:solidFill>
                <a:srgbClr val="2663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B6-4668-85EA-7BEFB89B8F85}"/>
              </c:ext>
            </c:extLst>
          </c:dPt>
          <c:dPt>
            <c:idx val="8"/>
            <c:invertIfNegative val="0"/>
            <c:bubble3D val="0"/>
            <c:spPr>
              <a:solidFill>
                <a:srgbClr val="E7B9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B6-4668-85EA-7BEFB89B8F85}"/>
              </c:ext>
            </c:extLst>
          </c:dPt>
          <c:dPt>
            <c:idx val="9"/>
            <c:invertIfNegative val="0"/>
            <c:bubble3D val="0"/>
            <c:spPr>
              <a:solidFill>
                <a:srgbClr val="2663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1CB6-4668-85EA-7BEFB89B8F85}"/>
              </c:ext>
            </c:extLst>
          </c:dPt>
          <c:dPt>
            <c:idx val="10"/>
            <c:invertIfNegative val="0"/>
            <c:bubble3D val="0"/>
            <c:spPr>
              <a:solidFill>
                <a:srgbClr val="E7B9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CB6-4668-85EA-7BEFB89B8F85}"/>
              </c:ext>
            </c:extLst>
          </c:dPt>
          <c:dPt>
            <c:idx val="11"/>
            <c:invertIfNegative val="0"/>
            <c:bubble3D val="0"/>
            <c:spPr>
              <a:solidFill>
                <a:srgbClr val="2663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B6-4668-85EA-7BEFB89B8F85}"/>
              </c:ext>
            </c:extLst>
          </c:dPt>
          <c:dPt>
            <c:idx val="12"/>
            <c:invertIfNegative val="0"/>
            <c:bubble3D val="0"/>
            <c:spPr>
              <a:solidFill>
                <a:srgbClr val="E7B9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B6-4668-85EA-7BEFB89B8F85}"/>
              </c:ext>
            </c:extLst>
          </c:dPt>
          <c:dPt>
            <c:idx val="13"/>
            <c:invertIfNegative val="0"/>
            <c:bubble3D val="0"/>
            <c:spPr>
              <a:solidFill>
                <a:srgbClr val="2663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1CB6-4668-85EA-7BEFB89B8F85}"/>
              </c:ext>
            </c:extLst>
          </c:dPt>
          <c:dLbls>
            <c:dLbl>
              <c:idx val="2"/>
              <c:layout>
                <c:manualLayout>
                  <c:x val="-2.3885205622078437E-17"/>
                  <c:y val="-4.9685358663737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B6-4668-85EA-7BEFB89B8F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ko-KR" altLang="en-US" sz="1050" b="0" i="0" u="none" strike="noStrike" kern="1200" spc="-150" baseline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anose="020B0303000000000000" pitchFamily="50" charset="-127"/>
                    <a:ea typeface="넥슨 풋볼고딕 L" panose="020B0303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8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범주 5</c:v>
                </c:pt>
                <c:pt idx="5">
                  <c:v>범주 6</c:v>
                </c:pt>
                <c:pt idx="6">
                  <c:v>범주 7</c:v>
                </c:pt>
                <c:pt idx="7">
                  <c:v>범주 8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9.4</c:v>
                </c:pt>
                <c:pt idx="1">
                  <c:v>-30.8</c:v>
                </c:pt>
                <c:pt idx="2">
                  <c:v>0.7</c:v>
                </c:pt>
                <c:pt idx="3">
                  <c:v>-30.9</c:v>
                </c:pt>
                <c:pt idx="4">
                  <c:v>-4.8</c:v>
                </c:pt>
                <c:pt idx="5">
                  <c:v>-42.6</c:v>
                </c:pt>
                <c:pt idx="6">
                  <c:v>2.4</c:v>
                </c:pt>
                <c:pt idx="7">
                  <c:v>-33.1</c:v>
                </c:pt>
                <c:pt idx="8">
                  <c:v>3.3</c:v>
                </c:pt>
                <c:pt idx="9">
                  <c:v>-33.9</c:v>
                </c:pt>
                <c:pt idx="10">
                  <c:v>14.4</c:v>
                </c:pt>
                <c:pt idx="11">
                  <c:v>9.9</c:v>
                </c:pt>
                <c:pt idx="12">
                  <c:v>-1.9</c:v>
                </c:pt>
                <c:pt idx="13">
                  <c:v>-12.9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6-4668-85EA-7BEFB89B8F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84710368"/>
        <c:axId val="684711680"/>
      </c:barChart>
      <c:catAx>
        <c:axId val="684710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4711680"/>
        <c:crosses val="autoZero"/>
        <c:auto val="1"/>
        <c:lblAlgn val="ctr"/>
        <c:lblOffset val="100"/>
        <c:noMultiLvlLbl val="0"/>
      </c:catAx>
      <c:valAx>
        <c:axId val="68471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FFEAC5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471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7B90E">
                <a:alpha val="50000"/>
              </a:srgbClr>
            </a:solidFill>
            <a:ln>
              <a:solidFill>
                <a:srgbClr val="2663A2"/>
              </a:solidFill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25</c:v>
                </c:pt>
                <c:pt idx="2">
                  <c:v>18</c:v>
                </c:pt>
                <c:pt idx="3">
                  <c:v>25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AC-4802-808D-E7D815B91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084392"/>
        <c:axId val="677084064"/>
      </c:areaChart>
      <c:catAx>
        <c:axId val="67708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1200" b="0" i="0" u="none" strike="noStrike" kern="1200" spc="-15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  <c:crossAx val="677084064"/>
        <c:crosses val="autoZero"/>
        <c:auto val="1"/>
        <c:lblAlgn val="ctr"/>
        <c:lblOffset val="100"/>
        <c:noMultiLvlLbl val="0"/>
      </c:catAx>
      <c:valAx>
        <c:axId val="677084064"/>
        <c:scaling>
          <c:orientation val="minMax"/>
          <c:max val="25"/>
          <c:min val="15"/>
        </c:scaling>
        <c:delete val="1"/>
        <c:axPos val="l"/>
        <c:numFmt formatCode="General" sourceLinked="1"/>
        <c:majorTickMark val="none"/>
        <c:minorTickMark val="none"/>
        <c:tickLblPos val="nextTo"/>
        <c:crossAx val="67708439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2663A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rgbClr val="2663A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25</c:v>
                </c:pt>
                <c:pt idx="2">
                  <c:v>18</c:v>
                </c:pt>
                <c:pt idx="3">
                  <c:v>25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C6-42B8-B6FE-F48E29060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084392"/>
        <c:axId val="677084064"/>
      </c:lineChart>
      <c:catAx>
        <c:axId val="677084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77084064"/>
        <c:crosses val="autoZero"/>
        <c:auto val="1"/>
        <c:lblAlgn val="ctr"/>
        <c:lblOffset val="100"/>
        <c:noMultiLvlLbl val="0"/>
      </c:catAx>
      <c:valAx>
        <c:axId val="677084064"/>
        <c:scaling>
          <c:orientation val="minMax"/>
          <c:max val="25"/>
          <c:min val="15"/>
        </c:scaling>
        <c:delete val="1"/>
        <c:axPos val="l"/>
        <c:numFmt formatCode="General" sourceLinked="1"/>
        <c:majorTickMark val="none"/>
        <c:minorTickMark val="none"/>
        <c:tickLblPos val="nextTo"/>
        <c:crossAx val="6770843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ECB53-89F8-4B8F-9B58-802BFDAAD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BCBB0-5264-485E-888C-3611D5F75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AF13-1673-4E71-A588-9E2ED8D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31EB1-B05E-41C9-8D77-E058E61A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98F23-6F77-411B-BB22-F26E19F1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D1B0E-4903-4591-A67D-97F6C348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23D3C-4F0C-4504-8D6C-F5CCFBAB3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F2578-4F93-43F5-885A-E6D5257A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8E45C-1C1C-4E7A-8944-523ABB6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F0E95-D83E-463B-AE1F-F78C4683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DF1ECD-4202-4586-99F5-9D898E272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106798-FF24-4951-B7EE-6B268330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EEE1-E623-4EE3-9ED8-CFBBB205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21623-3D85-45A7-B8E7-5FD07029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47534-15EC-48C0-979D-24F1A2E1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882D0-3325-4C4E-B360-6126EAD4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72C36-E09F-42ED-B895-226BDCF3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B48A3-90AA-4BDB-BDC4-4DF4FE6E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40C3-502A-40D3-B997-8DAF720A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5D8C0-D7CD-4966-B0FF-50DF3BD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26E1-9908-43B6-B21C-1D7AF659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7E078-CC44-458B-98AD-B2E07988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AAA41-A66B-458C-B2FE-C98C836B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9088A-887F-4414-B064-1B2A00FF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AAD6B-7752-468D-A045-DF6D07E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1AD97-0C93-4EC7-A233-0EA8288C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ED29F-7734-4987-A6E8-F24590A2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96123-C049-4F78-8D9A-ACC2B7D6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40D3E-B760-4595-AD4B-1F17E13D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6FD65-F257-4302-9E07-88096D7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DCAD2-2F10-430A-ADAF-5E25C161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8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AD030-BD20-4867-A4AE-B7068B48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3E3BB-7A6B-4D03-9854-F1E3848E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5342D-A428-4E00-87F9-2378ECEE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20BA43-32E5-4815-87E8-235BB8BCC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5FA38-3D1C-45DF-80F2-E808E3335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4F6FD5-8302-4FBA-963D-11DC53A5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21DD7-B743-484D-9135-1CA4FB37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C88E1A-9D79-4594-95F2-8FBC9A54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7F1EE-7F19-4EBE-9DEA-56487AEA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F7F6C-0409-43AF-8EC5-918343DC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43FC2-CDFD-4D25-822C-025D24CB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4B5DF7-0C3C-4887-BEBD-C388BD7C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D4C285-B838-4AAB-9851-94159C04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F1C36A-DDA0-4A0E-A36F-E617DB99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EF1D1-7504-4F2E-B5F0-8C75E08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1E445-3298-43C4-8B79-97295F3B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02579-1564-4D6A-B855-683FAA87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8C848-A369-46C4-9827-26D04071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CC872-1E96-4325-B756-E9EBA89D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42C3B-DCB3-4CB0-B4AC-F8E13488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0A850-3E3A-436B-A9E6-5AA2D867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CE6DC-4AD9-4729-B0DA-DD69F983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C8855D-AAB8-4DB7-9C0F-04F9398A3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CDE5F-A1CD-4DCD-BCBE-30A0EB07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EC685-0657-4DD8-B32A-D532474E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29597-50AF-4E80-82E0-363A6E29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1ABE-EBF8-4245-9F42-9B215835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C74035-5CAF-4DE7-BDF7-44E1763D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6E5F8-4FAC-4005-9322-184B9EBC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E4161-1555-4ECF-A2FD-A173E671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BF3E-C391-46CB-A1F3-A72F1937B21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0B0AE-382C-4923-855B-9E0983024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4E9C-B708-4235-AED2-D10886E3F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F39A-2FEB-4D6F-949F-DE10386BA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8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0F490732-9D01-40A8-AFD9-AF2C9764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£¼ì WALLPAPERì ëí ì´ë¯¸ì§ ê²ìê²°ê³¼">
            <a:extLst>
              <a:ext uri="{FF2B5EF4-FFF2-40B4-BE49-F238E27FC236}">
                <a16:creationId xmlns:a16="http://schemas.microsoft.com/office/drawing/2014/main" id="{A6A4BE2F-0675-44F6-8F3E-CCF46F61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B43790-63AB-4EE2-B2BE-0E1FDA254C3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63A2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84C4B09-6193-4840-9B32-8067FE8D040A}"/>
              </a:ext>
            </a:extLst>
          </p:cNvPr>
          <p:cNvSpPr/>
          <p:nvPr/>
        </p:nvSpPr>
        <p:spPr>
          <a:xfrm>
            <a:off x="7435850" y="0"/>
            <a:ext cx="3369802" cy="6858000"/>
          </a:xfrm>
          <a:prstGeom prst="triangle">
            <a:avLst>
              <a:gd name="adj" fmla="val 50576"/>
            </a:avLst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6179E-F671-49B5-85B1-84D4A5D527DC}"/>
              </a:ext>
            </a:extLst>
          </p:cNvPr>
          <p:cNvSpPr txBox="1"/>
          <p:nvPr/>
        </p:nvSpPr>
        <p:spPr>
          <a:xfrm>
            <a:off x="457200" y="1651000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비재무정보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활용 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주가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예측 모델 개선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586F5-8E3A-4D70-B838-EAB8FDB48D0A}"/>
              </a:ext>
            </a:extLst>
          </p:cNvPr>
          <p:cNvSpPr txBox="1"/>
          <p:nvPr/>
        </p:nvSpPr>
        <p:spPr>
          <a:xfrm>
            <a:off x="9334500" y="5629065"/>
            <a:ext cx="2329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공정배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문정연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7B90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86A54-2B87-474F-BEC9-0AB7C12E4A67}"/>
              </a:ext>
            </a:extLst>
          </p:cNvPr>
          <p:cNvSpPr/>
          <p:nvPr/>
        </p:nvSpPr>
        <p:spPr>
          <a:xfrm>
            <a:off x="558800" y="1240321"/>
            <a:ext cx="4610100" cy="383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3D034-7E6B-4211-BDC3-6206ED8407AE}"/>
              </a:ext>
            </a:extLst>
          </p:cNvPr>
          <p:cNvSpPr txBox="1"/>
          <p:nvPr/>
        </p:nvSpPr>
        <p:spPr>
          <a:xfrm>
            <a:off x="558800" y="125083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</a:t>
            </a:r>
            <a:r>
              <a:rPr lang="ko-KR" altLang="en-US" sz="20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기반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1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AEA7CB-0DA4-4613-B789-ED05C238F68B}"/>
              </a:ext>
            </a:extLst>
          </p:cNvPr>
          <p:cNvSpPr/>
          <p:nvPr/>
        </p:nvSpPr>
        <p:spPr>
          <a:xfrm>
            <a:off x="2697975" y="2975306"/>
            <a:ext cx="7133859" cy="516283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367775" y="1184062"/>
            <a:ext cx="785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연구설계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및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방향성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-463951" y="7264400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새로운 뉴스의 출현이 가격변동의 중요한 원인으 로 종종 작용하곤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809E4B-B7B5-4A1D-8886-C77337857516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BBD501-53A5-4E42-A0C1-A336AD650540}"/>
              </a:ext>
            </a:extLst>
          </p:cNvPr>
          <p:cNvSpPr/>
          <p:nvPr/>
        </p:nvSpPr>
        <p:spPr>
          <a:xfrm>
            <a:off x="-439304" y="0"/>
            <a:ext cx="12803909" cy="428575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DEAC8-897D-4DBF-8DC4-9A1FA5F11DA5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C42021-E07E-4CAB-8B03-28397469165E}"/>
              </a:ext>
            </a:extLst>
          </p:cNvPr>
          <p:cNvSpPr/>
          <p:nvPr/>
        </p:nvSpPr>
        <p:spPr>
          <a:xfrm>
            <a:off x="2838382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D0AD2-487F-4993-982F-C2B606BA4A25}"/>
              </a:ext>
            </a:extLst>
          </p:cNvPr>
          <p:cNvSpPr txBox="1"/>
          <p:nvPr/>
        </p:nvSpPr>
        <p:spPr>
          <a:xfrm>
            <a:off x="2697975" y="482600"/>
            <a:ext cx="138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미션 </a:t>
            </a: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 </a:t>
            </a:r>
            <a:r>
              <a:rPr lang="ko-KR" altLang="en-US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가설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9BC14-CAE0-4146-9C65-F4AD79140770}"/>
              </a:ext>
            </a:extLst>
          </p:cNvPr>
          <p:cNvSpPr txBox="1"/>
          <p:nvPr/>
        </p:nvSpPr>
        <p:spPr>
          <a:xfrm>
            <a:off x="2951923" y="3002614"/>
            <a:ext cx="745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비재무요소 추가한 것과 기존 재무요소만 한 것과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검증력을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비교</a:t>
            </a: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DE6C94AC-B23F-4127-9336-20AC8A98E21F}"/>
              </a:ext>
            </a:extLst>
          </p:cNvPr>
          <p:cNvSpPr/>
          <p:nvPr/>
        </p:nvSpPr>
        <p:spPr>
          <a:xfrm rot="5400000">
            <a:off x="9229468" y="2813958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288C51-2AEF-45CF-B223-89958E70E0D3}"/>
              </a:ext>
            </a:extLst>
          </p:cNvPr>
          <p:cNvSpPr/>
          <p:nvPr/>
        </p:nvSpPr>
        <p:spPr>
          <a:xfrm>
            <a:off x="2737731" y="4219419"/>
            <a:ext cx="7133859" cy="516283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D70A4-3AC1-4101-83D6-BCD2C074D671}"/>
              </a:ext>
            </a:extLst>
          </p:cNvPr>
          <p:cNvSpPr txBox="1"/>
          <p:nvPr/>
        </p:nvSpPr>
        <p:spPr>
          <a:xfrm>
            <a:off x="4083735" y="4246727"/>
            <a:ext cx="745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모의투자로 돈도 넣어서 수익률 비교</a:t>
            </a: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E215611A-E3FD-4896-91C3-3D719B502B52}"/>
              </a:ext>
            </a:extLst>
          </p:cNvPr>
          <p:cNvSpPr/>
          <p:nvPr/>
        </p:nvSpPr>
        <p:spPr>
          <a:xfrm rot="5400000">
            <a:off x="9269224" y="4058071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D4E28F-9537-4BB6-8CE4-C033A4DA2A3C}"/>
              </a:ext>
            </a:extLst>
          </p:cNvPr>
          <p:cNvSpPr/>
          <p:nvPr/>
        </p:nvSpPr>
        <p:spPr>
          <a:xfrm>
            <a:off x="7440800" y="4785011"/>
            <a:ext cx="4215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콩정배의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 실제 투자 예정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  ^^:</a:t>
            </a:r>
          </a:p>
          <a:p>
            <a:endParaRPr lang="ko-KR" altLang="en-US" sz="14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E16FF0-5471-4DBF-A5E0-5131CC1B5698}"/>
              </a:ext>
            </a:extLst>
          </p:cNvPr>
          <p:cNvSpPr/>
          <p:nvPr/>
        </p:nvSpPr>
        <p:spPr>
          <a:xfrm>
            <a:off x="515856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07F1B-2DD1-444B-BFB1-C87143CA0E63}"/>
              </a:ext>
            </a:extLst>
          </p:cNvPr>
          <p:cNvSpPr/>
          <p:nvPr/>
        </p:nvSpPr>
        <p:spPr>
          <a:xfrm>
            <a:off x="-439304" y="-5046"/>
            <a:ext cx="12803909" cy="433621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78702-495F-4382-B81C-AB8E6CF08FA4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6313D-06C8-4CBB-A3D8-E89E43FAAD2E}"/>
              </a:ext>
            </a:extLst>
          </p:cNvPr>
          <p:cNvSpPr/>
          <p:nvPr/>
        </p:nvSpPr>
        <p:spPr>
          <a:xfrm>
            <a:off x="697748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406649" y="969466"/>
            <a:ext cx="7995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주식시장에서 큰 비중을 차지하고 있는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개인투자자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들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,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그럼에도 왜 개인투자자들은 항상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수익률이 낮은가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? 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805E-45EB-40E8-878A-BDE97FA94A44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219B5-9D36-445F-AE2D-9A9EAA8A233B}"/>
              </a:ext>
            </a:extLst>
          </p:cNvPr>
          <p:cNvSpPr txBox="1"/>
          <p:nvPr/>
        </p:nvSpPr>
        <p:spPr>
          <a:xfrm>
            <a:off x="1651000" y="2523312"/>
            <a:ext cx="40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2018 </a:t>
            </a:r>
            <a:r>
              <a:rPr lang="ko-KR" altLang="en-US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주식시장의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투자자별 거래비중</a:t>
            </a: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D98A7391-489A-4FE1-BE7A-0EB91B2468C7}"/>
              </a:ext>
            </a:extLst>
          </p:cNvPr>
          <p:cNvSpPr/>
          <p:nvPr/>
        </p:nvSpPr>
        <p:spPr>
          <a:xfrm rot="5400000">
            <a:off x="5015274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2F128-A753-41E6-B58F-60ABE12351C7}"/>
              </a:ext>
            </a:extLst>
          </p:cNvPr>
          <p:cNvSpPr/>
          <p:nvPr/>
        </p:nvSpPr>
        <p:spPr>
          <a:xfrm>
            <a:off x="6514724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1DCB6-26A7-44C9-9202-0F5A988DFF9D}"/>
              </a:ext>
            </a:extLst>
          </p:cNvPr>
          <p:cNvSpPr txBox="1"/>
          <p:nvPr/>
        </p:nvSpPr>
        <p:spPr>
          <a:xfrm>
            <a:off x="8089629" y="2533699"/>
            <a:ext cx="339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개인투자자들의 저조한 수익률</a:t>
            </a: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88A1DB2E-6013-4720-8355-9AE92E10FCDF}"/>
              </a:ext>
            </a:extLst>
          </p:cNvPr>
          <p:cNvSpPr/>
          <p:nvPr/>
        </p:nvSpPr>
        <p:spPr>
          <a:xfrm rot="5400000">
            <a:off x="11014142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80B02-9ADC-4E12-85EF-2E9A0BF9D31E}"/>
              </a:ext>
            </a:extLst>
          </p:cNvPr>
          <p:cNvSpPr/>
          <p:nvPr/>
        </p:nvSpPr>
        <p:spPr>
          <a:xfrm>
            <a:off x="9027398" y="4857754"/>
            <a:ext cx="24229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개인 순매수 상위  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종목 수익률 기준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자료 </a:t>
            </a:r>
            <a:r>
              <a:rPr lang="en-US" altLang="ko-KR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키움증권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단위 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=%</a:t>
            </a:r>
            <a:endParaRPr lang="ko-KR" altLang="en-US" sz="8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4F6459-F623-4130-A0E8-9A85DC1F4584}"/>
              </a:ext>
            </a:extLst>
          </p:cNvPr>
          <p:cNvSpPr/>
          <p:nvPr/>
        </p:nvSpPr>
        <p:spPr>
          <a:xfrm>
            <a:off x="3055368" y="5937043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글로벌뉴스통신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KRX, "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주식시장의 투자자별 거래비중 현황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"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발표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,2018.08</a:t>
            </a:r>
          </a:p>
          <a:p>
            <a:endParaRPr lang="ko-KR" altLang="en-US" sz="8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F210508-A0E8-4767-BA81-9C237A3D4A53}"/>
              </a:ext>
            </a:extLst>
          </p:cNvPr>
          <p:cNvGraphicFramePr/>
          <p:nvPr/>
        </p:nvGraphicFramePr>
        <p:xfrm>
          <a:off x="948595" y="3057132"/>
          <a:ext cx="3963475" cy="260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194" name="Picture 2" descr="stock market icon pngì ëí ì´ë¯¸ì§ ê²ìê²°ê³¼">
            <a:extLst>
              <a:ext uri="{FF2B5EF4-FFF2-40B4-BE49-F238E27FC236}">
                <a16:creationId xmlns:a16="http://schemas.microsoft.com/office/drawing/2014/main" id="{B2472296-C6CC-4ABD-ABE9-2395908C3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72" b="66859"/>
          <a:stretch/>
        </p:blipFill>
        <p:spPr bwMode="auto">
          <a:xfrm>
            <a:off x="3179280" y="3308558"/>
            <a:ext cx="2489304" cy="22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tock market icon pngì ëí ì´ë¯¸ì§ ê²ìê²°ê³¼">
            <a:extLst>
              <a:ext uri="{FF2B5EF4-FFF2-40B4-BE49-F238E27FC236}">
                <a16:creationId xmlns:a16="http://schemas.microsoft.com/office/drawing/2014/main" id="{C033EA0A-499A-46BF-A3A3-C5A83FAC9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4" b="67396"/>
          <a:stretch/>
        </p:blipFill>
        <p:spPr bwMode="auto">
          <a:xfrm>
            <a:off x="723795" y="3392488"/>
            <a:ext cx="1551116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3F9F79-3E73-4C6F-AE23-80D3F9720580}"/>
              </a:ext>
            </a:extLst>
          </p:cNvPr>
          <p:cNvSpPr/>
          <p:nvPr/>
        </p:nvSpPr>
        <p:spPr>
          <a:xfrm>
            <a:off x="2737282" y="4003934"/>
            <a:ext cx="926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 sz="1050" b="0" i="0" u="none" strike="noStrike" kern="1200" spc="-15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r>
              <a: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개인</a:t>
            </a:r>
            <a:endParaRPr lang="en-US" altLang="ko-KR" sz="20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algn="ctr">
              <a:defRPr lang="ko-KR" altLang="en-US" sz="1050" b="0" i="0" u="none" strike="noStrike" kern="1200" spc="-15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(67.6%)</a:t>
            </a:r>
            <a:endParaRPr lang="ko-KR" altLang="en-US" sz="24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33B1D-8DE7-47D2-8BB2-954A7238D83B}"/>
              </a:ext>
            </a:extLst>
          </p:cNvPr>
          <p:cNvSpPr/>
          <p:nvPr/>
        </p:nvSpPr>
        <p:spPr>
          <a:xfrm>
            <a:off x="1564152" y="3771614"/>
            <a:ext cx="1416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외국인</a:t>
            </a: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algn="ctr"/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(18.4%)</a:t>
            </a:r>
            <a:endParaRPr lang="ko-KR" altLang="en-US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CBCAEC-8B20-4422-9AF6-3F999DD0E9BD}"/>
              </a:ext>
            </a:extLst>
          </p:cNvPr>
          <p:cNvSpPr/>
          <p:nvPr/>
        </p:nvSpPr>
        <p:spPr>
          <a:xfrm>
            <a:off x="1894683" y="3105193"/>
            <a:ext cx="1416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기관</a:t>
            </a: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algn="ctr"/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(13.1%)</a:t>
            </a:r>
            <a:endParaRPr lang="ko-KR" altLang="en-US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2F94C-2411-444F-9937-9D89E6DC8EE1}"/>
              </a:ext>
            </a:extLst>
          </p:cNvPr>
          <p:cNvSpPr/>
          <p:nvPr/>
        </p:nvSpPr>
        <p:spPr>
          <a:xfrm>
            <a:off x="546383" y="5275323"/>
            <a:ext cx="5049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한국거래소는 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주식시장전체 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"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올해 들어 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월말까지의 유가증권시장과 코스닥시장을 합한 주식시장의 투자자별 거래비중*은</a:t>
            </a:r>
            <a:r>
              <a:rPr lang="ko-KR" altLang="en-US" sz="1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개인</a:t>
            </a:r>
            <a:r>
              <a:rPr lang="en-US" altLang="ko-KR" sz="1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(67.6%),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외국인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(18.4%),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기관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(13.1%)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順으로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나타났으며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개인 거래비중은 전년대비 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4.3%p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증가하였고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외국인과 기관의 거래비중은 각각 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2.9%p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 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1.2%p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감소하였다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."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 밝혔다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2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BC71B3C4-B15C-4ED9-A712-051B6833FE0E}"/>
              </a:ext>
            </a:extLst>
          </p:cNvPr>
          <p:cNvGraphicFramePr/>
          <p:nvPr/>
        </p:nvGraphicFramePr>
        <p:xfrm>
          <a:off x="6641470" y="3011568"/>
          <a:ext cx="4873951" cy="2556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D92DC03-25FD-41F0-9F15-5035FC410167}"/>
              </a:ext>
            </a:extLst>
          </p:cNvPr>
          <p:cNvCxnSpPr/>
          <p:nvPr/>
        </p:nvCxnSpPr>
        <p:spPr>
          <a:xfrm>
            <a:off x="6631077" y="3708931"/>
            <a:ext cx="4792641" cy="0"/>
          </a:xfrm>
          <a:prstGeom prst="line">
            <a:avLst/>
          </a:prstGeom>
          <a:ln w="19050">
            <a:solidFill>
              <a:srgbClr val="266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C9B9F6-6E61-4E92-A3A8-966B4865A815}"/>
              </a:ext>
            </a:extLst>
          </p:cNvPr>
          <p:cNvSpPr/>
          <p:nvPr/>
        </p:nvSpPr>
        <p:spPr>
          <a:xfrm>
            <a:off x="6710098" y="3525128"/>
            <a:ext cx="46121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2012</a:t>
            </a:r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                     </a:t>
            </a:r>
            <a:r>
              <a:rPr lang="en-US" altLang="ko-KR" sz="11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2013</a:t>
            </a:r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                 </a:t>
            </a:r>
            <a:r>
              <a:rPr lang="en-US" altLang="ko-KR" sz="11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2014</a:t>
            </a:r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                </a:t>
            </a:r>
            <a:r>
              <a:rPr lang="en-US" altLang="ko-KR" sz="11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2015</a:t>
            </a:r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                  </a:t>
            </a:r>
            <a:r>
              <a:rPr lang="en-US" altLang="ko-KR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</a:t>
            </a:r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                </a:t>
            </a:r>
            <a:r>
              <a:rPr lang="en-US" altLang="ko-KR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2017</a:t>
            </a:r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                  </a:t>
            </a:r>
            <a:r>
              <a:rPr lang="en-US" altLang="ko-KR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2018</a:t>
            </a:r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F9AE80-A5C1-403A-8810-1E489EF45AE7}"/>
              </a:ext>
            </a:extLst>
          </p:cNvPr>
          <p:cNvSpPr/>
          <p:nvPr/>
        </p:nvSpPr>
        <p:spPr>
          <a:xfrm>
            <a:off x="10770266" y="4697503"/>
            <a:ext cx="237241" cy="132851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190DC5-5474-4458-BECA-D2D9BF54A56B}"/>
              </a:ext>
            </a:extLst>
          </p:cNvPr>
          <p:cNvSpPr/>
          <p:nvPr/>
        </p:nvSpPr>
        <p:spPr>
          <a:xfrm>
            <a:off x="10988075" y="4625588"/>
            <a:ext cx="4546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E3627A-820C-42AF-92D7-1151512DF9ED}"/>
              </a:ext>
            </a:extLst>
          </p:cNvPr>
          <p:cNvSpPr/>
          <p:nvPr/>
        </p:nvSpPr>
        <p:spPr>
          <a:xfrm>
            <a:off x="10770266" y="4483987"/>
            <a:ext cx="237241" cy="132851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A27486-FD1A-4E62-8846-D58FB7197775}"/>
              </a:ext>
            </a:extLst>
          </p:cNvPr>
          <p:cNvSpPr/>
          <p:nvPr/>
        </p:nvSpPr>
        <p:spPr>
          <a:xfrm>
            <a:off x="10988075" y="4412072"/>
            <a:ext cx="6682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코스피</a:t>
            </a:r>
            <a:endParaRPr lang="ko-KR" altLang="en-US" sz="11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2FB256-3A40-4C38-9BDC-6BC561D14702}"/>
              </a:ext>
            </a:extLst>
          </p:cNvPr>
          <p:cNvSpPr/>
          <p:nvPr/>
        </p:nvSpPr>
        <p:spPr>
          <a:xfrm>
            <a:off x="6572953" y="5106274"/>
            <a:ext cx="5091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개인투자자들이 울상 짓고 있다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올 하반기 들어서도 미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·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 무역분쟁 우려와 기업이익 전망치 하향 조정에도 개인들이 국내 주식을 사들였지만 수익은커녕 손실이 발생하고 있다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지난 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년간 개인투자자들은 단 한 해도 시장을 이기지 못했는데 올해도 기대에 못 미치는 성적표를 받아들 전망이다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 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올 하반기 개인 순매수 상위 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종목의 평균 주가 수익률은 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-12.7%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집계됐다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2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05881A-C566-40F6-BE66-37C4713C1380}"/>
              </a:ext>
            </a:extLst>
          </p:cNvPr>
          <p:cNvSpPr/>
          <p:nvPr/>
        </p:nvSpPr>
        <p:spPr>
          <a:xfrm>
            <a:off x="9308184" y="5953848"/>
            <a:ext cx="24229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매일경제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개미 또 울었다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…7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월이후 수익률 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`-12.7%`, 2018.08</a:t>
            </a:r>
            <a:endParaRPr lang="ko-KR" altLang="en-US" sz="8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307F1B-2DD1-444B-BFB1-C87143CA0E63}"/>
              </a:ext>
            </a:extLst>
          </p:cNvPr>
          <p:cNvSpPr/>
          <p:nvPr/>
        </p:nvSpPr>
        <p:spPr>
          <a:xfrm>
            <a:off x="-439304" y="-5046"/>
            <a:ext cx="12803909" cy="433621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78702-495F-4382-B81C-AB8E6CF08FA4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6313D-06C8-4CBB-A3D8-E89E43FAAD2E}"/>
              </a:ext>
            </a:extLst>
          </p:cNvPr>
          <p:cNvSpPr/>
          <p:nvPr/>
        </p:nvSpPr>
        <p:spPr>
          <a:xfrm>
            <a:off x="697748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1939435" y="1167667"/>
            <a:ext cx="897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그들은 기관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,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외국인에 비해 투자에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불리한 상황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에 놓여있다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 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805E-45EB-40E8-878A-BDE97FA94A44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-439304" y="7349241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새로운 뉴스의 출현이 가격변동의 중요한 원인으 로 종종 작용하곤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9" name="Picture 2" descr="ê°ì¸í¬ììë¤ì ëí ì´ë¯¸ì§ ê²ìê²°ê³¼">
            <a:extLst>
              <a:ext uri="{FF2B5EF4-FFF2-40B4-BE49-F238E27FC236}">
                <a16:creationId xmlns:a16="http://schemas.microsoft.com/office/drawing/2014/main" id="{74C897E5-CAE3-494B-997C-703A72A1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8" y="2124262"/>
            <a:ext cx="10895471" cy="422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4FA16-EBA2-4374-B1A3-953273771299}"/>
              </a:ext>
            </a:extLst>
          </p:cNvPr>
          <p:cNvSpPr/>
          <p:nvPr/>
        </p:nvSpPr>
        <p:spPr>
          <a:xfrm>
            <a:off x="801229" y="2124263"/>
            <a:ext cx="10895471" cy="42232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A90E9-0F3D-4C93-A3A1-FB3DF5877705}"/>
              </a:ext>
            </a:extLst>
          </p:cNvPr>
          <p:cNvSpPr/>
          <p:nvPr/>
        </p:nvSpPr>
        <p:spPr>
          <a:xfrm>
            <a:off x="882198" y="2438567"/>
            <a:ext cx="10814501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개인투자자</a:t>
            </a:r>
            <a:r>
              <a:rPr lang="ko-KR" altLang="en-US" sz="15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들은 외국인 투자자들에 비해서 투자 전략과 분석 능력의 차이가 크고 </a:t>
            </a:r>
            <a:endParaRPr lang="en-US" altLang="ko-KR" sz="15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개별 종목과 함께 투자의 중요한 고려사항으로 감안해야 하는 전세계 정치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경제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금융 시장의 동향과 환율 등의 흐름을 꽤뚫고 있지 않아서이다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  <a:b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sz="15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그리고 개인 투자자들은 늘 추격매수를 습관적으로 하기 때문에 항상 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폭탄 돌리기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마지막 폭탄을 받는 경우가 많다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</a:p>
          <a:p>
            <a:pPr algn="ctr"/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외국인이나 기관투자자들 보다 개인투자자의 수익률 저조 이유에는 </a:t>
            </a:r>
            <a:endParaRPr lang="en-US" altLang="ko-KR" sz="15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정보에 대한 접근성이나 분석 능력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위험 관리 측면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외국인이나 기관보다 낮기 때문이기도 하다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endParaRPr lang="en-US" altLang="ko-KR" sz="15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똑같은 현상이 발생했는데 한명의 개인투자자의 생각과 여러 펀드매니져나 기관의 자금융용 팀의 대응에는 당연히 큰 차이가 있을 수 있겠고</a:t>
            </a:r>
            <a:endParaRPr lang="en-US" altLang="ko-KR" sz="15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한 회사의 같은 공시내용에도 개인의 생각과 조직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팀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파트 별로 회의를 통한 </a:t>
            </a:r>
            <a:endParaRPr lang="en-US" altLang="ko-KR" sz="15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의견수렴과 전략을 수립해서 진행하는 것과는 차이가 있을 수 있겠다</a:t>
            </a:r>
            <a:r>
              <a:rPr lang="en-US" altLang="ko-KR" sz="15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</a:p>
          <a:p>
            <a:pPr algn="ctr"/>
            <a:endParaRPr lang="en-US" altLang="ko-KR" sz="15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특히 개인이 합리적 위험 관리 방법인 손절매를 하는 경우가 드문 것도 개인 투자자의 수익률이 낮은 중요한 원인이라고 볼 수 있고</a:t>
            </a:r>
            <a:endParaRPr lang="en-US" altLang="ko-KR" sz="16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시장의 하락시기에 대응전략이나 매도 타이밍을 잡는 경우에 개인투자자들의 개별적인 판단보다는</a:t>
            </a:r>
            <a:endParaRPr lang="en-US" altLang="ko-KR" sz="16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합리적인 기준에 따른 판단이 필요</a:t>
            </a:r>
            <a:r>
              <a:rPr lang="ko-KR" altLang="en-US"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하다</a:t>
            </a:r>
            <a:r>
              <a:rPr lang="en-US" altLang="ko-KR"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br>
              <a:rPr lang="ko-KR" altLang="en-US" sz="1600" spc="-150">
                <a:solidFill>
                  <a:schemeClr val="bg1"/>
                </a:solidFill>
              </a:rPr>
            </a:br>
            <a:endParaRPr lang="ko-KR" altLang="en-US" sz="1600" spc="-15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AADEA-71D7-4DA8-9FB4-C76E83BD24BB}"/>
              </a:ext>
            </a:extLst>
          </p:cNvPr>
          <p:cNvSpPr/>
          <p:nvPr/>
        </p:nvSpPr>
        <p:spPr>
          <a:xfrm>
            <a:off x="8737833" y="6054942"/>
            <a:ext cx="28729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조세일보</a:t>
            </a:r>
            <a:r>
              <a:rPr lang="en-US" altLang="ko-KR" sz="1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개인투자자가 </a:t>
            </a:r>
            <a:r>
              <a:rPr lang="ko-KR" altLang="en-US" sz="1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주식투자 실패하는 </a:t>
            </a:r>
            <a:r>
              <a:rPr lang="ko-KR" altLang="en-US" sz="1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치명적 이유</a:t>
            </a:r>
            <a:r>
              <a:rPr lang="en-US" altLang="ko-KR" sz="1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,2018.04</a:t>
            </a:r>
            <a:endParaRPr lang="ko-KR" altLang="en-US" sz="1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0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55AB5FE-EA6F-472D-B66A-E85231489A26}"/>
              </a:ext>
            </a:extLst>
          </p:cNvPr>
          <p:cNvGrpSpPr/>
          <p:nvPr/>
        </p:nvGrpSpPr>
        <p:grpSpPr>
          <a:xfrm>
            <a:off x="515856" y="2373299"/>
            <a:ext cx="5161421" cy="3811601"/>
            <a:chOff x="515856" y="2373299"/>
            <a:chExt cx="5161421" cy="381160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03D0E50-BD15-434E-AB9D-CDEBB1FD81E6}"/>
                </a:ext>
              </a:extLst>
            </p:cNvPr>
            <p:cNvSpPr/>
            <p:nvPr/>
          </p:nvSpPr>
          <p:spPr>
            <a:xfrm>
              <a:off x="515856" y="3009900"/>
              <a:ext cx="5161421" cy="3175000"/>
            </a:xfrm>
            <a:prstGeom prst="rect">
              <a:avLst/>
            </a:prstGeom>
            <a:solidFill>
              <a:srgbClr val="FFEAC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4E02-689B-405B-850F-FB38C3A48B4C}"/>
                </a:ext>
              </a:extLst>
            </p:cNvPr>
            <p:cNvSpPr txBox="1"/>
            <p:nvPr/>
          </p:nvSpPr>
          <p:spPr>
            <a:xfrm>
              <a:off x="2090761" y="2533699"/>
              <a:ext cx="3391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63A2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주가예측에 활용되는 빅데이터</a:t>
              </a:r>
            </a:p>
          </p:txBody>
        </p:sp>
        <p:sp>
          <p:nvSpPr>
            <p:cNvPr id="24" name="1/2 액자 23">
              <a:extLst>
                <a:ext uri="{FF2B5EF4-FFF2-40B4-BE49-F238E27FC236}">
                  <a16:creationId xmlns:a16="http://schemas.microsoft.com/office/drawing/2014/main" id="{2BD58DEF-58B9-454B-83F9-420B86D54C5A}"/>
                </a:ext>
              </a:extLst>
            </p:cNvPr>
            <p:cNvSpPr/>
            <p:nvPr/>
          </p:nvSpPr>
          <p:spPr>
            <a:xfrm rot="5400000">
              <a:off x="5015274" y="2270096"/>
              <a:ext cx="558800" cy="765205"/>
            </a:xfrm>
            <a:prstGeom prst="halfFrame">
              <a:avLst>
                <a:gd name="adj1" fmla="val 20833"/>
                <a:gd name="adj2" fmla="val 18750"/>
              </a:avLst>
            </a:prstGeom>
            <a:solidFill>
              <a:srgbClr val="E7B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4" descr="ìë ëì²´ íì¤í¸ë¥¼ ì¬ì©í  ì ììµëë¤.">
              <a:extLst>
                <a:ext uri="{FF2B5EF4-FFF2-40B4-BE49-F238E27FC236}">
                  <a16:creationId xmlns:a16="http://schemas.microsoft.com/office/drawing/2014/main" id="{23D2AFAE-F153-463B-BF45-F4AAAB11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32" y="3165505"/>
              <a:ext cx="4494467" cy="2348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666841C-A341-4068-A27F-38C7DD789211}"/>
                </a:ext>
              </a:extLst>
            </p:cNvPr>
            <p:cNvSpPr/>
            <p:nvPr/>
          </p:nvSpPr>
          <p:spPr>
            <a:xfrm>
              <a:off x="1307206" y="5600978"/>
              <a:ext cx="3828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&lt;</a:t>
              </a:r>
              <a:r>
                <a:rPr lang="ko-KR" altLang="en-US" sz="1600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빅터 </a:t>
              </a:r>
              <a:r>
                <a:rPr lang="en-US" altLang="ko-KR" sz="1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600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빅데이터 분석기술을 통한 투자심리 파악</a:t>
              </a:r>
              <a:r>
                <a:rPr lang="en-US" altLang="ko-KR" sz="1600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&gt;</a:t>
              </a:r>
              <a:endPara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B53E17-78E4-4A93-9081-B64CF10FBE94}"/>
                </a:ext>
              </a:extLst>
            </p:cNvPr>
            <p:cNvSpPr/>
            <p:nvPr/>
          </p:nvSpPr>
          <p:spPr>
            <a:xfrm>
              <a:off x="3936502" y="5886528"/>
              <a:ext cx="153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출처 </a:t>
              </a:r>
              <a:r>
                <a: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</a:t>
              </a:r>
              <a:r>
                <a:rPr lang="ko-KR" altLang="en-US" sz="1000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빅터 공식 페이스북 페이지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07F1B-2DD1-444B-BFB1-C87143CA0E63}"/>
              </a:ext>
            </a:extLst>
          </p:cNvPr>
          <p:cNvSpPr/>
          <p:nvPr/>
        </p:nvSpPr>
        <p:spPr>
          <a:xfrm>
            <a:off x="-439304" y="-5046"/>
            <a:ext cx="12803909" cy="433621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78702-495F-4382-B81C-AB8E6CF08FA4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6313D-06C8-4CBB-A3D8-E89E43FAAD2E}"/>
              </a:ext>
            </a:extLst>
          </p:cNvPr>
          <p:cNvSpPr/>
          <p:nvPr/>
        </p:nvSpPr>
        <p:spPr>
          <a:xfrm>
            <a:off x="697748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322039" y="1011958"/>
            <a:ext cx="8971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최근 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AI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활용 솔루션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을 통해 그 격차가 더욱 심화되고 있으며</a:t>
            </a:r>
            <a:endParaRPr lang="en-US" altLang="ko-KR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algn="ctr"/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빅데이터 기반 솔루션의 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중요성이 매우 커졌다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 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805E-45EB-40E8-878A-BDE97FA94A44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-439304" y="7349241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새로운 뉴스의 출현이 가격변동의 중요한 원인으 로 종종 작용하곤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D98A7391-489A-4FE1-BE7A-0EB91B2468C7}"/>
              </a:ext>
            </a:extLst>
          </p:cNvPr>
          <p:cNvSpPr/>
          <p:nvPr/>
        </p:nvSpPr>
        <p:spPr>
          <a:xfrm rot="5400000">
            <a:off x="5015274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2F128-A753-41E6-B58F-60ABE12351C7}"/>
              </a:ext>
            </a:extLst>
          </p:cNvPr>
          <p:cNvSpPr/>
          <p:nvPr/>
        </p:nvSpPr>
        <p:spPr>
          <a:xfrm>
            <a:off x="6514724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1DCB6-26A7-44C9-9202-0F5A988DFF9D}"/>
              </a:ext>
            </a:extLst>
          </p:cNvPr>
          <p:cNvSpPr txBox="1"/>
          <p:nvPr/>
        </p:nvSpPr>
        <p:spPr>
          <a:xfrm>
            <a:off x="8078771" y="2533699"/>
            <a:ext cx="529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빅데이터 기반 솔루션의 중요성</a:t>
            </a: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88A1DB2E-6013-4720-8355-9AE92E10FCDF}"/>
              </a:ext>
            </a:extLst>
          </p:cNvPr>
          <p:cNvSpPr/>
          <p:nvPr/>
        </p:nvSpPr>
        <p:spPr>
          <a:xfrm rot="5400000">
            <a:off x="11014142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80B02-9ADC-4E12-85EF-2E9A0BF9D31E}"/>
              </a:ext>
            </a:extLst>
          </p:cNvPr>
          <p:cNvSpPr/>
          <p:nvPr/>
        </p:nvSpPr>
        <p:spPr>
          <a:xfrm>
            <a:off x="10835724" y="3415943"/>
            <a:ext cx="9156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7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뉴스브라이트</a:t>
            </a:r>
            <a:r>
              <a:rPr lang="en-US" altLang="ko-KR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2018.12</a:t>
            </a:r>
            <a:endParaRPr lang="ko-KR" altLang="en-US" sz="7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15D2F8-5EE7-492B-9E4D-474013568D4D}"/>
              </a:ext>
            </a:extLst>
          </p:cNvPr>
          <p:cNvSpPr/>
          <p:nvPr/>
        </p:nvSpPr>
        <p:spPr>
          <a:xfrm>
            <a:off x="6497980" y="4696946"/>
            <a:ext cx="54409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미국의 경우 대부분이 </a:t>
            </a:r>
            <a:r>
              <a:rPr lang="ko-KR" altLang="en-US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 자동매매프로그램을 통한 시스템 트레이딩</a:t>
            </a:r>
            <a:r>
              <a:rPr lang="ko-KR" altLang="en-US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하고 있다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 algn="ctr"/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 자동매매프로그램이란 단순하게 이유 없는 종목을 자동으로 사고파는 기계가 아니라 </a:t>
            </a:r>
            <a:endParaRPr lang="en-US" altLang="ko-KR" sz="12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분명한 기준이 존재하는 그 알고리즘을 통해 매수와 매도를 하는 프로그램이다 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 algn="ctr"/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감정적인 손절 익절이 아닌 기계적인 매매를 통해</a:t>
            </a:r>
            <a:endParaRPr lang="en-US" altLang="ko-KR" sz="12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주식시장에서 가장 독이 되는 감정을 버리고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시간적 투자가 불가능한 시점에 </a:t>
            </a:r>
            <a:endParaRPr lang="en-US" altLang="ko-KR" sz="12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급등과 급락을 통해 손해 보는 기회비용을 잡아 준다면 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전문성과 시간</a:t>
            </a:r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이라는 </a:t>
            </a:r>
            <a:endParaRPr lang="en-US" altLang="ko-KR" sz="12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마리 토끼를 가지고 주식을 하게 되는 것이다</a:t>
            </a:r>
            <a:r>
              <a:rPr lang="en-US" altLang="ko-KR" sz="12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2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C329E7-C14C-408D-B146-1FB8E790A3BB}"/>
              </a:ext>
            </a:extLst>
          </p:cNvPr>
          <p:cNvSpPr/>
          <p:nvPr/>
        </p:nvSpPr>
        <p:spPr>
          <a:xfrm>
            <a:off x="6817545" y="3126915"/>
            <a:ext cx="4858599" cy="307777"/>
          </a:xfrm>
          <a:prstGeom prst="rect">
            <a:avLst/>
          </a:prstGeom>
          <a:solidFill>
            <a:srgbClr val="FFEAC5"/>
          </a:solidFill>
          <a:ln w="15875">
            <a:solidFill>
              <a:srgbClr val="E7B90E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주식몰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자동매매프로그램 통해 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주식시장 전망 및 전략 중요성 제시</a:t>
            </a:r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&gt; </a:t>
            </a:r>
            <a:endParaRPr lang="ko-KR" altLang="en-US" sz="14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87F965-FB70-411A-9C54-51FB7877A39E}"/>
              </a:ext>
            </a:extLst>
          </p:cNvPr>
          <p:cNvSpPr/>
          <p:nvPr/>
        </p:nvSpPr>
        <p:spPr>
          <a:xfrm>
            <a:off x="6514724" y="3581851"/>
            <a:ext cx="3738524" cy="307777"/>
          </a:xfrm>
          <a:prstGeom prst="rect">
            <a:avLst/>
          </a:prstGeom>
          <a:solidFill>
            <a:srgbClr val="FFEAC5"/>
          </a:solidFill>
          <a:ln w="15875">
            <a:solidFill>
              <a:srgbClr val="E7B90E"/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국책연구기관들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 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빅데이터 이용 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미래예측시스템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 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만든다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&gt;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B100E8-42FA-4267-86A7-6ED70124849D}"/>
              </a:ext>
            </a:extLst>
          </p:cNvPr>
          <p:cNvSpPr/>
          <p:nvPr/>
        </p:nvSpPr>
        <p:spPr>
          <a:xfrm>
            <a:off x="6497980" y="3893399"/>
            <a:ext cx="85311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7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머니투데이</a:t>
            </a:r>
            <a:r>
              <a:rPr lang="en-US" altLang="ko-KR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2018.10</a:t>
            </a:r>
            <a:endParaRPr lang="ko-KR" altLang="en-US" sz="7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CC7CB1-AF27-4232-9E65-7837E7B157E7}"/>
              </a:ext>
            </a:extLst>
          </p:cNvPr>
          <p:cNvSpPr/>
          <p:nvPr/>
        </p:nvSpPr>
        <p:spPr>
          <a:xfrm>
            <a:off x="7351100" y="4079809"/>
            <a:ext cx="4325044" cy="307777"/>
          </a:xfrm>
          <a:prstGeom prst="rect">
            <a:avLst/>
          </a:prstGeom>
          <a:solidFill>
            <a:srgbClr val="FFEAC5"/>
          </a:solidFill>
          <a:ln w="15875">
            <a:solidFill>
              <a:srgbClr val="E7B90E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&lt;"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디지털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금융</a:t>
            </a:r>
            <a:r>
              <a:rPr lang="en-US" altLang="ko-KR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시너지가 최우선</a:t>
            </a:r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"...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디지털금융에 힘싣는 증권업계</a:t>
            </a:r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&gt;</a:t>
            </a:r>
            <a:endParaRPr lang="ko-KR" altLang="en-US" sz="14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CCDDF8-208E-41B2-ABED-2C1B5F62C38F}"/>
              </a:ext>
            </a:extLst>
          </p:cNvPr>
          <p:cNvSpPr/>
          <p:nvPr/>
        </p:nvSpPr>
        <p:spPr>
          <a:xfrm>
            <a:off x="10982467" y="4370895"/>
            <a:ext cx="7906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7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전자신문</a:t>
            </a:r>
            <a:r>
              <a:rPr lang="en-US" altLang="ko-KR" sz="7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2018.01</a:t>
            </a:r>
            <a:endParaRPr lang="ko-KR" altLang="en-US" sz="7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37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55AB5FE-EA6F-472D-B66A-E85231489A26}"/>
              </a:ext>
            </a:extLst>
          </p:cNvPr>
          <p:cNvGrpSpPr/>
          <p:nvPr/>
        </p:nvGrpSpPr>
        <p:grpSpPr>
          <a:xfrm>
            <a:off x="515856" y="2373299"/>
            <a:ext cx="5293095" cy="3811601"/>
            <a:chOff x="515856" y="2373299"/>
            <a:chExt cx="5293095" cy="381160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03D0E50-BD15-434E-AB9D-CDEBB1FD81E6}"/>
                </a:ext>
              </a:extLst>
            </p:cNvPr>
            <p:cNvSpPr/>
            <p:nvPr/>
          </p:nvSpPr>
          <p:spPr>
            <a:xfrm>
              <a:off x="515856" y="3009900"/>
              <a:ext cx="5161421" cy="3175000"/>
            </a:xfrm>
            <a:prstGeom prst="rect">
              <a:avLst/>
            </a:prstGeom>
            <a:solidFill>
              <a:srgbClr val="FFEAC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4E02-689B-405B-850F-FB38C3A48B4C}"/>
                </a:ext>
              </a:extLst>
            </p:cNvPr>
            <p:cNvSpPr txBox="1"/>
            <p:nvPr/>
          </p:nvSpPr>
          <p:spPr>
            <a:xfrm>
              <a:off x="1949380" y="2533699"/>
              <a:ext cx="3859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63A2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사전연구 통해 </a:t>
              </a:r>
              <a:r>
                <a:rPr lang="ko-KR" altLang="en-US" sz="2400" b="1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63A2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피쳐값</a:t>
              </a:r>
              <a:r>
                <a:rPr lang="ko-KR" altLang="en-US" sz="24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63A2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분석해내기 </a:t>
              </a:r>
            </a:p>
          </p:txBody>
        </p:sp>
        <p:sp>
          <p:nvSpPr>
            <p:cNvPr id="24" name="1/2 액자 23">
              <a:extLst>
                <a:ext uri="{FF2B5EF4-FFF2-40B4-BE49-F238E27FC236}">
                  <a16:creationId xmlns:a16="http://schemas.microsoft.com/office/drawing/2014/main" id="{2BD58DEF-58B9-454B-83F9-420B86D54C5A}"/>
                </a:ext>
              </a:extLst>
            </p:cNvPr>
            <p:cNvSpPr/>
            <p:nvPr/>
          </p:nvSpPr>
          <p:spPr>
            <a:xfrm rot="5400000">
              <a:off x="5015274" y="2270096"/>
              <a:ext cx="558800" cy="765205"/>
            </a:xfrm>
            <a:prstGeom prst="halfFrame">
              <a:avLst>
                <a:gd name="adj1" fmla="val 20833"/>
                <a:gd name="adj2" fmla="val 18750"/>
              </a:avLst>
            </a:prstGeom>
            <a:solidFill>
              <a:srgbClr val="E7B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07F1B-2DD1-444B-BFB1-C87143CA0E63}"/>
              </a:ext>
            </a:extLst>
          </p:cNvPr>
          <p:cNvSpPr/>
          <p:nvPr/>
        </p:nvSpPr>
        <p:spPr>
          <a:xfrm>
            <a:off x="-439304" y="-5046"/>
            <a:ext cx="12803909" cy="433621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028972" y="1057733"/>
            <a:ext cx="8971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이에 따라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,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개인투자자들도 쉽게 사용할 수 있는 </a:t>
            </a:r>
            <a:endParaRPr lang="en-US" altLang="ko-KR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algn="ctr"/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주가예측 솔루션을 직접 설계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해보고자한다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805E-45EB-40E8-878A-BDE97FA94A44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D98A7391-489A-4FE1-BE7A-0EB91B2468C7}"/>
              </a:ext>
            </a:extLst>
          </p:cNvPr>
          <p:cNvSpPr/>
          <p:nvPr/>
        </p:nvSpPr>
        <p:spPr>
          <a:xfrm rot="5400000">
            <a:off x="5015274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2F128-A753-41E6-B58F-60ABE12351C7}"/>
              </a:ext>
            </a:extLst>
          </p:cNvPr>
          <p:cNvSpPr/>
          <p:nvPr/>
        </p:nvSpPr>
        <p:spPr>
          <a:xfrm>
            <a:off x="6514724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1DCB6-26A7-44C9-9202-0F5A988DFF9D}"/>
              </a:ext>
            </a:extLst>
          </p:cNvPr>
          <p:cNvSpPr txBox="1"/>
          <p:nvPr/>
        </p:nvSpPr>
        <p:spPr>
          <a:xfrm>
            <a:off x="8646994" y="2533699"/>
            <a:ext cx="529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비재무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정보의 중요성 검증</a:t>
            </a: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88A1DB2E-6013-4720-8355-9AE92E10FCDF}"/>
              </a:ext>
            </a:extLst>
          </p:cNvPr>
          <p:cNvSpPr/>
          <p:nvPr/>
        </p:nvSpPr>
        <p:spPr>
          <a:xfrm rot="5400000">
            <a:off x="11014142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314" name="Picture 2" descr="ê´ë ¨ ì´ë¯¸ì§">
            <a:extLst>
              <a:ext uri="{FF2B5EF4-FFF2-40B4-BE49-F238E27FC236}">
                <a16:creationId xmlns:a16="http://schemas.microsoft.com/office/drawing/2014/main" id="{BB65CD09-1782-4C39-96A2-704E86A9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2" y="3397042"/>
            <a:ext cx="3221775" cy="281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2299076" y="7242731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작용하는 원인들을 사전연구를 통해 예측하고자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979C36-80CC-4EE2-97FC-C131C46BB78D}"/>
              </a:ext>
            </a:extLst>
          </p:cNvPr>
          <p:cNvSpPr/>
          <p:nvPr/>
        </p:nvSpPr>
        <p:spPr>
          <a:xfrm>
            <a:off x="606801" y="3099088"/>
            <a:ext cx="4979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4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4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작용하는 원인들을 사전연구를 통해 예측하고자 한다</a:t>
            </a:r>
            <a:r>
              <a:rPr lang="en-US" altLang="ko-KR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endParaRPr lang="ko-KR" altLang="en-US" sz="16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03BF2C-5748-4004-9541-21C350132FE7}"/>
              </a:ext>
            </a:extLst>
          </p:cNvPr>
          <p:cNvSpPr/>
          <p:nvPr/>
        </p:nvSpPr>
        <p:spPr>
          <a:xfrm>
            <a:off x="3757818" y="4837697"/>
            <a:ext cx="4979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2) 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선정기업의  재무정보 </a:t>
            </a:r>
            <a:endParaRPr lang="en-US" altLang="ko-KR" sz="1400" spc="-15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 주가예측 결과값</a:t>
            </a:r>
            <a:endParaRPr lang="ko-KR" altLang="en-US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F820B0-4204-446A-954C-128A1BD630E1}"/>
              </a:ext>
            </a:extLst>
          </p:cNvPr>
          <p:cNvSpPr/>
          <p:nvPr/>
        </p:nvSpPr>
        <p:spPr>
          <a:xfrm>
            <a:off x="3757818" y="4327894"/>
            <a:ext cx="1718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1) 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 기업의 실제 주가</a:t>
            </a:r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58C61E-89D0-46E2-AED0-019B76AEE082}"/>
              </a:ext>
            </a:extLst>
          </p:cNvPr>
          <p:cNvSpPr/>
          <p:nvPr/>
        </p:nvSpPr>
        <p:spPr>
          <a:xfrm>
            <a:off x="3402818" y="4169319"/>
            <a:ext cx="2183512" cy="1572046"/>
          </a:xfrm>
          <a:prstGeom prst="rect">
            <a:avLst/>
          </a:prstGeom>
          <a:noFill/>
          <a:ln w="19050">
            <a:solidFill>
              <a:srgbClr val="E7B90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89A582-ED7F-4232-B136-0CC2A26278B4}"/>
              </a:ext>
            </a:extLst>
          </p:cNvPr>
          <p:cNvSpPr txBox="1"/>
          <p:nvPr/>
        </p:nvSpPr>
        <p:spPr>
          <a:xfrm>
            <a:off x="3399519" y="5338330"/>
            <a:ext cx="385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차이가 발생하는 원인 예측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896191-9544-4604-A1E2-402C0F3E8E88}"/>
              </a:ext>
            </a:extLst>
          </p:cNvPr>
          <p:cNvSpPr/>
          <p:nvPr/>
        </p:nvSpPr>
        <p:spPr>
          <a:xfrm>
            <a:off x="7543887" y="3335704"/>
            <a:ext cx="336705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>
                    <a:alpha val="10000"/>
                  </a:srgb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VS</a:t>
            </a:r>
            <a:endParaRPr lang="ko-KR" altLang="en-US" sz="166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>
                  <a:alpha val="10000"/>
                </a:srgb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EE7E76-4291-462C-840C-A6C4A3505FF8}"/>
              </a:ext>
            </a:extLst>
          </p:cNvPr>
          <p:cNvGrpSpPr/>
          <p:nvPr/>
        </p:nvGrpSpPr>
        <p:grpSpPr>
          <a:xfrm>
            <a:off x="6778730" y="3639188"/>
            <a:ext cx="4627234" cy="493401"/>
            <a:chOff x="6807790" y="3277579"/>
            <a:chExt cx="4627234" cy="49340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1E4D402-3651-4622-BFDC-1A6884F44481}"/>
                </a:ext>
              </a:extLst>
            </p:cNvPr>
            <p:cNvSpPr/>
            <p:nvPr/>
          </p:nvSpPr>
          <p:spPr>
            <a:xfrm>
              <a:off x="6807790" y="3277579"/>
              <a:ext cx="4627234" cy="493401"/>
            </a:xfrm>
            <a:prstGeom prst="roundRect">
              <a:avLst>
                <a:gd name="adj" fmla="val 50000"/>
              </a:avLst>
            </a:prstGeom>
            <a:noFill/>
            <a:ln w="44450">
              <a:solidFill>
                <a:srgbClr val="E7B9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61E463E-4DF2-43CB-8C15-7749B91B05ED}"/>
                </a:ext>
              </a:extLst>
            </p:cNvPr>
            <p:cNvSpPr/>
            <p:nvPr/>
          </p:nvSpPr>
          <p:spPr>
            <a:xfrm>
              <a:off x="6919253" y="3330540"/>
              <a:ext cx="368897" cy="368897"/>
            </a:xfrm>
            <a:prstGeom prst="ellipse">
              <a:avLst/>
            </a:prstGeom>
            <a:solidFill>
              <a:srgbClr val="E7B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F8DB3C-3D4D-410C-816F-9FC1DA57A6EB}"/>
                </a:ext>
              </a:extLst>
            </p:cNvPr>
            <p:cNvSpPr/>
            <p:nvPr/>
          </p:nvSpPr>
          <p:spPr>
            <a:xfrm>
              <a:off x="6919253" y="3309315"/>
              <a:ext cx="2369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</a:t>
              </a:r>
              <a:endParaRPr lang="ko-KR" altLang="en-US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589CE3-6C88-41E2-9E92-AC05FEB10234}"/>
              </a:ext>
            </a:extLst>
          </p:cNvPr>
          <p:cNvSpPr/>
          <p:nvPr/>
        </p:nvSpPr>
        <p:spPr>
          <a:xfrm>
            <a:off x="7505051" y="3685647"/>
            <a:ext cx="390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재무정보만 활용한 모델의 </a:t>
            </a:r>
            <a:r>
              <a:rPr lang="ko-KR" altLang="en-US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검증력</a:t>
            </a:r>
            <a:r>
              <a:rPr lang="ko-KR" altLang="en-US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확인 </a:t>
            </a:r>
            <a:endParaRPr lang="ko-KR" altLang="en-US" sz="20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CFAB3B-8F51-4D25-A874-C5D541E55401}"/>
              </a:ext>
            </a:extLst>
          </p:cNvPr>
          <p:cNvGrpSpPr/>
          <p:nvPr/>
        </p:nvGrpSpPr>
        <p:grpSpPr>
          <a:xfrm>
            <a:off x="6778730" y="4607087"/>
            <a:ext cx="4627234" cy="493401"/>
            <a:chOff x="6807790" y="3277579"/>
            <a:chExt cx="4627234" cy="493401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18B494B-723B-4E98-8D59-AF4FB3550FC8}"/>
                </a:ext>
              </a:extLst>
            </p:cNvPr>
            <p:cNvSpPr/>
            <p:nvPr/>
          </p:nvSpPr>
          <p:spPr>
            <a:xfrm>
              <a:off x="6807790" y="3277579"/>
              <a:ext cx="4627234" cy="493401"/>
            </a:xfrm>
            <a:prstGeom prst="roundRect">
              <a:avLst>
                <a:gd name="adj" fmla="val 50000"/>
              </a:avLst>
            </a:prstGeom>
            <a:noFill/>
            <a:ln w="44450">
              <a:solidFill>
                <a:srgbClr val="E7B9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0036142-9F23-41E0-A7FC-9C34F26A0E74}"/>
                </a:ext>
              </a:extLst>
            </p:cNvPr>
            <p:cNvSpPr/>
            <p:nvPr/>
          </p:nvSpPr>
          <p:spPr>
            <a:xfrm>
              <a:off x="6919253" y="3330540"/>
              <a:ext cx="368897" cy="368897"/>
            </a:xfrm>
            <a:prstGeom prst="ellipse">
              <a:avLst/>
            </a:prstGeom>
            <a:solidFill>
              <a:srgbClr val="E7B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D1B1EDB-26FB-442B-AA26-94B09367246B}"/>
                </a:ext>
              </a:extLst>
            </p:cNvPr>
            <p:cNvSpPr/>
            <p:nvPr/>
          </p:nvSpPr>
          <p:spPr>
            <a:xfrm>
              <a:off x="6919253" y="3309315"/>
              <a:ext cx="2369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2</a:t>
              </a:r>
              <a:endParaRPr lang="ko-KR" altLang="en-US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72FFDB-B010-4E31-BB36-3658E4D5B54B}"/>
              </a:ext>
            </a:extLst>
          </p:cNvPr>
          <p:cNvSpPr/>
          <p:nvPr/>
        </p:nvSpPr>
        <p:spPr>
          <a:xfrm>
            <a:off x="7352610" y="4662850"/>
            <a:ext cx="43721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재무정보 </a:t>
            </a:r>
            <a:r>
              <a:rPr lang="en-US" altLang="ko-KR" sz="16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sz="16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비재무정보 </a:t>
            </a:r>
            <a:r>
              <a:rPr lang="ko-KR" altLang="en-US" sz="16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활용한 모델의 </a:t>
            </a:r>
            <a:r>
              <a:rPr lang="ko-KR" altLang="en-US" sz="16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검증력</a:t>
            </a:r>
            <a:r>
              <a:rPr lang="ko-KR" altLang="en-US" sz="16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확인 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A57535-60AE-49B0-AFDA-B36D057B2AE4}"/>
              </a:ext>
            </a:extLst>
          </p:cNvPr>
          <p:cNvSpPr/>
          <p:nvPr/>
        </p:nvSpPr>
        <p:spPr>
          <a:xfrm>
            <a:off x="6841086" y="5615704"/>
            <a:ext cx="462417" cy="369332"/>
          </a:xfrm>
          <a:prstGeom prst="rightArrow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B2C6A4-02A8-499B-8E76-882C5F8DC284}"/>
              </a:ext>
            </a:extLst>
          </p:cNvPr>
          <p:cNvSpPr txBox="1"/>
          <p:nvPr/>
        </p:nvSpPr>
        <p:spPr>
          <a:xfrm>
            <a:off x="6334526" y="5625000"/>
            <a:ext cx="603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비재무</a:t>
            </a:r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정보를 활용할 때 더욱 설명력이 높다는 것 확인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D3A834-A1C1-48A4-A6FE-88FACA9A71BC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6CB689-FE34-48D7-BD62-4B4D93250A47}"/>
              </a:ext>
            </a:extLst>
          </p:cNvPr>
          <p:cNvSpPr/>
          <p:nvPr/>
        </p:nvSpPr>
        <p:spPr>
          <a:xfrm>
            <a:off x="2838382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E6F13D-B5FA-45D3-A06C-36E144630FE2}"/>
              </a:ext>
            </a:extLst>
          </p:cNvPr>
          <p:cNvSpPr txBox="1"/>
          <p:nvPr/>
        </p:nvSpPr>
        <p:spPr>
          <a:xfrm>
            <a:off x="2697975" y="482600"/>
            <a:ext cx="138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미션 </a:t>
            </a: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 </a:t>
            </a:r>
            <a:r>
              <a:rPr lang="ko-KR" altLang="en-US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가설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23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D3630-8259-40C0-96BA-A00CEF3BC31D}"/>
              </a:ext>
            </a:extLst>
          </p:cNvPr>
          <p:cNvSpPr/>
          <p:nvPr/>
        </p:nvSpPr>
        <p:spPr>
          <a:xfrm>
            <a:off x="812424" y="2611914"/>
            <a:ext cx="10567152" cy="3775628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07F1B-2DD1-444B-BFB1-C87143CA0E63}"/>
              </a:ext>
            </a:extLst>
          </p:cNvPr>
          <p:cNvSpPr/>
          <p:nvPr/>
        </p:nvSpPr>
        <p:spPr>
          <a:xfrm>
            <a:off x="-439304" y="-40292"/>
            <a:ext cx="12803909" cy="468868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367390" y="1057315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LSTM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기법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을 활용한 주가예측 솔루션 개발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, </a:t>
            </a:r>
          </a:p>
          <a:p>
            <a:pPr algn="ctr"/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그렇다면 왜 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LSTM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인가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?”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805E-45EB-40E8-878A-BDE97FA94A44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-463951" y="7264400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새로운 뉴스의 출현이 가격변동의 중요한 원인으 로 종종 작용하곤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F71E9-E836-4B5E-AEDD-FC5DE2311E7E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36D477-DA6E-4593-9D4A-AEF5428FE853}"/>
              </a:ext>
            </a:extLst>
          </p:cNvPr>
          <p:cNvSpPr/>
          <p:nvPr/>
        </p:nvSpPr>
        <p:spPr>
          <a:xfrm>
            <a:off x="2838382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BD0A13-0A3B-400F-9B4F-BC6C06EFAAFC}"/>
              </a:ext>
            </a:extLst>
          </p:cNvPr>
          <p:cNvSpPr txBox="1"/>
          <p:nvPr/>
        </p:nvSpPr>
        <p:spPr>
          <a:xfrm>
            <a:off x="2697975" y="482600"/>
            <a:ext cx="138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미션 </a:t>
            </a: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 </a:t>
            </a:r>
            <a:r>
              <a:rPr lang="ko-KR" altLang="en-US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가설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170" name="Picture 2" descr="lstmì ëí ì´ë¯¸ì§ ê²ìê²°ê³¼">
            <a:extLst>
              <a:ext uri="{FF2B5EF4-FFF2-40B4-BE49-F238E27FC236}">
                <a16:creationId xmlns:a16="http://schemas.microsoft.com/office/drawing/2014/main" id="{C5122321-A7AC-4C9C-A4E5-F02105123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9"/>
          <a:stretch/>
        </p:blipFill>
        <p:spPr bwMode="auto">
          <a:xfrm>
            <a:off x="326954" y="2886673"/>
            <a:ext cx="6849485" cy="317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547C3B-4825-49FF-813F-F4F00CFE9875}"/>
              </a:ext>
            </a:extLst>
          </p:cNvPr>
          <p:cNvSpPr/>
          <p:nvPr/>
        </p:nvSpPr>
        <p:spPr>
          <a:xfrm>
            <a:off x="5769046" y="36473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LSTM은</a:t>
            </a:r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RNN구조에서</a:t>
            </a:r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forget</a:t>
            </a:r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gate가</a:t>
            </a:r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추가되어서 더욱 오랜 기간의</a:t>
            </a:r>
          </a:p>
          <a:p>
            <a:pPr algn="ctr"/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기억 할 수 있게 만들어진 발전된 형태의 인공지능 모델이다</a:t>
            </a:r>
            <a:endParaRPr lang="en-US" altLang="ko-KR" sz="1400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한 층 안에서 반복을 많이 해야 하는 </a:t>
            </a:r>
            <a:r>
              <a:rPr lang="en-US" altLang="ko-KR" sz="1400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특성상 일반 신경망보다 </a:t>
            </a:r>
            <a:endParaRPr lang="en-US" altLang="ko-KR" sz="1400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기울기 소실 문제가 더 많이 발생하고 이를 해결하기 어렵다는 </a:t>
            </a:r>
            <a:endParaRPr lang="en-US" altLang="ko-KR" sz="1400" spc="-15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단점을 보완한 방법이다</a:t>
            </a:r>
            <a:r>
              <a:rPr lang="en-US" altLang="ko-KR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즉</a:t>
            </a:r>
            <a:r>
              <a:rPr lang="en-US" altLang="ko-KR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반복되기 직전에 다음 층으로 기억된 </a:t>
            </a:r>
            <a:endParaRPr lang="en-US" altLang="ko-KR" sz="1400" spc="-15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넘길지 안 넘길지를 관리하는 단계를 하나 더 추가하는 것이다</a:t>
            </a:r>
            <a:r>
              <a:rPr lang="en-US" altLang="ko-KR" sz="1400" spc="-15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endParaRPr lang="ko-KR" altLang="en-US" sz="1400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연속적인 데이터의 흐름속에서의 패턴을 스스로 학습하고 </a:t>
            </a:r>
            <a:endParaRPr lang="en-US" altLang="ko-KR" sz="1400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값을 예측 해주기 때문에 채권의 가격의 움직임을 예측하는데</a:t>
            </a:r>
            <a:endParaRPr lang="en-US" altLang="ko-KR" sz="1400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적합한 모델이므로 LSTM 구조를 사용하게 되었다</a:t>
            </a:r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CDCED1A5-1493-4768-B3D3-F31802482B80}"/>
              </a:ext>
            </a:extLst>
          </p:cNvPr>
          <p:cNvSpPr/>
          <p:nvPr/>
        </p:nvSpPr>
        <p:spPr>
          <a:xfrm rot="5400000">
            <a:off x="10410846" y="2836437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B5E11E-2575-4638-8647-A458C6B571E5}"/>
              </a:ext>
            </a:extLst>
          </p:cNvPr>
          <p:cNvSpPr txBox="1"/>
          <p:nvPr/>
        </p:nvSpPr>
        <p:spPr>
          <a:xfrm>
            <a:off x="6866608" y="3094524"/>
            <a:ext cx="412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LSTM (Long Short Term Memory)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5CE29B-2FBD-4C9B-8B8E-A8F21FA5174B}"/>
              </a:ext>
            </a:extLst>
          </p:cNvPr>
          <p:cNvSpPr/>
          <p:nvPr/>
        </p:nvSpPr>
        <p:spPr>
          <a:xfrm>
            <a:off x="7661909" y="5769834"/>
            <a:ext cx="3470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이용한 주가 예측율 향상을 위한 딥러닝 모델저자 </a:t>
            </a:r>
            <a:r>
              <a:rPr lang="en-US" altLang="ko-KR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신동하</a:t>
            </a:r>
            <a:r>
              <a:rPr lang="en-US" altLang="ko-KR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최광호</a:t>
            </a:r>
            <a:r>
              <a:rPr lang="en-US" altLang="ko-KR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김창복</a:t>
            </a:r>
          </a:p>
        </p:txBody>
      </p:sp>
    </p:spTree>
    <p:extLst>
      <p:ext uri="{BB962C8B-B14F-4D97-AF65-F5344CB8AC3E}">
        <p14:creationId xmlns:p14="http://schemas.microsoft.com/office/powerpoint/2010/main" val="370905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307F1B-2DD1-444B-BFB1-C87143CA0E63}"/>
              </a:ext>
            </a:extLst>
          </p:cNvPr>
          <p:cNvSpPr/>
          <p:nvPr/>
        </p:nvSpPr>
        <p:spPr>
          <a:xfrm>
            <a:off x="-439304" y="-40292"/>
            <a:ext cx="12803909" cy="468868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367390" y="1201837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이에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따라 다양한 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선행연구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들이 진행되어왔다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805E-45EB-40E8-878A-BDE97FA94A44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-463951" y="7264400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새로운 뉴스의 출현이 가격변동의 중요한 원인으 로 종종 작용하곤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19B12C-4A6E-480C-9367-B397A698D680}"/>
              </a:ext>
            </a:extLst>
          </p:cNvPr>
          <p:cNvSpPr/>
          <p:nvPr/>
        </p:nvSpPr>
        <p:spPr>
          <a:xfrm>
            <a:off x="812424" y="2082242"/>
            <a:ext cx="10567152" cy="43053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BB8552CF-F708-4FB8-B228-C1BB9CA4AD9B}"/>
              </a:ext>
            </a:extLst>
          </p:cNvPr>
          <p:cNvGraphicFramePr/>
          <p:nvPr/>
        </p:nvGraphicFramePr>
        <p:xfrm>
          <a:off x="1136650" y="3967111"/>
          <a:ext cx="10038736" cy="2399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8B079B5C-64FF-4283-8C9B-3AC6320E4A71}"/>
              </a:ext>
            </a:extLst>
          </p:cNvPr>
          <p:cNvGraphicFramePr/>
          <p:nvPr/>
        </p:nvGraphicFramePr>
        <p:xfrm>
          <a:off x="108156" y="3967111"/>
          <a:ext cx="12083844" cy="212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FB9F56-BCCC-4B0D-A089-88C150D1EEB1}"/>
              </a:ext>
            </a:extLst>
          </p:cNvPr>
          <p:cNvSpPr txBox="1"/>
          <p:nvPr/>
        </p:nvSpPr>
        <p:spPr>
          <a:xfrm>
            <a:off x="10384190" y="5510178"/>
            <a:ext cx="5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17</a:t>
            </a:r>
            <a:endParaRPr lang="ko-KR" altLang="en-US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93643A-B8A5-478C-BAC6-523983740BEB}"/>
              </a:ext>
            </a:extLst>
          </p:cNvPr>
          <p:cNvSpPr txBox="1"/>
          <p:nvPr/>
        </p:nvSpPr>
        <p:spPr>
          <a:xfrm>
            <a:off x="8214825" y="4274381"/>
            <a:ext cx="58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25</a:t>
            </a:r>
            <a:endParaRPr lang="ko-KR" altLang="en-US" sz="28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58F18-3835-476E-90E4-47A535D1D99D}"/>
              </a:ext>
            </a:extLst>
          </p:cNvPr>
          <p:cNvSpPr txBox="1"/>
          <p:nvPr/>
        </p:nvSpPr>
        <p:spPr>
          <a:xfrm>
            <a:off x="3491331" y="4228774"/>
            <a:ext cx="58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25</a:t>
            </a:r>
            <a:endParaRPr lang="ko-KR" altLang="en-US" sz="28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609AD-3B28-4396-9525-13B8BFDCC286}"/>
              </a:ext>
            </a:extLst>
          </p:cNvPr>
          <p:cNvSpPr txBox="1"/>
          <p:nvPr/>
        </p:nvSpPr>
        <p:spPr>
          <a:xfrm>
            <a:off x="5887004" y="5460237"/>
            <a:ext cx="5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18</a:t>
            </a:r>
            <a:endParaRPr lang="ko-KR" altLang="en-US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91B3F2-EAD0-45BE-8839-AE47D9C6600F}"/>
              </a:ext>
            </a:extLst>
          </p:cNvPr>
          <p:cNvSpPr txBox="1"/>
          <p:nvPr/>
        </p:nvSpPr>
        <p:spPr>
          <a:xfrm>
            <a:off x="1375914" y="5360156"/>
            <a:ext cx="5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18</a:t>
            </a:r>
            <a:endParaRPr lang="ko-KR" altLang="en-US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50AB84-6B8C-4F1B-9099-34B47B733E18}"/>
              </a:ext>
            </a:extLst>
          </p:cNvPr>
          <p:cNvSpPr/>
          <p:nvPr/>
        </p:nvSpPr>
        <p:spPr>
          <a:xfrm>
            <a:off x="4130499" y="3163818"/>
            <a:ext cx="3012896" cy="804786"/>
          </a:xfrm>
          <a:prstGeom prst="rect">
            <a:avLst/>
          </a:prstGeom>
          <a:solidFill>
            <a:schemeClr val="bg1"/>
          </a:solidFill>
          <a:ln w="19050">
            <a:solidFill>
              <a:srgbClr val="266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DE97A0-DF1B-47D9-AC89-AFA1F9A743D3}"/>
              </a:ext>
            </a:extLst>
          </p:cNvPr>
          <p:cNvCxnSpPr>
            <a:cxnSpLocks/>
          </p:cNvCxnSpPr>
          <p:nvPr/>
        </p:nvCxnSpPr>
        <p:spPr>
          <a:xfrm flipV="1">
            <a:off x="3786299" y="3140323"/>
            <a:ext cx="346411" cy="926652"/>
          </a:xfrm>
          <a:prstGeom prst="line">
            <a:avLst/>
          </a:prstGeom>
          <a:ln w="15875">
            <a:solidFill>
              <a:srgbClr val="266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3358FE2-73FF-4350-A00C-3D827024C96F}"/>
              </a:ext>
            </a:extLst>
          </p:cNvPr>
          <p:cNvCxnSpPr>
            <a:cxnSpLocks/>
          </p:cNvCxnSpPr>
          <p:nvPr/>
        </p:nvCxnSpPr>
        <p:spPr>
          <a:xfrm flipV="1">
            <a:off x="1426034" y="2998464"/>
            <a:ext cx="727231" cy="2384330"/>
          </a:xfrm>
          <a:prstGeom prst="line">
            <a:avLst/>
          </a:prstGeom>
          <a:ln w="15875">
            <a:solidFill>
              <a:srgbClr val="266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27F0E1-FE75-4820-9D21-BECA06700535}"/>
              </a:ext>
            </a:extLst>
          </p:cNvPr>
          <p:cNvSpPr/>
          <p:nvPr/>
        </p:nvSpPr>
        <p:spPr>
          <a:xfrm>
            <a:off x="1113062" y="2506907"/>
            <a:ext cx="2810009" cy="497698"/>
          </a:xfrm>
          <a:prstGeom prst="rect">
            <a:avLst/>
          </a:prstGeom>
          <a:solidFill>
            <a:schemeClr val="bg1"/>
          </a:solidFill>
          <a:ln w="19050">
            <a:solidFill>
              <a:srgbClr val="266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EEAD98-E775-4B01-9120-A3877FB18275}"/>
              </a:ext>
            </a:extLst>
          </p:cNvPr>
          <p:cNvSpPr/>
          <p:nvPr/>
        </p:nvSpPr>
        <p:spPr>
          <a:xfrm>
            <a:off x="979326" y="2509121"/>
            <a:ext cx="30128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KOSPI200 주가지수 선물 가격의 예측에 관한 연구, 이현석</a:t>
            </a: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국내외 신용평가기관의 신용등급 변경 공시가 주가에 미치는 영향, 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정영우</a:t>
            </a:r>
            <a:endParaRPr lang="ko-KR" altLang="en-US" sz="9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파생결합증권(사채)의 과세에 관한 법률적 문제, 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정재은</a:t>
            </a:r>
            <a:endParaRPr lang="ko-KR" altLang="en-US" sz="9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F47914-113F-49B8-B5D6-08F6DC8B9A2C}"/>
              </a:ext>
            </a:extLst>
          </p:cNvPr>
          <p:cNvCxnSpPr>
            <a:cxnSpLocks/>
          </p:cNvCxnSpPr>
          <p:nvPr/>
        </p:nvCxnSpPr>
        <p:spPr>
          <a:xfrm flipH="1" flipV="1">
            <a:off x="5224500" y="4163998"/>
            <a:ext cx="918502" cy="1181105"/>
          </a:xfrm>
          <a:prstGeom prst="line">
            <a:avLst/>
          </a:prstGeom>
          <a:ln w="15875">
            <a:solidFill>
              <a:srgbClr val="266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A3F2F7-FD5E-42DE-8919-AC3D0B7E4CFD}"/>
              </a:ext>
            </a:extLst>
          </p:cNvPr>
          <p:cNvSpPr/>
          <p:nvPr/>
        </p:nvSpPr>
        <p:spPr>
          <a:xfrm>
            <a:off x="4039856" y="2219775"/>
            <a:ext cx="4337228" cy="784830"/>
          </a:xfrm>
          <a:prstGeom prst="rect">
            <a:avLst/>
          </a:prstGeom>
          <a:solidFill>
            <a:schemeClr val="bg1"/>
          </a:solidFill>
          <a:ln w="19050">
            <a:solidFill>
              <a:srgbClr val="266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CC8290A-504B-4AEA-994B-A99C915388ED}"/>
              </a:ext>
            </a:extLst>
          </p:cNvPr>
          <p:cNvCxnSpPr>
            <a:cxnSpLocks/>
          </p:cNvCxnSpPr>
          <p:nvPr/>
        </p:nvCxnSpPr>
        <p:spPr>
          <a:xfrm flipH="1" flipV="1">
            <a:off x="10361971" y="3444815"/>
            <a:ext cx="496151" cy="2121004"/>
          </a:xfrm>
          <a:prstGeom prst="line">
            <a:avLst/>
          </a:prstGeom>
          <a:ln w="15875">
            <a:solidFill>
              <a:srgbClr val="266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BB2D911-FFE2-48C5-8B25-70FD413EBA85}"/>
              </a:ext>
            </a:extLst>
          </p:cNvPr>
          <p:cNvSpPr/>
          <p:nvPr/>
        </p:nvSpPr>
        <p:spPr>
          <a:xfrm>
            <a:off x="8644261" y="2890147"/>
            <a:ext cx="2634935" cy="961790"/>
          </a:xfrm>
          <a:prstGeom prst="rect">
            <a:avLst/>
          </a:prstGeom>
          <a:solidFill>
            <a:schemeClr val="bg1"/>
          </a:solidFill>
          <a:ln w="19050">
            <a:solidFill>
              <a:srgbClr val="266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13620B-A0AA-4F82-95A2-745B8B3FC7F2}"/>
              </a:ext>
            </a:extLst>
          </p:cNvPr>
          <p:cNvSpPr/>
          <p:nvPr/>
        </p:nvSpPr>
        <p:spPr>
          <a:xfrm>
            <a:off x="4088496" y="3161302"/>
            <a:ext cx="3099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온라인 언급이 기업 성과에 미치는 영향 분석 : 뉴스 감성분석을 통한 </a:t>
            </a:r>
            <a:endParaRPr lang="en-US" altLang="ko-KR" sz="9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기업별 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주가 예측, 정지선 김동성 김종우</a:t>
            </a: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온라인상의 뉴스 감성분석을 활용한 개별 주가 예측에 관한 연구, 정지선 김동성</a:t>
            </a: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리츠 이익 공시에 따른 주가반응에 대한 이익예측오차, 내재변동성, </a:t>
            </a:r>
            <a:endParaRPr lang="en-US" altLang="ko-KR" sz="9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고유변동성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투자심리의 영향, 김세진 정정현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C4BA6E-C356-4685-B0A4-6D961C5C3BE0}"/>
              </a:ext>
            </a:extLst>
          </p:cNvPr>
          <p:cNvSpPr/>
          <p:nvPr/>
        </p:nvSpPr>
        <p:spPr>
          <a:xfrm>
            <a:off x="3953941" y="2220985"/>
            <a:ext cx="45000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온라인 뉴스 및 거시경제 변수를 활용한 주가예측</a:t>
            </a:r>
            <a:r>
              <a:rPr lang="en-US" altLang="ko-KR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성노윤 남기환</a:t>
            </a: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섹터 내 동질성을 고려한 온라인 뉴스 기반 주가예측</a:t>
            </a:r>
            <a:r>
              <a:rPr lang="en-US" altLang="ko-KR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성노윤 남기환</a:t>
            </a: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입력변수 및 학습사례 선정을 동시에 최적화하는 </a:t>
            </a:r>
            <a:r>
              <a:rPr lang="en-US" altLang="ko-KR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GA-MSVM </a:t>
            </a:r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주가지수 추세 예측 모형에 관한 연구</a:t>
            </a:r>
            <a:r>
              <a:rPr lang="en-US" altLang="ko-KR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이종식 안현철</a:t>
            </a:r>
          </a:p>
          <a:p>
            <a:pPr algn="ctr"/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합성곱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신경망을 이용한 주가지수 등락 예측</a:t>
            </a:r>
            <a:r>
              <a:rPr lang="en-US" altLang="ko-KR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이모세 안현철</a:t>
            </a:r>
          </a:p>
          <a:p>
            <a:pPr algn="ctr"/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딥러닝분석과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기술적 분석 지표를 이용한 한국 코스피주가지수 방향성 예측</a:t>
            </a:r>
            <a:r>
              <a:rPr lang="en-US" altLang="ko-KR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이우식</a:t>
            </a:r>
            <a:endParaRPr lang="ko-KR" altLang="en-US" sz="9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183BA9-52A5-449B-8AC2-EF932EC9914C}"/>
              </a:ext>
            </a:extLst>
          </p:cNvPr>
          <p:cNvSpPr/>
          <p:nvPr/>
        </p:nvSpPr>
        <p:spPr>
          <a:xfrm>
            <a:off x="4587439" y="4174933"/>
            <a:ext cx="3012896" cy="533997"/>
          </a:xfrm>
          <a:prstGeom prst="rect">
            <a:avLst/>
          </a:prstGeom>
          <a:solidFill>
            <a:schemeClr val="bg1"/>
          </a:solidFill>
          <a:ln w="19050">
            <a:solidFill>
              <a:srgbClr val="266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0D0D4E-1BBE-46FB-AD47-0045AA6F7D6D}"/>
              </a:ext>
            </a:extLst>
          </p:cNvPr>
          <p:cNvSpPr/>
          <p:nvPr/>
        </p:nvSpPr>
        <p:spPr>
          <a:xfrm>
            <a:off x="4543113" y="4192132"/>
            <a:ext cx="30572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구글 빅데이터를 이용한 기업의 매출액 및 주가 예측,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우종필</a:t>
            </a:r>
            <a:endParaRPr lang="ko-KR" altLang="en-US" sz="9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뉴스와 공시정보에 기반한 주가 변동 예측 시스템,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왕인내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신현아 권혜진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최예송</a:t>
            </a:r>
            <a:endParaRPr lang="ko-KR" altLang="en-US" sz="9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주가 등락 예측을 위한 증권사 리포트 기반 감성 사전 구축, 김기준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옥경림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이수원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D7464BB-BC48-4E58-A433-84F1B044C179}"/>
              </a:ext>
            </a:extLst>
          </p:cNvPr>
          <p:cNvCxnSpPr>
            <a:cxnSpLocks/>
          </p:cNvCxnSpPr>
          <p:nvPr/>
        </p:nvCxnSpPr>
        <p:spPr>
          <a:xfrm flipH="1" flipV="1">
            <a:off x="7928607" y="3016952"/>
            <a:ext cx="589936" cy="1093674"/>
          </a:xfrm>
          <a:prstGeom prst="line">
            <a:avLst/>
          </a:prstGeom>
          <a:ln w="15875">
            <a:solidFill>
              <a:srgbClr val="266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6282BA-A72F-4F96-8E81-DD347AC9AC96}"/>
              </a:ext>
            </a:extLst>
          </p:cNvPr>
          <p:cNvSpPr/>
          <p:nvPr/>
        </p:nvSpPr>
        <p:spPr>
          <a:xfrm>
            <a:off x="8622507" y="2909377"/>
            <a:ext cx="2772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양방향 LSTM 순환신경망 기반 주가예측모델,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주일택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최승호</a:t>
            </a:r>
          </a:p>
          <a:p>
            <a:pPr algn="ctr"/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산업군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 동질성을 고려한 온라인 뉴스 기반 주가예측,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성노윤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남기환</a:t>
            </a: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거래량 급감 패턴의 감독 학습에 기반한 단기 주가 예측, 이재원</a:t>
            </a:r>
          </a:p>
          <a:p>
            <a:pPr algn="ctr"/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주가지수 범위 자료에 대한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FIACD모형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추정과 예측, </a:t>
            </a:r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김무환</a:t>
            </a:r>
            <a:endParaRPr lang="ko-KR" altLang="en-US" sz="9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9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CART를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이용한 주가결정요인분석과 주가예측 : </a:t>
            </a:r>
            <a:endParaRPr lang="en-US" altLang="ko-KR" sz="9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9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코스피 </a:t>
            </a:r>
            <a:r>
              <a:rPr lang="ko-KR" altLang="en-US" sz="9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200을 중심으로, 백승현 황승준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DB4C7F-E965-45DD-8EFC-7705261E27F3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985BAE-7CA1-4458-B18F-0DF6CDBD406F}"/>
              </a:ext>
            </a:extLst>
          </p:cNvPr>
          <p:cNvSpPr/>
          <p:nvPr/>
        </p:nvSpPr>
        <p:spPr>
          <a:xfrm>
            <a:off x="2838382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C4D052-5100-4151-814B-CAADAE8617B3}"/>
              </a:ext>
            </a:extLst>
          </p:cNvPr>
          <p:cNvSpPr txBox="1"/>
          <p:nvPr/>
        </p:nvSpPr>
        <p:spPr>
          <a:xfrm>
            <a:off x="2697975" y="482600"/>
            <a:ext cx="138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미션 </a:t>
            </a: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 </a:t>
            </a:r>
            <a:r>
              <a:rPr lang="ko-KR" altLang="en-US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가설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18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E16FF0-5471-4DBF-A5E0-5131CC1B5698}"/>
              </a:ext>
            </a:extLst>
          </p:cNvPr>
          <p:cNvSpPr/>
          <p:nvPr/>
        </p:nvSpPr>
        <p:spPr>
          <a:xfrm>
            <a:off x="515856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388967" y="1265917"/>
            <a:ext cx="798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이에 더 나아가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비재무적 요소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들을 추가하고자 한다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 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-463951" y="7264400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새로운 뉴스의 출현이 가격변동의 중요한 원인으 로 종종 작용하곤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219B5-9D36-445F-AE2D-9A9EAA8A233B}"/>
              </a:ext>
            </a:extLst>
          </p:cNvPr>
          <p:cNvSpPr txBox="1"/>
          <p:nvPr/>
        </p:nvSpPr>
        <p:spPr>
          <a:xfrm>
            <a:off x="2529850" y="2523312"/>
            <a:ext cx="314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대표적인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비재무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정보</a:t>
            </a:r>
            <a:r>
              <a:rPr lang="en-US" altLang="ko-KR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ESG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D98A7391-489A-4FE1-BE7A-0EB91B2468C7}"/>
              </a:ext>
            </a:extLst>
          </p:cNvPr>
          <p:cNvSpPr/>
          <p:nvPr/>
        </p:nvSpPr>
        <p:spPr>
          <a:xfrm rot="5400000">
            <a:off x="5015274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2F128-A753-41E6-B58F-60ABE12351C7}"/>
              </a:ext>
            </a:extLst>
          </p:cNvPr>
          <p:cNvSpPr/>
          <p:nvPr/>
        </p:nvSpPr>
        <p:spPr>
          <a:xfrm>
            <a:off x="6514724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1DCB6-26A7-44C9-9202-0F5A988DFF9D}"/>
              </a:ext>
            </a:extLst>
          </p:cNvPr>
          <p:cNvSpPr txBox="1"/>
          <p:nvPr/>
        </p:nvSpPr>
        <p:spPr>
          <a:xfrm>
            <a:off x="8675196" y="2533699"/>
            <a:ext cx="339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ESG </a:t>
            </a:r>
            <a:r>
              <a:rPr lang="ko-KR" altLang="en-US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지수에 활용되는 지표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88A1DB2E-6013-4720-8355-9AE92E10FCDF}"/>
              </a:ext>
            </a:extLst>
          </p:cNvPr>
          <p:cNvSpPr/>
          <p:nvPr/>
        </p:nvSpPr>
        <p:spPr>
          <a:xfrm rot="5400000">
            <a:off x="11014142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80B02-9ADC-4E12-85EF-2E9A0BF9D31E}"/>
              </a:ext>
            </a:extLst>
          </p:cNvPr>
          <p:cNvSpPr/>
          <p:nvPr/>
        </p:nvSpPr>
        <p:spPr>
          <a:xfrm>
            <a:off x="9500548" y="5807497"/>
            <a:ext cx="21755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ESG</a:t>
            </a:r>
            <a:r>
              <a:rPr lang="ko-KR" altLang="en-US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활용한 자산운용 전략 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박영석</a:t>
            </a:r>
          </a:p>
        </p:txBody>
      </p:sp>
      <p:pic>
        <p:nvPicPr>
          <p:cNvPr id="5122" name="Picture 2" descr="ê´ë ¨ ì´ë¯¸ì§">
            <a:extLst>
              <a:ext uri="{FF2B5EF4-FFF2-40B4-BE49-F238E27FC236}">
                <a16:creationId xmlns:a16="http://schemas.microsoft.com/office/drawing/2014/main" id="{A44C9EB7-3F63-4E6E-AC58-68B79954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97" y="4274492"/>
            <a:ext cx="2933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0E574A1-F309-43E0-A7C6-407C7ACF0260}"/>
              </a:ext>
            </a:extLst>
          </p:cNvPr>
          <p:cNvSpPr/>
          <p:nvPr/>
        </p:nvSpPr>
        <p:spPr>
          <a:xfrm>
            <a:off x="646946" y="4417887"/>
            <a:ext cx="42156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환경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(Environment), 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(Social), 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지배구조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(Governance)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약자인 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ESG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기업이 사회와 환경에 얼마나 기여하고 건전한 지배구조를 갖고 있는지 등 비재무적 요소를 고려하는 투자전략이다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한국거래소에 따르면 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KRX ESG 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리더스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150 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지수는 지난 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1532.87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기록했다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전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(1515.53)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비해 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1.14% 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오른 수치다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큰 오름폭은 아니지만 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같은 기간 코스피</a:t>
            </a:r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200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수익률</a:t>
            </a:r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(-5.6%)</a:t>
            </a:r>
            <a:r>
              <a:rPr lang="ko-KR" altLang="en-US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비교하면 선방했다는 평가다</a:t>
            </a:r>
            <a:r>
              <a:rPr lang="en-US" altLang="ko-KR" sz="1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4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C246D8-65A4-458B-9081-2A5BFC69BDEF}"/>
              </a:ext>
            </a:extLst>
          </p:cNvPr>
          <p:cNvGrpSpPr/>
          <p:nvPr/>
        </p:nvGrpSpPr>
        <p:grpSpPr>
          <a:xfrm>
            <a:off x="847725" y="3167801"/>
            <a:ext cx="1303256" cy="1143752"/>
            <a:chOff x="622300" y="3159331"/>
            <a:chExt cx="1303256" cy="114375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48FFF2-4A87-4E02-8F10-07F4F6744ED1}"/>
                </a:ext>
              </a:extLst>
            </p:cNvPr>
            <p:cNvSpPr/>
            <p:nvPr/>
          </p:nvSpPr>
          <p:spPr>
            <a:xfrm>
              <a:off x="697748" y="3159331"/>
              <a:ext cx="1143752" cy="11437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6A22513-8680-47F3-8F69-A10B3037A470}"/>
                </a:ext>
              </a:extLst>
            </p:cNvPr>
            <p:cNvSpPr/>
            <p:nvPr/>
          </p:nvSpPr>
          <p:spPr>
            <a:xfrm>
              <a:off x="748548" y="3210131"/>
              <a:ext cx="1042152" cy="1042152"/>
            </a:xfrm>
            <a:prstGeom prst="ellipse">
              <a:avLst/>
            </a:prstGeom>
            <a:solidFill>
              <a:srgbClr val="F6D3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0A74C0-F7BA-430E-9D0E-F9E09EB2CF32}"/>
                </a:ext>
              </a:extLst>
            </p:cNvPr>
            <p:cNvSpPr txBox="1"/>
            <p:nvPr/>
          </p:nvSpPr>
          <p:spPr>
            <a:xfrm>
              <a:off x="622300" y="3397647"/>
              <a:ext cx="13032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환경</a:t>
              </a:r>
              <a:endPara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Environment</a:t>
              </a:r>
              <a:endPara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7039A3-EB96-421A-80C5-DB352292FF09}"/>
              </a:ext>
            </a:extLst>
          </p:cNvPr>
          <p:cNvGrpSpPr/>
          <p:nvPr/>
        </p:nvGrpSpPr>
        <p:grpSpPr>
          <a:xfrm>
            <a:off x="2367775" y="3167801"/>
            <a:ext cx="1303256" cy="1143752"/>
            <a:chOff x="622300" y="3159331"/>
            <a:chExt cx="1303256" cy="114375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D0B61D6-F879-4471-8C0A-D2F35ED82A76}"/>
                </a:ext>
              </a:extLst>
            </p:cNvPr>
            <p:cNvSpPr/>
            <p:nvPr/>
          </p:nvSpPr>
          <p:spPr>
            <a:xfrm>
              <a:off x="697748" y="3159331"/>
              <a:ext cx="1143752" cy="11437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E306B08-3464-4AB8-BB81-DE27002FF7E8}"/>
                </a:ext>
              </a:extLst>
            </p:cNvPr>
            <p:cNvSpPr/>
            <p:nvPr/>
          </p:nvSpPr>
          <p:spPr>
            <a:xfrm>
              <a:off x="748548" y="3210131"/>
              <a:ext cx="1042152" cy="1042152"/>
            </a:xfrm>
            <a:prstGeom prst="ellipse">
              <a:avLst/>
            </a:prstGeom>
            <a:solidFill>
              <a:srgbClr val="F6D3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51113-B15D-431C-8286-C598ABD00260}"/>
                </a:ext>
              </a:extLst>
            </p:cNvPr>
            <p:cNvSpPr txBox="1"/>
            <p:nvPr/>
          </p:nvSpPr>
          <p:spPr>
            <a:xfrm>
              <a:off x="622300" y="3397647"/>
              <a:ext cx="13032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사회</a:t>
              </a:r>
              <a:endPara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Social</a:t>
              </a:r>
              <a:endPara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B3CCA6D-8024-45D6-AC7D-5F34D40FC8AA}"/>
              </a:ext>
            </a:extLst>
          </p:cNvPr>
          <p:cNvGrpSpPr/>
          <p:nvPr/>
        </p:nvGrpSpPr>
        <p:grpSpPr>
          <a:xfrm>
            <a:off x="3963273" y="3167801"/>
            <a:ext cx="1303256" cy="1143752"/>
            <a:chOff x="622300" y="3159331"/>
            <a:chExt cx="1303256" cy="114375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781B4E8-D091-4432-A675-DA6C425D23F8}"/>
                </a:ext>
              </a:extLst>
            </p:cNvPr>
            <p:cNvSpPr/>
            <p:nvPr/>
          </p:nvSpPr>
          <p:spPr>
            <a:xfrm>
              <a:off x="697748" y="3159331"/>
              <a:ext cx="1143752" cy="11437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FFD8B40-B9D5-4545-8D00-310005862C13}"/>
                </a:ext>
              </a:extLst>
            </p:cNvPr>
            <p:cNvSpPr/>
            <p:nvPr/>
          </p:nvSpPr>
          <p:spPr>
            <a:xfrm>
              <a:off x="748548" y="3210131"/>
              <a:ext cx="1042152" cy="1042152"/>
            </a:xfrm>
            <a:prstGeom prst="ellipse">
              <a:avLst/>
            </a:prstGeom>
            <a:solidFill>
              <a:srgbClr val="F6D3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62736-2B7C-4415-B383-418D3BE18690}"/>
                </a:ext>
              </a:extLst>
            </p:cNvPr>
            <p:cNvSpPr txBox="1"/>
            <p:nvPr/>
          </p:nvSpPr>
          <p:spPr>
            <a:xfrm>
              <a:off x="622300" y="3397647"/>
              <a:ext cx="13032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지배구조</a:t>
              </a:r>
              <a:r>
                <a:rPr lang="en-US" altLang="ko-KR" sz="1400" spc="-1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Governance</a:t>
              </a:r>
              <a:endPara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BECB9B4-B046-4604-AAB0-2E363FC5D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2" t="25926" r="28845" b="41775"/>
          <a:stretch/>
        </p:blipFill>
        <p:spPr>
          <a:xfrm>
            <a:off x="4290125" y="7295199"/>
            <a:ext cx="6381101" cy="2643078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8F6A2A-F496-4D25-8574-5D83E0561485}"/>
              </a:ext>
            </a:extLst>
          </p:cNvPr>
          <p:cNvGraphicFramePr>
            <a:graphicFrameLocks noGrp="1"/>
          </p:cNvGraphicFramePr>
          <p:nvPr/>
        </p:nvGraphicFramePr>
        <p:xfrm>
          <a:off x="6648741" y="3302674"/>
          <a:ext cx="4766804" cy="238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25977">
                  <a:extLst>
                    <a:ext uri="{9D8B030D-6E8A-4147-A177-3AD203B41FA5}">
                      <a16:colId xmlns:a16="http://schemas.microsoft.com/office/drawing/2014/main" val="785916684"/>
                    </a:ext>
                  </a:extLst>
                </a:gridCol>
                <a:gridCol w="3140827">
                  <a:extLst>
                    <a:ext uri="{9D8B030D-6E8A-4147-A177-3AD203B41FA5}">
                      <a16:colId xmlns:a16="http://schemas.microsoft.com/office/drawing/2014/main" val="379503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핵심영역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8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환경</a:t>
                      </a:r>
                      <a:r>
                        <a:rPr lang="en-US" altLang="ko-KR" sz="18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(Environment)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자원활용 </a:t>
                      </a:r>
                      <a:r>
                        <a:rPr lang="en-US" altLang="ko-KR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[Resource Use], </a:t>
                      </a:r>
                      <a:r>
                        <a:rPr lang="ko-KR" altLang="en-US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배출량 </a:t>
                      </a:r>
                      <a:r>
                        <a:rPr lang="en-US" altLang="ko-KR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[Emissions], </a:t>
                      </a:r>
                      <a:r>
                        <a:rPr lang="ko-KR" altLang="en-US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혁신 </a:t>
                      </a:r>
                      <a:r>
                        <a:rPr lang="en-US" altLang="ko-KR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[Innovation]</a:t>
                      </a:r>
                      <a:endParaRPr lang="ko-KR" altLang="en-US" sz="1400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2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사회</a:t>
                      </a:r>
                      <a:endParaRPr lang="en-US" altLang="ko-KR" sz="1800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(Social)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작업장 </a:t>
                      </a:r>
                      <a:r>
                        <a:rPr lang="en-US" altLang="ko-KR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[Workplace], </a:t>
                      </a:r>
                      <a:r>
                        <a:rPr lang="ko-KR" altLang="en-US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인권 </a:t>
                      </a:r>
                      <a:r>
                        <a:rPr lang="en-US" altLang="ko-KR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[Human Rights], </a:t>
                      </a:r>
                    </a:p>
                    <a:p>
                      <a:pPr algn="ctr" latinLnBrk="1"/>
                      <a:r>
                        <a:rPr lang="ko-KR" altLang="en-US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지역사회 </a:t>
                      </a:r>
                      <a:r>
                        <a:rPr lang="en-US" altLang="ko-KR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[Community], </a:t>
                      </a:r>
                      <a:r>
                        <a:rPr lang="ko-KR" altLang="en-US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제품책임 </a:t>
                      </a:r>
                      <a:r>
                        <a:rPr lang="en-US" altLang="ko-KR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[Product Responsibility]</a:t>
                      </a:r>
                      <a:endParaRPr lang="ko-KR" altLang="en-US" sz="1400" kern="1200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0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지배구조</a:t>
                      </a:r>
                      <a:r>
                        <a:rPr lang="en-US" altLang="ko-KR" sz="18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(Governance)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경영진 </a:t>
                      </a:r>
                      <a:r>
                        <a:rPr lang="en-US" altLang="ko-KR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[Management], </a:t>
                      </a:r>
                      <a:r>
                        <a:rPr lang="ko-KR" altLang="en-US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주주 </a:t>
                      </a:r>
                      <a:r>
                        <a:rPr lang="en-US" altLang="ko-KR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[Shareholders], CSR </a:t>
                      </a:r>
                      <a:r>
                        <a:rPr lang="ko-KR" altLang="en-US" sz="1400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전략 </a:t>
                      </a:r>
                      <a:r>
                        <a:rPr lang="en-US" altLang="ko-KR" sz="1400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[CSR Strategy]</a:t>
                      </a:r>
                      <a:endParaRPr lang="ko-KR" altLang="en-US" sz="1400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5697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BBD501-53A5-4E42-A0C1-A336AD650540}"/>
              </a:ext>
            </a:extLst>
          </p:cNvPr>
          <p:cNvSpPr/>
          <p:nvPr/>
        </p:nvSpPr>
        <p:spPr>
          <a:xfrm>
            <a:off x="-439304" y="-86456"/>
            <a:ext cx="12803909" cy="515032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809E4B-B7B5-4A1D-8886-C77337857516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BBAA49-2C06-4BC4-9353-685648C7A7DC}"/>
              </a:ext>
            </a:extLst>
          </p:cNvPr>
          <p:cNvSpPr/>
          <p:nvPr/>
        </p:nvSpPr>
        <p:spPr>
          <a:xfrm>
            <a:off x="2950923" y="5840003"/>
            <a:ext cx="19030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출처 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파이낸셜뉴스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남건우</a:t>
            </a:r>
            <a:r>
              <a:rPr lang="en-US" altLang="ko-KR" sz="11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2018.09</a:t>
            </a:r>
            <a:endParaRPr lang="ko-KR" altLang="en-US" sz="11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568DD6-98DF-48EF-80EA-55EE365A1BB6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0E8605-C32A-4E86-AC0B-6FA2B6649B38}"/>
              </a:ext>
            </a:extLst>
          </p:cNvPr>
          <p:cNvSpPr/>
          <p:nvPr/>
        </p:nvSpPr>
        <p:spPr>
          <a:xfrm>
            <a:off x="2838382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31B4D9-5C4E-4494-BB4A-B00D8465AE65}"/>
              </a:ext>
            </a:extLst>
          </p:cNvPr>
          <p:cNvSpPr txBox="1"/>
          <p:nvPr/>
        </p:nvSpPr>
        <p:spPr>
          <a:xfrm>
            <a:off x="2697975" y="482600"/>
            <a:ext cx="138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미션 </a:t>
            </a: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 </a:t>
            </a:r>
            <a:r>
              <a:rPr lang="ko-KR" altLang="en-US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가설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91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E16FF0-5471-4DBF-A5E0-5131CC1B5698}"/>
              </a:ext>
            </a:extLst>
          </p:cNvPr>
          <p:cNvSpPr/>
          <p:nvPr/>
        </p:nvSpPr>
        <p:spPr>
          <a:xfrm>
            <a:off x="515856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íë¦¿ ìì¡°í© íëì ëí ì´ë¯¸ì§ ê²ìê²°ê³¼">
            <a:extLst>
              <a:ext uri="{FF2B5EF4-FFF2-40B4-BE49-F238E27FC236}">
                <a16:creationId xmlns:a16="http://schemas.microsoft.com/office/drawing/2014/main" id="{F227F30D-F700-4C59-B3A8-2C219A6E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300" y="342900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D8E83-45F5-4414-B779-B2090D34C8C3}"/>
              </a:ext>
            </a:extLst>
          </p:cNvPr>
          <p:cNvSpPr txBox="1"/>
          <p:nvPr/>
        </p:nvSpPr>
        <p:spPr>
          <a:xfrm>
            <a:off x="2388967" y="996825"/>
            <a:ext cx="798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“IT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서비스 테마주 기업 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5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개를 선정했으며</a:t>
            </a:r>
            <a:r>
              <a:rPr lang="en-US" altLang="ko-KR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, </a:t>
            </a:r>
          </a:p>
          <a:p>
            <a:pPr algn="ctr"/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추가적으로 다양한 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B90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피쳐값</a:t>
            </a:r>
            <a:r>
              <a:rPr lang="ko-KR" altLang="en-US" sz="32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을 선정했다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 ”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0CA0-8DC3-452A-ACDC-92B4EBE1A503}"/>
              </a:ext>
            </a:extLst>
          </p:cNvPr>
          <p:cNvSpPr txBox="1"/>
          <p:nvPr/>
        </p:nvSpPr>
        <p:spPr>
          <a:xfrm>
            <a:off x="-463951" y="7264400"/>
            <a:ext cx="421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주식시장은 특유의 복잡한 가격결정 메커니즘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인해 주가의 변동을 시장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설명할 수 없는 경우가 자주 발생한다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펀더멘탈의 뚜렷한 변화가 발생하지 않았음에도 불구하고 가격이 크게 변동하는 것을 발견할 수 있는데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새로운 뉴스의 출현이 가격변동의 중요한 원인으 로 종종 작용하곤 한다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뉴스는 현실 세계에 일어 나는 각종 현상에 대한 설명과 미래의 정치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경제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사회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기업 등과 관련하여 앞으로 어떤 변화가 발 생되고 진행되어 갈지 그에 대한 정보들을 포함하 고 있기 때문이다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뉴스와 주가는 밀접한 관계를 가지고 있으며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뉴스를 통해 시장 참가자들 은 주식시장의 변동성을 일부나마 예측할 수 있게 된다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219B5-9D36-445F-AE2D-9A9EAA8A233B}"/>
              </a:ext>
            </a:extLst>
          </p:cNvPr>
          <p:cNvSpPr txBox="1"/>
          <p:nvPr/>
        </p:nvSpPr>
        <p:spPr>
          <a:xfrm>
            <a:off x="3239184" y="2523312"/>
            <a:ext cx="314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IT </a:t>
            </a:r>
            <a:r>
              <a:rPr lang="ko-KR" altLang="en-US" sz="24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대표주 기업 선정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D98A7391-489A-4FE1-BE7A-0EB91B2468C7}"/>
              </a:ext>
            </a:extLst>
          </p:cNvPr>
          <p:cNvSpPr/>
          <p:nvPr/>
        </p:nvSpPr>
        <p:spPr>
          <a:xfrm rot="5400000">
            <a:off x="5015274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2F128-A753-41E6-B58F-60ABE12351C7}"/>
              </a:ext>
            </a:extLst>
          </p:cNvPr>
          <p:cNvSpPr/>
          <p:nvPr/>
        </p:nvSpPr>
        <p:spPr>
          <a:xfrm>
            <a:off x="6514724" y="3009900"/>
            <a:ext cx="5161421" cy="3175000"/>
          </a:xfrm>
          <a:prstGeom prst="rect">
            <a:avLst/>
          </a:prstGeom>
          <a:solidFill>
            <a:srgbClr val="FFEA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1DCB6-26A7-44C9-9202-0F5A988DFF9D}"/>
              </a:ext>
            </a:extLst>
          </p:cNvPr>
          <p:cNvSpPr txBox="1"/>
          <p:nvPr/>
        </p:nvSpPr>
        <p:spPr>
          <a:xfrm>
            <a:off x="8675196" y="2533699"/>
            <a:ext cx="339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비재무정보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피쳐값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추가 </a:t>
            </a: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88A1DB2E-6013-4720-8355-9AE92E10FCDF}"/>
              </a:ext>
            </a:extLst>
          </p:cNvPr>
          <p:cNvSpPr/>
          <p:nvPr/>
        </p:nvSpPr>
        <p:spPr>
          <a:xfrm rot="5400000">
            <a:off x="11014142" y="2270096"/>
            <a:ext cx="558800" cy="765205"/>
          </a:xfrm>
          <a:prstGeom prst="halfFrame">
            <a:avLst>
              <a:gd name="adj1" fmla="val 20833"/>
              <a:gd name="adj2" fmla="val 18750"/>
            </a:avLst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ECB9B4-B046-4604-AAB0-2E363FC5D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2" t="25926" r="28845" b="41775"/>
          <a:stretch/>
        </p:blipFill>
        <p:spPr>
          <a:xfrm>
            <a:off x="4290125" y="7295199"/>
            <a:ext cx="6381101" cy="264307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BBD501-53A5-4E42-A0C1-A336AD650540}"/>
              </a:ext>
            </a:extLst>
          </p:cNvPr>
          <p:cNvSpPr/>
          <p:nvPr/>
        </p:nvSpPr>
        <p:spPr>
          <a:xfrm>
            <a:off x="-439304" y="-86456"/>
            <a:ext cx="12803909" cy="515032"/>
          </a:xfrm>
          <a:prstGeom prst="rect">
            <a:avLst/>
          </a:prstGeom>
          <a:solidFill>
            <a:srgbClr val="26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809E4B-B7B5-4A1D-8886-C77337857516}"/>
              </a:ext>
            </a:extLst>
          </p:cNvPr>
          <p:cNvSpPr txBox="1"/>
          <p:nvPr/>
        </p:nvSpPr>
        <p:spPr>
          <a:xfrm>
            <a:off x="9746090" y="19877"/>
            <a:ext cx="23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혁신성장 청년인재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빅데이터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5792E-337F-4E6F-8132-C760E2CB7D6C}"/>
              </a:ext>
            </a:extLst>
          </p:cNvPr>
          <p:cNvSpPr txBox="1"/>
          <p:nvPr/>
        </p:nvSpPr>
        <p:spPr>
          <a:xfrm>
            <a:off x="622300" y="482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상황분석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DC4C70-304F-4B0C-B68C-9106FF4CDC59}"/>
              </a:ext>
            </a:extLst>
          </p:cNvPr>
          <p:cNvSpPr/>
          <p:nvPr/>
        </p:nvSpPr>
        <p:spPr>
          <a:xfrm>
            <a:off x="2838382" y="848707"/>
            <a:ext cx="801605" cy="57250"/>
          </a:xfrm>
          <a:prstGeom prst="rect">
            <a:avLst/>
          </a:prstGeom>
          <a:solidFill>
            <a:srgbClr val="E7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36CF7-793F-41F6-B2C1-2980CF0D04B9}"/>
              </a:ext>
            </a:extLst>
          </p:cNvPr>
          <p:cNvSpPr txBox="1"/>
          <p:nvPr/>
        </p:nvSpPr>
        <p:spPr>
          <a:xfrm>
            <a:off x="2697975" y="482600"/>
            <a:ext cx="138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미션 </a:t>
            </a: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 </a:t>
            </a:r>
            <a:r>
              <a:rPr lang="ko-KR" altLang="en-US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가설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073" name="Picture 1" descr="상승">
            <a:extLst>
              <a:ext uri="{FF2B5EF4-FFF2-40B4-BE49-F238E27FC236}">
                <a16:creationId xmlns:a16="http://schemas.microsoft.com/office/drawing/2014/main" id="{36B8007B-0488-4AFD-A88B-53774979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토론실">
            <a:extLst>
              <a:ext uri="{FF2B5EF4-FFF2-40B4-BE49-F238E27FC236}">
                <a16:creationId xmlns:a16="http://schemas.microsoft.com/office/drawing/2014/main" id="{45E01549-AE60-4479-9ED5-11687AE0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상승">
            <a:extLst>
              <a:ext uri="{FF2B5EF4-FFF2-40B4-BE49-F238E27FC236}">
                <a16:creationId xmlns:a16="http://schemas.microsoft.com/office/drawing/2014/main" id="{5CDFF16C-F682-429B-BD5C-D4F4B7B5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토론실">
            <a:extLst>
              <a:ext uri="{FF2B5EF4-FFF2-40B4-BE49-F238E27FC236}">
                <a16:creationId xmlns:a16="http://schemas.microsoft.com/office/drawing/2014/main" id="{2874B096-EE00-43D3-8043-97894C15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하락">
            <a:extLst>
              <a:ext uri="{FF2B5EF4-FFF2-40B4-BE49-F238E27FC236}">
                <a16:creationId xmlns:a16="http://schemas.microsoft.com/office/drawing/2014/main" id="{9DF8E790-BF2B-4424-A74A-20A8C20E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토론실">
            <a:extLst>
              <a:ext uri="{FF2B5EF4-FFF2-40B4-BE49-F238E27FC236}">
                <a16:creationId xmlns:a16="http://schemas.microsoft.com/office/drawing/2014/main" id="{DA0E800B-B313-485B-8B91-FAB10A79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하락">
            <a:extLst>
              <a:ext uri="{FF2B5EF4-FFF2-40B4-BE49-F238E27FC236}">
                <a16:creationId xmlns:a16="http://schemas.microsoft.com/office/drawing/2014/main" id="{020A8707-76B9-494D-B231-2DF462E3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토론실">
            <a:extLst>
              <a:ext uri="{FF2B5EF4-FFF2-40B4-BE49-F238E27FC236}">
                <a16:creationId xmlns:a16="http://schemas.microsoft.com/office/drawing/2014/main" id="{21DE3F11-12EE-4D5B-B83B-C6CD404C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하락">
            <a:extLst>
              <a:ext uri="{FF2B5EF4-FFF2-40B4-BE49-F238E27FC236}">
                <a16:creationId xmlns:a16="http://schemas.microsoft.com/office/drawing/2014/main" id="{7DB8A707-EF24-46FE-864B-AB74A382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토론실">
            <a:extLst>
              <a:ext uri="{FF2B5EF4-FFF2-40B4-BE49-F238E27FC236}">
                <a16:creationId xmlns:a16="http://schemas.microsoft.com/office/drawing/2014/main" id="{C66B7A56-B60E-4373-96DD-E5438E97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9" y="1787789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CCCC6D-887F-4CE9-B694-C39A14922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37725"/>
              </p:ext>
            </p:extLst>
          </p:nvPr>
        </p:nvGraphicFramePr>
        <p:xfrm>
          <a:off x="646947" y="3209368"/>
          <a:ext cx="4772040" cy="211016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90355">
                  <a:extLst>
                    <a:ext uri="{9D8B030D-6E8A-4147-A177-3AD203B41FA5}">
                      <a16:colId xmlns:a16="http://schemas.microsoft.com/office/drawing/2014/main" val="944013454"/>
                    </a:ext>
                  </a:extLst>
                </a:gridCol>
                <a:gridCol w="1290355">
                  <a:extLst>
                    <a:ext uri="{9D8B030D-6E8A-4147-A177-3AD203B41FA5}">
                      <a16:colId xmlns:a16="http://schemas.microsoft.com/office/drawing/2014/main" val="3884938469"/>
                    </a:ext>
                  </a:extLst>
                </a:gridCol>
                <a:gridCol w="1043703">
                  <a:extLst>
                    <a:ext uri="{9D8B030D-6E8A-4147-A177-3AD203B41FA5}">
                      <a16:colId xmlns:a16="http://schemas.microsoft.com/office/drawing/2014/main" val="2706731764"/>
                    </a:ext>
                  </a:extLst>
                </a:gridCol>
                <a:gridCol w="1147627">
                  <a:extLst>
                    <a:ext uri="{9D8B030D-6E8A-4147-A177-3AD203B41FA5}">
                      <a16:colId xmlns:a16="http://schemas.microsoft.com/office/drawing/2014/main" val="182890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 err="1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종목명</a:t>
                      </a:r>
                      <a:endParaRPr lang="ko-KR" altLang="en-US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0429" marB="1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현재가</a:t>
                      </a:r>
                      <a:endParaRPr lang="ko-KR" altLang="en-US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0429" marB="1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 err="1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전일비</a:t>
                      </a:r>
                      <a:endParaRPr lang="ko-KR" altLang="en-US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0429" marB="1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등락률</a:t>
                      </a:r>
                      <a:endParaRPr lang="ko-KR" altLang="en-US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0429" marB="12172" anchor="ctr"/>
                </a:tc>
                <a:extLst>
                  <a:ext uri="{0D108BD9-81ED-4DB2-BD59-A6C34878D82A}">
                    <a16:rowId xmlns:a16="http://schemas.microsoft.com/office/drawing/2014/main" val="100637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LG</a:t>
                      </a:r>
                      <a:r>
                        <a:rPr lang="ko-KR" alt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디스플레이</a:t>
                      </a:r>
                      <a:endParaRPr lang="en-US" altLang="ko-KR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18,200</a:t>
                      </a:r>
                      <a:endParaRPr lang="en-US" altLang="ko-KR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 </a:t>
                      </a:r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400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+2.25%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52400" anchor="ctr"/>
                </a:tc>
                <a:extLst>
                  <a:ext uri="{0D108BD9-81ED-4DB2-BD59-A6C34878D82A}">
                    <a16:rowId xmlns:a16="http://schemas.microsoft.com/office/drawing/2014/main" val="67443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SK</a:t>
                      </a:r>
                      <a:r>
                        <a:rPr lang="ko-KR" alt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하이닉스</a:t>
                      </a:r>
                      <a:endParaRPr lang="en-US" altLang="ko-KR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6515" marB="36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58,300</a:t>
                      </a:r>
                      <a:endParaRPr lang="en-US" altLang="ko-KR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 </a:t>
                      </a:r>
                      <a:r>
                        <a:rPr lang="en-US" altLang="ko-KR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600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+1.04%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52400" anchor="ctr"/>
                </a:tc>
                <a:extLst>
                  <a:ext uri="{0D108BD9-81ED-4DB2-BD59-A6C34878D82A}">
                    <a16:rowId xmlns:a16="http://schemas.microsoft.com/office/drawing/2014/main" val="13473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삼성전자</a:t>
                      </a:r>
                      <a:endParaRPr lang="en-US" altLang="ko-KR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6515" marB="36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37,450</a:t>
                      </a:r>
                      <a:endParaRPr lang="en-US" altLang="ko-KR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 </a:t>
                      </a:r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150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2663A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-0.40%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2663A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52400" anchor="ctr"/>
                </a:tc>
                <a:extLst>
                  <a:ext uri="{0D108BD9-81ED-4DB2-BD59-A6C34878D82A}">
                    <a16:rowId xmlns:a16="http://schemas.microsoft.com/office/drawing/2014/main" val="304359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삼성</a:t>
                      </a:r>
                      <a:r>
                        <a:rPr 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SDI</a:t>
                      </a:r>
                      <a:endParaRPr 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6515" marB="36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201,000</a:t>
                      </a:r>
                      <a:endParaRPr lang="en-US" altLang="ko-KR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 </a:t>
                      </a:r>
                      <a:r>
                        <a:rPr lang="en-US" altLang="ko-KR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2,000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2663A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-0.99%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2663A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52400" anchor="ctr"/>
                </a:tc>
                <a:extLst>
                  <a:ext uri="{0D108BD9-81ED-4DB2-BD59-A6C34878D82A}">
                    <a16:rowId xmlns:a16="http://schemas.microsoft.com/office/drawing/2014/main" val="11281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LG</a:t>
                      </a:r>
                      <a:r>
                        <a:rPr lang="ko-KR" altLang="en-US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전자</a:t>
                      </a:r>
                      <a:endParaRPr lang="en-US" altLang="ko-KR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73029" marR="73029" marT="36515" marB="365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62,200</a:t>
                      </a:r>
                      <a:endParaRPr lang="en-US" altLang="ko-KR" sz="1400" kern="1200" spc="-150" dirty="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 </a:t>
                      </a:r>
                      <a:r>
                        <a:rPr lang="en-US" altLang="ko-KR" sz="1400" kern="1200" spc="-15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700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2663A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spc="-150" dirty="0">
                          <a:ln>
                            <a:solidFill>
                              <a:srgbClr val="4472C4">
                                <a:shade val="50000"/>
                                <a:alpha val="0"/>
                              </a:srgbClr>
                            </a:solidFill>
                          </a:ln>
                        </a:rPr>
                        <a:t>-1.11%</a:t>
                      </a:r>
                      <a:endParaRPr lang="ko-KR" altLang="en-US" sz="1400" kern="1200" spc="-150">
                        <a:ln>
                          <a:solidFill>
                            <a:srgbClr val="4472C4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2663A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R="152400" anchor="ctr"/>
                </a:tc>
                <a:extLst>
                  <a:ext uri="{0D108BD9-81ED-4DB2-BD59-A6C34878D82A}">
                    <a16:rowId xmlns:a16="http://schemas.microsoft.com/office/drawing/2014/main" val="392283326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06F3664-A394-4A37-A76D-DCDFE1468F71}"/>
              </a:ext>
            </a:extLst>
          </p:cNvPr>
          <p:cNvSpPr txBox="1"/>
          <p:nvPr/>
        </p:nvSpPr>
        <p:spPr>
          <a:xfrm>
            <a:off x="153813" y="5424518"/>
            <a:ext cx="594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네이버 금융 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테마별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시세 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대표주 기준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LG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디스플레이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SK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하이닉스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삼성전자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삼성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SDI, LG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전자 </a:t>
            </a: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기업 선정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A3C21-699E-41AF-A2E1-3BA902584845}"/>
              </a:ext>
            </a:extLst>
          </p:cNvPr>
          <p:cNvSpPr/>
          <p:nvPr/>
        </p:nvSpPr>
        <p:spPr>
          <a:xfrm>
            <a:off x="6096000" y="330447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</a:t>
            </a:r>
          </a:p>
          <a:p>
            <a:pPr algn="ctr"/>
            <a:r>
              <a:rPr lang="ko-KR" altLang="en-US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종목별 토론실 감성분석</a:t>
            </a:r>
          </a:p>
          <a:p>
            <a:pPr algn="ctr"/>
            <a:r>
              <a:rPr lang="ko-KR" altLang="en-US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주식투자 카페 감성분석</a:t>
            </a:r>
          </a:p>
          <a:p>
            <a:pPr algn="ctr"/>
            <a:r>
              <a:rPr lang="ko-KR" altLang="en-US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날씨</a:t>
            </a:r>
          </a:p>
          <a:p>
            <a:pPr algn="ctr"/>
            <a:r>
              <a:rPr lang="ko-KR" altLang="en-US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국제정세(전쟁위험, </a:t>
            </a:r>
            <a:r>
              <a:rPr lang="ko-KR" altLang="en-US" sz="1600" b="1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미중관계</a:t>
            </a:r>
            <a:r>
              <a:rPr lang="ko-KR" altLang="en-US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등)</a:t>
            </a:r>
          </a:p>
          <a:p>
            <a:pPr algn="ctr"/>
            <a:r>
              <a:rPr lang="ko-KR" altLang="en-US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브랜드가치</a:t>
            </a:r>
            <a:endParaRPr lang="en-US" altLang="ko-KR" sz="1600" b="1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……</a:t>
            </a:r>
            <a:endParaRPr lang="ko-KR" altLang="en-US" sz="1600" b="1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DF0B68-F6A9-431D-9D5A-D9D2F90F2EC2}"/>
              </a:ext>
            </a:extLst>
          </p:cNvPr>
          <p:cNvSpPr/>
          <p:nvPr/>
        </p:nvSpPr>
        <p:spPr>
          <a:xfrm>
            <a:off x="7155255" y="2995364"/>
            <a:ext cx="397749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3A2">
                    <a:alpha val="10000"/>
                  </a:srgbClr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“  ”</a:t>
            </a:r>
            <a:endParaRPr lang="ko-KR" altLang="en-US" sz="166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63A2">
                  <a:alpha val="10000"/>
                </a:srgbClr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9E03B-A765-4749-AD65-D859A5961658}"/>
              </a:ext>
            </a:extLst>
          </p:cNvPr>
          <p:cNvSpPr/>
          <p:nvPr/>
        </p:nvSpPr>
        <p:spPr>
          <a:xfrm>
            <a:off x="6096000" y="53004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거시적인 정치, 경제, 군사, 외교와 같은 환경 요인이 </a:t>
            </a: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산업과 이 기업에 어떠한 영향을 미치는지를 파악하여야 함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33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1971</Words>
  <Application>Microsoft Office PowerPoint</Application>
  <PresentationFormat>와이드스크린</PresentationFormat>
  <Paragraphs>219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나눔스퀘어OTF ExtraBold</vt:lpstr>
      <vt:lpstr>210 맨발의청춘 B</vt:lpstr>
      <vt:lpstr>a장미다방</vt:lpstr>
      <vt:lpstr>넥슨 풋볼고딕 L</vt:lpstr>
      <vt:lpstr>Arial</vt:lpstr>
      <vt:lpstr>나눔스퀘어라운드 Regular</vt:lpstr>
      <vt:lpstr>맑은 고딕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문정연(사회과학부)</dc:creator>
  <cp:lastModifiedBy>문정연(사회과학부)</cp:lastModifiedBy>
  <cp:revision>6</cp:revision>
  <dcterms:created xsi:type="dcterms:W3CDTF">2019-01-04T07:31:26Z</dcterms:created>
  <dcterms:modified xsi:type="dcterms:W3CDTF">2019-01-04T08:09:58Z</dcterms:modified>
</cp:coreProperties>
</file>