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6"/>
  </p:notesMasterIdLst>
  <p:sldIdLst>
    <p:sldId id="268" r:id="rId2"/>
    <p:sldId id="265" r:id="rId3"/>
    <p:sldId id="266" r:id="rId4"/>
    <p:sldId id="267" r:id="rId5"/>
  </p:sldIdLst>
  <p:sldSz cx="9144000" cy="6858000" type="screen4x3"/>
  <p:notesSz cx="6797675" cy="9926638"/>
  <p:embeddedFontLst>
    <p:embeddedFont>
      <p:font typeface="-윤고딕330" pitchFamily="18" charset="-127"/>
      <p:regular r:id="rId7"/>
    </p:embeddedFont>
    <p:embeddedFont>
      <p:font typeface="Calibri" pitchFamily="34" charset="0"/>
      <p:regular r:id="rId8"/>
      <p:bold r:id="rId9"/>
      <p:italic r:id="rId10"/>
      <p:boldItalic r:id="rId11"/>
    </p:embeddedFont>
    <p:embeddedFont>
      <p:font typeface="Calibri Light" pitchFamily="34" charset="0"/>
      <p:regular r:id="rId12"/>
      <p:italic r:id="rId13"/>
    </p:embeddedFont>
    <p:embeddedFont>
      <p:font typeface="맑은 고딕" pitchFamily="50" charset="-127"/>
      <p:regular r:id="rId14"/>
      <p:bold r:id="rId15"/>
    </p:embeddedFont>
    <p:embeddedFont>
      <p:font typeface="배달의민족 주아" pitchFamily="18" charset="-127"/>
      <p:regular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6046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6" d="100"/>
          <a:sy n="106" d="100"/>
        </p:scale>
        <p:origin x="-10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4DA10-5633-4EF1-AB08-24B48DC1FFAC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91386-0F45-483D-B276-A5BD8DFC0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603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27BA-FED3-4F59-B721-09B55B863647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B897-865A-4BFD-8188-2E29FC15E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15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27BA-FED3-4F59-B721-09B55B863647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B897-865A-4BFD-8188-2E29FC15E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292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27BA-FED3-4F59-B721-09B55B863647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B897-865A-4BFD-8188-2E29FC15E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495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27BA-FED3-4F59-B721-09B55B863647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B897-865A-4BFD-8188-2E29FC15E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2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27BA-FED3-4F59-B721-09B55B863647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B897-865A-4BFD-8188-2E29FC15E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11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27BA-FED3-4F59-B721-09B55B863647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B897-865A-4BFD-8188-2E29FC15E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833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27BA-FED3-4F59-B721-09B55B863647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B897-865A-4BFD-8188-2E29FC15E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80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27BA-FED3-4F59-B721-09B55B863647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B897-865A-4BFD-8188-2E29FC15E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61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27BA-FED3-4F59-B721-09B55B863647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B897-865A-4BFD-8188-2E29FC15E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48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27BA-FED3-4F59-B721-09B55B863647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B897-865A-4BFD-8188-2E29FC15E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35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27BA-FED3-4F59-B721-09B55B863647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B897-865A-4BFD-8188-2E29FC15E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016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027BA-FED3-4F59-B721-09B55B863647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BB897-865A-4BFD-8188-2E29FC15E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541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kongjeongbae/final/projects/1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0"/>
            <a:ext cx="9144001" cy="959224"/>
          </a:xfrm>
          <a:prstGeom prst="rect">
            <a:avLst/>
          </a:prstGeom>
          <a:solidFill>
            <a:srgbClr val="FC6046"/>
          </a:solidFill>
          <a:ln>
            <a:solidFill>
              <a:srgbClr val="FC60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956" y="0"/>
            <a:ext cx="7642655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Project Weekly </a:t>
            </a:r>
            <a:r>
              <a:rPr lang="en-US" altLang="ko-KR" sz="35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Report</a:t>
            </a:r>
          </a:p>
          <a:p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(2019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년 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월 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sz="2400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째주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en-US" altLang="ko-KR" sz="2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96728" y="219720"/>
            <a:ext cx="3867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IITP </a:t>
            </a:r>
            <a:r>
              <a: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혁신성장 </a:t>
            </a:r>
            <a:r>
              <a:rPr lang="en-US" altLang="ko-KR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</a:t>
            </a:r>
            <a:r>
              <a: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 </a:t>
            </a:r>
            <a:r>
              <a:rPr lang="en-US" altLang="ko-KR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 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‘</a:t>
            </a:r>
            <a:r>
              <a:rPr lang="ko-KR" altLang="en-US" sz="12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콩정연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’ </a:t>
            </a: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팀</a:t>
            </a:r>
            <a:endParaRPr lang="en-US" altLang="ko-KR" sz="12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r"/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팀원 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문정연 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2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콩정배</a:t>
            </a: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12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r"/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작성일 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2019</a:t>
            </a:r>
            <a:r>
              <a: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년 </a:t>
            </a:r>
            <a:r>
              <a:rPr lang="en-US" altLang="ko-KR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월 </a:t>
            </a:r>
            <a:r>
              <a:rPr lang="en-US" altLang="ko-KR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18</a:t>
            </a:r>
            <a:r>
              <a: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</a:t>
            </a:r>
            <a:endParaRPr lang="en-US" altLang="ko-KR" sz="1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90881" y="1183110"/>
            <a:ext cx="1834411" cy="5286421"/>
            <a:chOff x="390881" y="1272757"/>
            <a:chExt cx="1834411" cy="5286421"/>
          </a:xfrm>
        </p:grpSpPr>
        <p:sp>
          <p:nvSpPr>
            <p:cNvPr id="30" name="직사각형 29"/>
            <p:cNvSpPr/>
            <p:nvPr/>
          </p:nvSpPr>
          <p:spPr>
            <a:xfrm>
              <a:off x="390881" y="1810871"/>
              <a:ext cx="1834411" cy="47483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560188" y="1272757"/>
              <a:ext cx="1495796" cy="1368598"/>
              <a:chOff x="729496" y="1272757"/>
              <a:chExt cx="1495796" cy="1368598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729496" y="1272757"/>
                <a:ext cx="1495796" cy="136859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820166" y="1603113"/>
                <a:ext cx="1314456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 smtClean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사전연구 </a:t>
                </a:r>
                <a:r>
                  <a:rPr lang="en-US" altLang="ko-KR" sz="1600" dirty="0" smtClean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1</a:t>
                </a:r>
                <a:endParaRPr lang="en-US" altLang="ko-KR" sz="16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/>
                <a:r>
                  <a:rPr lang="ko-KR" altLang="en-US" dirty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재무 모델</a:t>
                </a:r>
                <a:endParaRPr lang="en-US" altLang="ko-KR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  <p:grpSp>
        <p:nvGrpSpPr>
          <p:cNvPr id="57" name="그룹 56"/>
          <p:cNvGrpSpPr/>
          <p:nvPr/>
        </p:nvGrpSpPr>
        <p:grpSpPr>
          <a:xfrm>
            <a:off x="2599187" y="1183110"/>
            <a:ext cx="1834411" cy="5286421"/>
            <a:chOff x="390881" y="1272757"/>
            <a:chExt cx="1834411" cy="5286421"/>
          </a:xfrm>
        </p:grpSpPr>
        <p:sp>
          <p:nvSpPr>
            <p:cNvPr id="58" name="직사각형 57"/>
            <p:cNvSpPr/>
            <p:nvPr/>
          </p:nvSpPr>
          <p:spPr>
            <a:xfrm>
              <a:off x="390881" y="1810871"/>
              <a:ext cx="1834411" cy="47483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560188" y="1272757"/>
              <a:ext cx="1495796" cy="1368598"/>
              <a:chOff x="729496" y="1272757"/>
              <a:chExt cx="1495796" cy="1368598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729496" y="1272757"/>
                <a:ext cx="1495796" cy="1368598"/>
              </a:xfrm>
              <a:prstGeom prst="ellipse">
                <a:avLst/>
              </a:prstGeom>
              <a:solidFill>
                <a:srgbClr val="FC60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820166" y="1603113"/>
                <a:ext cx="1314456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 smtClean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사전연구 </a:t>
                </a:r>
                <a:r>
                  <a:rPr lang="en-US" altLang="ko-KR" sz="1600" dirty="0" smtClean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2</a:t>
                </a:r>
                <a:endParaRPr lang="en-US" altLang="ko-KR" sz="16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/>
                <a:r>
                  <a:rPr lang="ko-KR" altLang="en-US" dirty="0" smtClean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재무</a:t>
                </a:r>
                <a:r>
                  <a:rPr lang="en-US" altLang="ko-KR" dirty="0" smtClean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+</a:t>
                </a:r>
                <a:r>
                  <a:rPr lang="ko-KR" altLang="en-US" dirty="0" err="1" smtClean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비재무</a:t>
                </a:r>
                <a:r>
                  <a:rPr lang="ko-KR" altLang="en-US" dirty="0" smtClean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 모델</a:t>
                </a:r>
                <a:endParaRPr lang="en-US" altLang="ko-KR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  <p:grpSp>
        <p:nvGrpSpPr>
          <p:cNvPr id="62" name="그룹 61"/>
          <p:cNvGrpSpPr/>
          <p:nvPr/>
        </p:nvGrpSpPr>
        <p:grpSpPr>
          <a:xfrm>
            <a:off x="4807493" y="1183110"/>
            <a:ext cx="1834411" cy="5286421"/>
            <a:chOff x="390881" y="1272757"/>
            <a:chExt cx="1834411" cy="5286421"/>
          </a:xfrm>
        </p:grpSpPr>
        <p:sp>
          <p:nvSpPr>
            <p:cNvPr id="63" name="직사각형 62"/>
            <p:cNvSpPr/>
            <p:nvPr/>
          </p:nvSpPr>
          <p:spPr>
            <a:xfrm>
              <a:off x="390881" y="1810871"/>
              <a:ext cx="1834411" cy="47483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64" name="그룹 63"/>
            <p:cNvGrpSpPr/>
            <p:nvPr/>
          </p:nvGrpSpPr>
          <p:grpSpPr>
            <a:xfrm>
              <a:off x="560188" y="1272757"/>
              <a:ext cx="1495796" cy="1368598"/>
              <a:chOff x="729496" y="1272757"/>
              <a:chExt cx="1495796" cy="1368598"/>
            </a:xfrm>
          </p:grpSpPr>
          <p:sp>
            <p:nvSpPr>
              <p:cNvPr id="65" name="타원 64"/>
              <p:cNvSpPr/>
              <p:nvPr/>
            </p:nvSpPr>
            <p:spPr>
              <a:xfrm>
                <a:off x="729496" y="1272757"/>
                <a:ext cx="1495796" cy="136859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830946" y="1510780"/>
                <a:ext cx="1314456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 smtClean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본 연구 </a:t>
                </a:r>
                <a:r>
                  <a:rPr lang="en-US" altLang="ko-KR" sz="1600" dirty="0" smtClean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1</a:t>
                </a:r>
                <a:endParaRPr lang="en-US" altLang="ko-KR" sz="16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/>
                <a:r>
                  <a:rPr lang="ko-KR" altLang="en-US" dirty="0" err="1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가치주</a:t>
                </a:r>
                <a:r>
                  <a:rPr lang="ko-KR" altLang="en-US" dirty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 선정 모델</a:t>
                </a:r>
                <a:endParaRPr lang="en-US" altLang="ko-KR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  <p:grpSp>
        <p:nvGrpSpPr>
          <p:cNvPr id="67" name="그룹 66"/>
          <p:cNvGrpSpPr/>
          <p:nvPr/>
        </p:nvGrpSpPr>
        <p:grpSpPr>
          <a:xfrm>
            <a:off x="7015799" y="1183110"/>
            <a:ext cx="1834411" cy="5286421"/>
            <a:chOff x="390881" y="1272757"/>
            <a:chExt cx="1834411" cy="5286421"/>
          </a:xfrm>
        </p:grpSpPr>
        <p:sp>
          <p:nvSpPr>
            <p:cNvPr id="68" name="직사각형 67"/>
            <p:cNvSpPr/>
            <p:nvPr/>
          </p:nvSpPr>
          <p:spPr>
            <a:xfrm>
              <a:off x="390881" y="1810871"/>
              <a:ext cx="1834411" cy="47483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69" name="그룹 68"/>
            <p:cNvGrpSpPr/>
            <p:nvPr/>
          </p:nvGrpSpPr>
          <p:grpSpPr>
            <a:xfrm>
              <a:off x="560188" y="1272757"/>
              <a:ext cx="1495796" cy="1368598"/>
              <a:chOff x="729496" y="1272757"/>
              <a:chExt cx="1495796" cy="1368598"/>
            </a:xfrm>
          </p:grpSpPr>
          <p:sp>
            <p:nvSpPr>
              <p:cNvPr id="70" name="타원 69"/>
              <p:cNvSpPr/>
              <p:nvPr/>
            </p:nvSpPr>
            <p:spPr>
              <a:xfrm>
                <a:off x="729496" y="1272757"/>
                <a:ext cx="1495796" cy="1368598"/>
              </a:xfrm>
              <a:prstGeom prst="ellipse">
                <a:avLst/>
              </a:prstGeom>
              <a:solidFill>
                <a:srgbClr val="FC60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20166" y="1603113"/>
                <a:ext cx="1314456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 smtClean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본 연구 </a:t>
                </a:r>
                <a:r>
                  <a:rPr lang="en-US" altLang="ko-KR" sz="1600" dirty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2</a:t>
                </a:r>
                <a:endParaRPr lang="en-US" altLang="ko-KR" sz="16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/>
                <a:r>
                  <a:rPr lang="ko-KR" altLang="en-US" dirty="0" err="1" smtClean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리스크</a:t>
                </a:r>
                <a:r>
                  <a:rPr lang="ko-KR" altLang="en-US" dirty="0" smtClean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 감소 </a:t>
                </a:r>
                <a:endParaRPr lang="en-US" altLang="ko-KR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/>
                <a:r>
                  <a:rPr lang="ko-KR" altLang="en-US" dirty="0" smtClean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모</a:t>
                </a:r>
                <a:r>
                  <a:rPr lang="ko-KR" altLang="en-US" dirty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델</a:t>
                </a:r>
                <a:endParaRPr lang="en-US" altLang="ko-KR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  <p:sp>
        <p:nvSpPr>
          <p:cNvPr id="8" name="직사각형 7"/>
          <p:cNvSpPr/>
          <p:nvPr/>
        </p:nvSpPr>
        <p:spPr>
          <a:xfrm>
            <a:off x="438220" y="2910037"/>
            <a:ext cx="17397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ko-KR" sz="1200" spc="-1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코스피</a:t>
            </a:r>
            <a:r>
              <a:rPr lang="en-US" altLang="ko-KR" sz="12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 200 </a:t>
            </a:r>
            <a:r>
              <a:rPr lang="ko-KR" altLang="ko-KR" sz="12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해당주의</a:t>
            </a:r>
            <a:endParaRPr lang="en-US" altLang="ko-KR" sz="1200" spc="-150" dirty="0" smtClean="0">
              <a:ln>
                <a:solidFill>
                  <a:schemeClr val="tx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  <a:p>
            <a:pPr lvl="0" algn="ctr"/>
            <a:r>
              <a:rPr lang="ko-KR" altLang="ko-KR" sz="12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ko-KR" sz="12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재무데이터만 기반으로 </a:t>
            </a:r>
            <a:r>
              <a:rPr lang="ko-KR" altLang="ko-KR" sz="12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하여</a:t>
            </a:r>
            <a:endParaRPr lang="en-US" altLang="ko-KR" sz="1200" spc="-150" dirty="0" smtClean="0">
              <a:ln>
                <a:solidFill>
                  <a:schemeClr val="tx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  <a:p>
            <a:pPr lvl="0" algn="ctr"/>
            <a:r>
              <a:rPr lang="ko-KR" altLang="ko-KR" sz="12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en-US" altLang="ko-KR" sz="12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+ / - </a:t>
            </a:r>
            <a:r>
              <a:rPr lang="ko-KR" altLang="ko-KR" sz="1200" spc="-1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로지스틱</a:t>
            </a:r>
            <a:r>
              <a:rPr lang="ko-KR" altLang="ko-KR" sz="12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 분류모형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02444" y="3899112"/>
            <a:ext cx="16112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1"/>
            <a:r>
              <a:rPr lang="ko-KR" altLang="ko-KR" sz="12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수치화된 데이터이므로 </a:t>
            </a:r>
            <a:endParaRPr lang="en-US" altLang="ko-KR" sz="1200" spc="-150" dirty="0" smtClean="0">
              <a:ln>
                <a:solidFill>
                  <a:schemeClr val="tx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  <a:p>
            <a:pPr lvl="0" algn="ctr" latinLnBrk="1"/>
            <a:r>
              <a:rPr lang="ko-KR" altLang="ko-KR" sz="120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머신러닝을</a:t>
            </a:r>
            <a:r>
              <a:rPr lang="ko-KR" altLang="ko-KR" sz="12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ko-KR" sz="12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활용해 </a:t>
            </a:r>
            <a:endParaRPr lang="en-US" altLang="ko-KR" sz="1200" spc="-150" dirty="0" smtClean="0">
              <a:ln>
                <a:solidFill>
                  <a:schemeClr val="tx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  <a:p>
            <a:pPr lvl="0" algn="ctr" latinLnBrk="1"/>
            <a:r>
              <a:rPr lang="ko-KR" altLang="ko-KR" sz="12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유의미한 </a:t>
            </a:r>
            <a:r>
              <a:rPr lang="ko-KR" altLang="ko-KR" sz="12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재무 데이터 </a:t>
            </a:r>
            <a:endParaRPr lang="en-US" altLang="ko-KR" sz="1200" spc="-150" dirty="0" smtClean="0">
              <a:ln>
                <a:solidFill>
                  <a:schemeClr val="tx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  <a:p>
            <a:pPr lvl="0" algn="ctr" latinLnBrk="1"/>
            <a:r>
              <a:rPr lang="ko-KR" altLang="ko-KR" sz="120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피쳐</a:t>
            </a:r>
            <a:r>
              <a:rPr lang="ko-KR" altLang="ko-KR" sz="12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ko-KR" sz="12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선정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599187" y="2901173"/>
            <a:ext cx="19371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1"/>
            <a:r>
              <a:rPr lang="en-US" altLang="ko-KR" sz="12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5</a:t>
            </a:r>
            <a:r>
              <a:rPr lang="ko-KR" altLang="ko-KR" sz="12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개년 주가 </a:t>
            </a:r>
            <a:r>
              <a:rPr lang="en-US" altLang="ko-KR" sz="12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linear line</a:t>
            </a:r>
            <a:r>
              <a:rPr lang="ko-KR" altLang="ko-KR" sz="12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을 그려 </a:t>
            </a:r>
            <a:endParaRPr lang="en-US" altLang="ko-KR" sz="1200" spc="-150" dirty="0" smtClean="0">
              <a:ln>
                <a:solidFill>
                  <a:schemeClr val="tx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  <a:p>
            <a:pPr lvl="0" algn="ctr" latinLnBrk="1"/>
            <a:r>
              <a:rPr lang="ko-KR" altLang="ko-KR" sz="120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우상향에</a:t>
            </a:r>
            <a:r>
              <a:rPr lang="ko-KR" altLang="ko-KR" sz="12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ko-KR" sz="12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해당하는 </a:t>
            </a:r>
            <a:endParaRPr lang="en-US" altLang="ko-KR" sz="1200" spc="-150" dirty="0" smtClean="0">
              <a:ln>
                <a:solidFill>
                  <a:schemeClr val="tx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  <a:p>
            <a:pPr lvl="0" algn="ctr" latinLnBrk="1"/>
            <a:r>
              <a:rPr lang="ko-KR" altLang="ko-KR" sz="12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주 </a:t>
            </a:r>
            <a:r>
              <a:rPr lang="ko-KR" altLang="ko-KR" sz="12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도출</a:t>
            </a:r>
            <a:r>
              <a:rPr lang="en-US" altLang="ko-KR" sz="12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-&gt; </a:t>
            </a:r>
            <a:endParaRPr lang="en-US" altLang="ko-KR" sz="1200" spc="-150" dirty="0" smtClean="0">
              <a:ln>
                <a:solidFill>
                  <a:schemeClr val="tx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  <a:p>
            <a:pPr lvl="0" algn="ctr" latinLnBrk="1"/>
            <a:r>
              <a:rPr lang="ko-KR" altLang="ko-KR" sz="1200" b="1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C6046"/>
                </a:solidFill>
                <a:latin typeface="-윤고딕330" pitchFamily="18" charset="-127"/>
                <a:ea typeface="-윤고딕330" pitchFamily="18" charset="-127"/>
              </a:rPr>
              <a:t>가치주</a:t>
            </a:r>
            <a:r>
              <a:rPr lang="ko-KR" altLang="ko-KR" sz="120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라고</a:t>
            </a:r>
            <a:r>
              <a:rPr lang="ko-KR" altLang="ko-KR" sz="12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ko-KR" sz="12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판단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822933" y="3995876"/>
            <a:ext cx="13869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latinLnBrk="1"/>
            <a:r>
              <a:rPr lang="ko-KR" altLang="ko-KR" sz="1200" spc="-1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가치주들의</a:t>
            </a:r>
            <a:r>
              <a:rPr lang="ko-KR" altLang="ko-KR" sz="12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ko-KR" sz="12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공통적인</a:t>
            </a:r>
            <a:endParaRPr lang="en-US" altLang="ko-KR" sz="1200" spc="-150" dirty="0" smtClean="0">
              <a:ln>
                <a:solidFill>
                  <a:schemeClr val="tx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  <a:p>
            <a:pPr lvl="0" algn="ctr" latinLnBrk="1"/>
            <a:r>
              <a:rPr lang="ko-KR" altLang="ko-KR" sz="12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ko-KR" sz="1200" spc="-1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비재무</a:t>
            </a:r>
            <a:r>
              <a:rPr lang="ko-KR" altLang="ko-KR" sz="12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 요인 찾아보기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631968" y="4995490"/>
            <a:ext cx="17688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1"/>
            <a:r>
              <a:rPr lang="ko-KR" altLang="ko-KR" sz="12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위의 단계를 통해 </a:t>
            </a:r>
            <a:r>
              <a:rPr lang="ko-KR" altLang="ko-KR" sz="12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비</a:t>
            </a:r>
            <a:endParaRPr lang="en-US" altLang="ko-KR" sz="1200" spc="-150" dirty="0" smtClean="0">
              <a:ln>
                <a:solidFill>
                  <a:schemeClr val="tx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  <a:p>
            <a:pPr lvl="0" algn="ctr" latinLnBrk="1"/>
            <a:r>
              <a:rPr lang="ko-KR" altLang="ko-KR" sz="12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재무 </a:t>
            </a:r>
            <a:r>
              <a:rPr lang="ko-KR" altLang="ko-KR" sz="12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데이터를 추린 이후</a:t>
            </a:r>
            <a:r>
              <a:rPr lang="en-US" altLang="ko-KR" sz="12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, </a:t>
            </a:r>
            <a:endParaRPr lang="en-US" altLang="ko-KR" sz="1200" spc="-150" dirty="0" smtClean="0">
              <a:ln>
                <a:solidFill>
                  <a:schemeClr val="tx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  <a:p>
            <a:pPr lvl="0" algn="ctr" latinLnBrk="1"/>
            <a:r>
              <a:rPr lang="ko-KR" altLang="ko-KR" sz="120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머신러닝을</a:t>
            </a:r>
            <a:r>
              <a:rPr lang="ko-KR" altLang="ko-KR" sz="12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ko-KR" sz="12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통해 </a:t>
            </a:r>
            <a:endParaRPr lang="en-US" altLang="ko-KR" sz="1200" spc="-150" dirty="0" smtClean="0">
              <a:ln>
                <a:solidFill>
                  <a:schemeClr val="tx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  <a:p>
            <a:pPr lvl="0" algn="ctr" latinLnBrk="1"/>
            <a:r>
              <a:rPr lang="ko-KR" altLang="ko-KR" sz="12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유의미한 </a:t>
            </a:r>
            <a:r>
              <a:rPr lang="ko-KR" altLang="ko-KR" sz="1200" spc="-1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피쳐</a:t>
            </a:r>
            <a:r>
              <a:rPr lang="ko-KR" altLang="ko-KR" sz="12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 선정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957296" y="3085838"/>
            <a:ext cx="15348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latinLnBrk="1"/>
            <a:r>
              <a:rPr lang="ko-KR" altLang="ko-KR" sz="12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재무</a:t>
            </a:r>
            <a:r>
              <a:rPr lang="en-US" altLang="ko-KR" sz="12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 &amp; </a:t>
            </a:r>
            <a:r>
              <a:rPr lang="ko-KR" altLang="ko-KR" sz="1200" spc="-1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비재무</a:t>
            </a:r>
            <a:r>
              <a:rPr lang="ko-KR" altLang="ko-KR" sz="12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ko-KR" sz="1200" spc="-1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피쳐값</a:t>
            </a:r>
            <a:r>
              <a:rPr lang="ko-KR" altLang="ko-KR" sz="12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 선정</a:t>
            </a:r>
            <a:r>
              <a:rPr lang="en-US" altLang="ko-KR" sz="12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, </a:t>
            </a:r>
            <a:endParaRPr lang="en-US" altLang="ko-KR" sz="1200" spc="-150" dirty="0" smtClean="0">
              <a:ln>
                <a:solidFill>
                  <a:schemeClr val="tx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  <a:p>
            <a:pPr lvl="0" algn="ctr" latinLnBrk="1"/>
            <a:r>
              <a:rPr lang="ko-KR" altLang="ko-KR" sz="120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로우값</a:t>
            </a:r>
            <a:r>
              <a:rPr lang="ko-KR" altLang="ko-KR" sz="12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ko-KR" sz="12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선정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5117596" y="4083777"/>
            <a:ext cx="121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latinLnBrk="1"/>
            <a:r>
              <a:rPr lang="ko-KR" altLang="ko-KR" sz="12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모델의 정확도 </a:t>
            </a:r>
            <a:r>
              <a:rPr lang="ko-KR" altLang="ko-KR" sz="12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검증</a:t>
            </a:r>
            <a:endParaRPr lang="en-US" altLang="ko-KR" sz="1200" spc="-150" dirty="0" smtClean="0">
              <a:ln>
                <a:solidFill>
                  <a:schemeClr val="tx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  <a:p>
            <a:pPr lvl="0" algn="ctr" latinLnBrk="1"/>
            <a:r>
              <a:rPr lang="en-US" altLang="ko-KR" sz="12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(</a:t>
            </a:r>
            <a:r>
              <a:rPr lang="ko-KR" altLang="ko-KR" sz="12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재무</a:t>
            </a:r>
            <a:r>
              <a:rPr lang="en-US" altLang="ko-KR" sz="12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en-US" altLang="ko-KR" sz="12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/ </a:t>
            </a:r>
            <a:r>
              <a:rPr lang="ko-KR" altLang="ko-KR" sz="12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재무</a:t>
            </a:r>
            <a:r>
              <a:rPr lang="en-US" altLang="ko-KR" sz="12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+</a:t>
            </a:r>
            <a:r>
              <a:rPr lang="ko-KR" altLang="ko-KR" sz="1200" spc="-1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비재무</a:t>
            </a:r>
            <a:r>
              <a:rPr lang="en-US" altLang="ko-KR" sz="12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) </a:t>
            </a:r>
            <a:endParaRPr lang="ko-KR" altLang="ko-KR" sz="1200" spc="-150" dirty="0">
              <a:ln>
                <a:solidFill>
                  <a:schemeClr val="tx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078250" y="5272488"/>
            <a:ext cx="1292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ko-KR" altLang="ko-KR" sz="1200" spc="-1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가치주</a:t>
            </a:r>
            <a:r>
              <a:rPr lang="ko-KR" altLang="ko-KR" sz="12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 선정 모델 구축 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7015799" y="2983832"/>
            <a:ext cx="18618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ko-KR" sz="1200" spc="-1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비재무</a:t>
            </a:r>
            <a:r>
              <a:rPr lang="ko-KR" altLang="ko-KR" sz="12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 정보 중 </a:t>
            </a:r>
            <a:endParaRPr lang="en-US" altLang="ko-KR" sz="1200" spc="-150" dirty="0" smtClean="0">
              <a:ln>
                <a:solidFill>
                  <a:schemeClr val="tx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  <a:p>
            <a:pPr algn="ctr"/>
            <a:r>
              <a:rPr lang="ko-KR" altLang="ko-KR" sz="12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월별로 </a:t>
            </a:r>
            <a:r>
              <a:rPr lang="ko-KR" altLang="ko-KR" sz="12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뽑을 </a:t>
            </a:r>
            <a:r>
              <a:rPr lang="ko-KR" altLang="ko-KR" sz="12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수 </a:t>
            </a:r>
            <a:endParaRPr lang="en-US" altLang="ko-KR" sz="1200" spc="-150" dirty="0" smtClean="0">
              <a:ln>
                <a:solidFill>
                  <a:schemeClr val="tx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  <a:p>
            <a:pPr algn="ctr"/>
            <a:r>
              <a:rPr lang="ko-KR" altLang="ko-KR" sz="12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있는 </a:t>
            </a:r>
            <a:r>
              <a:rPr lang="ko-KR" altLang="ko-KR" sz="12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데이터</a:t>
            </a:r>
            <a:r>
              <a:rPr lang="en-US" altLang="ko-KR" sz="12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(</a:t>
            </a:r>
            <a:r>
              <a:rPr lang="ko-KR" altLang="ko-KR" sz="12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뉴스데이터</a:t>
            </a:r>
            <a:r>
              <a:rPr lang="en-US" altLang="ko-KR" sz="12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)</a:t>
            </a:r>
            <a:endParaRPr lang="ko-KR" altLang="en-US" sz="1200" spc="-150" dirty="0">
              <a:ln>
                <a:solidFill>
                  <a:schemeClr val="tx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7293245" y="4059032"/>
            <a:ext cx="12795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ko-KR" sz="12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분할매도</a:t>
            </a:r>
            <a:r>
              <a:rPr lang="en-US" altLang="ko-KR" sz="12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/</a:t>
            </a:r>
            <a:r>
              <a:rPr lang="ko-KR" altLang="ko-KR" sz="12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분할 매수 </a:t>
            </a:r>
            <a:endParaRPr lang="en-US" altLang="ko-KR" sz="1200" spc="-150" dirty="0" smtClean="0">
              <a:ln>
                <a:solidFill>
                  <a:schemeClr val="tx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  <a:p>
            <a:pPr algn="ctr"/>
            <a:r>
              <a:rPr lang="ko-KR" altLang="ko-KR" sz="12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자동화 </a:t>
            </a:r>
            <a:r>
              <a:rPr lang="ko-KR" altLang="ko-KR" sz="12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시스템 </a:t>
            </a:r>
            <a:endParaRPr lang="ko-KR" altLang="en-US" sz="1200" spc="-150" dirty="0">
              <a:ln>
                <a:solidFill>
                  <a:schemeClr val="tx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7773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0"/>
            <a:ext cx="9144001" cy="959224"/>
          </a:xfrm>
          <a:prstGeom prst="rect">
            <a:avLst/>
          </a:prstGeom>
          <a:solidFill>
            <a:srgbClr val="FC6046"/>
          </a:solidFill>
          <a:ln>
            <a:solidFill>
              <a:srgbClr val="FC60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956" y="0"/>
            <a:ext cx="7642655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Project Weekly </a:t>
            </a:r>
            <a:r>
              <a:rPr lang="en-US" altLang="ko-KR" sz="35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Report</a:t>
            </a:r>
          </a:p>
          <a:p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(2019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년 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월 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sz="2400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째주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en-US" altLang="ko-KR" sz="2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96728" y="219720"/>
            <a:ext cx="3867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IITP </a:t>
            </a:r>
            <a:r>
              <a: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혁신성장 </a:t>
            </a:r>
            <a:r>
              <a:rPr lang="en-US" altLang="ko-KR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</a:t>
            </a:r>
            <a:r>
              <a: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 </a:t>
            </a:r>
            <a:r>
              <a:rPr lang="en-US" altLang="ko-KR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 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‘</a:t>
            </a:r>
            <a:r>
              <a:rPr lang="ko-KR" altLang="en-US" sz="12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콩정연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’ </a:t>
            </a: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팀</a:t>
            </a:r>
            <a:endParaRPr lang="en-US" altLang="ko-KR" sz="12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r"/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팀원 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문정연 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2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콩정배</a:t>
            </a: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12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r"/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작성일 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2019</a:t>
            </a:r>
            <a:r>
              <a: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년 </a:t>
            </a:r>
            <a:r>
              <a:rPr lang="en-US" altLang="ko-KR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월 </a:t>
            </a:r>
            <a:r>
              <a:rPr lang="en-US" altLang="ko-KR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18</a:t>
            </a:r>
            <a:r>
              <a: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</a:t>
            </a:r>
            <a:endParaRPr lang="en-US" altLang="ko-KR" sz="1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586064" y="1243839"/>
            <a:ext cx="7062094" cy="5262865"/>
            <a:chOff x="295147" y="1123901"/>
            <a:chExt cx="7062094" cy="526286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329" y="1243839"/>
              <a:ext cx="6790224" cy="5022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액자 5"/>
            <p:cNvSpPr/>
            <p:nvPr/>
          </p:nvSpPr>
          <p:spPr>
            <a:xfrm>
              <a:off x="295147" y="1123901"/>
              <a:ext cx="7062094" cy="5262865"/>
            </a:xfrm>
            <a:prstGeom prst="frame">
              <a:avLst>
                <a:gd name="adj1" fmla="val 2629"/>
              </a:avLst>
            </a:prstGeom>
            <a:solidFill>
              <a:srgbClr val="FC6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62" t="55982" r="2861" b="3482"/>
          <a:stretch/>
        </p:blipFill>
        <p:spPr>
          <a:xfrm>
            <a:off x="98855" y="1163725"/>
            <a:ext cx="472201" cy="3475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9130" y="1242152"/>
            <a:ext cx="1187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rgbClr val="FC6046">
                      <a:alpha val="30000"/>
                    </a:srgbClr>
                  </a:solidFill>
                </a:ln>
                <a:solidFill>
                  <a:srgbClr val="FC604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2800" dirty="0" smtClean="0">
                <a:ln>
                  <a:solidFill>
                    <a:srgbClr val="FC6046">
                      <a:alpha val="30000"/>
                    </a:srgbClr>
                  </a:solidFill>
                </a:ln>
                <a:solidFill>
                  <a:srgbClr val="FC604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월 </a:t>
            </a:r>
            <a:endParaRPr lang="ko-KR" altLang="en-US" sz="2800" dirty="0">
              <a:ln>
                <a:solidFill>
                  <a:srgbClr val="FC6046">
                    <a:alpha val="30000"/>
                  </a:srgbClr>
                </a:solidFill>
              </a:ln>
              <a:solidFill>
                <a:srgbClr val="FC6046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1043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0"/>
            <a:ext cx="9144001" cy="959224"/>
          </a:xfrm>
          <a:prstGeom prst="rect">
            <a:avLst/>
          </a:prstGeom>
          <a:solidFill>
            <a:srgbClr val="FC6046"/>
          </a:solidFill>
          <a:ln>
            <a:solidFill>
              <a:srgbClr val="FC60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956" y="0"/>
            <a:ext cx="7642655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Project Weekly </a:t>
            </a:r>
            <a:r>
              <a:rPr lang="en-US" altLang="ko-KR" sz="35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Report</a:t>
            </a:r>
          </a:p>
          <a:p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(2019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년 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월 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sz="2400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째주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en-US" altLang="ko-KR" sz="2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96728" y="219720"/>
            <a:ext cx="3867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IITP </a:t>
            </a:r>
            <a:r>
              <a: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혁신성장 </a:t>
            </a:r>
            <a:r>
              <a:rPr lang="en-US" altLang="ko-KR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</a:t>
            </a:r>
            <a:r>
              <a: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 </a:t>
            </a:r>
            <a:r>
              <a:rPr lang="en-US" altLang="ko-KR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 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‘</a:t>
            </a:r>
            <a:r>
              <a:rPr lang="ko-KR" altLang="en-US" sz="12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콩정연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’ </a:t>
            </a: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팀</a:t>
            </a:r>
            <a:endParaRPr lang="en-US" altLang="ko-KR" sz="12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r"/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팀원 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문정연 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2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콩정배</a:t>
            </a: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12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r"/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작성일 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2019</a:t>
            </a:r>
            <a:r>
              <a: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년 </a:t>
            </a:r>
            <a:r>
              <a:rPr lang="en-US" altLang="ko-KR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월 </a:t>
            </a:r>
            <a:r>
              <a:rPr lang="en-US" altLang="ko-KR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18</a:t>
            </a:r>
            <a:r>
              <a: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</a:t>
            </a:r>
            <a:endParaRPr lang="en-US" altLang="ko-KR" sz="1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586064" y="1243839"/>
            <a:ext cx="7062094" cy="5262865"/>
            <a:chOff x="295147" y="1123901"/>
            <a:chExt cx="7062094" cy="526286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329" y="1243839"/>
              <a:ext cx="6790224" cy="5022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액자 5"/>
            <p:cNvSpPr/>
            <p:nvPr/>
          </p:nvSpPr>
          <p:spPr>
            <a:xfrm>
              <a:off x="295147" y="1123901"/>
              <a:ext cx="7062094" cy="5262865"/>
            </a:xfrm>
            <a:prstGeom prst="frame">
              <a:avLst>
                <a:gd name="adj1" fmla="val 2629"/>
              </a:avLst>
            </a:prstGeom>
            <a:solidFill>
              <a:srgbClr val="FC6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62" t="55982" r="2861" b="3482"/>
          <a:stretch/>
        </p:blipFill>
        <p:spPr>
          <a:xfrm>
            <a:off x="98855" y="1163725"/>
            <a:ext cx="472201" cy="3475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9130" y="1242152"/>
            <a:ext cx="1187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rgbClr val="FC6046">
                      <a:alpha val="30000"/>
                    </a:srgbClr>
                  </a:solidFill>
                </a:ln>
                <a:solidFill>
                  <a:srgbClr val="FC604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sz="2800" dirty="0" smtClean="0">
                <a:ln>
                  <a:solidFill>
                    <a:srgbClr val="FC6046">
                      <a:alpha val="30000"/>
                    </a:srgbClr>
                  </a:solidFill>
                </a:ln>
                <a:solidFill>
                  <a:srgbClr val="FC604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월 </a:t>
            </a:r>
            <a:endParaRPr lang="ko-KR" altLang="en-US" sz="2800" dirty="0">
              <a:ln>
                <a:solidFill>
                  <a:srgbClr val="FC6046">
                    <a:alpha val="30000"/>
                  </a:srgbClr>
                </a:solidFill>
              </a:ln>
              <a:solidFill>
                <a:srgbClr val="FC6046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246" y="1363777"/>
            <a:ext cx="6790224" cy="502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2628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6015317" y="1152420"/>
            <a:ext cx="2674289" cy="447741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07596" y="1620986"/>
            <a:ext cx="5344845" cy="359724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-1" y="0"/>
            <a:ext cx="9144001" cy="959224"/>
          </a:xfrm>
          <a:prstGeom prst="rect">
            <a:avLst/>
          </a:prstGeom>
          <a:solidFill>
            <a:srgbClr val="FC6046"/>
          </a:solidFill>
          <a:ln>
            <a:solidFill>
              <a:srgbClr val="FC60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956" y="0"/>
            <a:ext cx="7642655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Project Weekly </a:t>
            </a:r>
            <a:r>
              <a:rPr lang="en-US" altLang="ko-KR" sz="35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Report</a:t>
            </a:r>
          </a:p>
          <a:p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(2019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년 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월 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sz="2400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째주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en-US" altLang="ko-KR" sz="2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96728" y="219720"/>
            <a:ext cx="3867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IITP </a:t>
            </a:r>
            <a:r>
              <a: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혁신성장 </a:t>
            </a:r>
            <a:r>
              <a:rPr lang="en-US" altLang="ko-KR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</a:t>
            </a:r>
            <a:r>
              <a: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 </a:t>
            </a:r>
            <a:r>
              <a:rPr lang="en-US" altLang="ko-KR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 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‘</a:t>
            </a:r>
            <a:r>
              <a:rPr lang="ko-KR" altLang="en-US" sz="12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콩정연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’ </a:t>
            </a: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팀</a:t>
            </a:r>
            <a:endParaRPr lang="en-US" altLang="ko-KR" sz="12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r"/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팀원 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문정연 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2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콩정배</a:t>
            </a: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12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r"/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작성일 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2019</a:t>
            </a:r>
            <a:r>
              <a: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년 </a:t>
            </a:r>
            <a:r>
              <a:rPr lang="en-US" altLang="ko-KR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월 </a:t>
            </a:r>
            <a:r>
              <a:rPr lang="en-US" altLang="ko-KR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18</a:t>
            </a:r>
            <a:r>
              <a: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</a:t>
            </a:r>
            <a:endParaRPr lang="en-US" altLang="ko-KR" sz="1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64023" y="5242736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2"/>
              </a:rPr>
              <a:t>https://</a:t>
            </a:r>
            <a:r>
              <a:rPr lang="en-US" altLang="ko-KR" sz="1000" dirty="0" smtClean="0">
                <a:ln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2"/>
              </a:rPr>
              <a:t>github.com/kongjeongbae/final/projects/1</a:t>
            </a:r>
            <a:endParaRPr lang="en-US" altLang="ko-KR" sz="1000" dirty="0" smtClean="0">
              <a:ln>
                <a:solidFill>
                  <a:schemeClr val="tx1">
                    <a:alpha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1000" dirty="0">
              <a:ln>
                <a:solidFill>
                  <a:schemeClr val="tx1">
                    <a:alpha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96" y="1471710"/>
            <a:ext cx="5341111" cy="3597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직선 화살표 연결선 10"/>
          <p:cNvCxnSpPr/>
          <p:nvPr/>
        </p:nvCxnSpPr>
        <p:spPr>
          <a:xfrm flipV="1">
            <a:off x="5432611" y="1620988"/>
            <a:ext cx="806824" cy="6381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6245320" y="1282433"/>
            <a:ext cx="2214282" cy="322248"/>
          </a:xfrm>
          <a:prstGeom prst="roundRect">
            <a:avLst>
              <a:gd name="adj" fmla="val 50000"/>
            </a:avLst>
          </a:prstGeom>
          <a:solidFill>
            <a:srgbClr val="FC6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695233" y="1282433"/>
            <a:ext cx="1314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TO DO</a:t>
            </a:r>
            <a:endParaRPr lang="en-US" altLang="ko-KR" sz="16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67747" y="1694570"/>
            <a:ext cx="2321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공통 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TO DO </a:t>
            </a:r>
          </a:p>
          <a:p>
            <a:pPr marL="285750" indent="-285750">
              <a:buFontTx/>
              <a:buChar char="-"/>
            </a:pP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정배 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TO DO</a:t>
            </a:r>
          </a:p>
          <a:p>
            <a:pPr marL="285750" indent="-285750">
              <a:buFontTx/>
              <a:buChar char="-"/>
            </a:pP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정연 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TO DO 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245320" y="2501633"/>
            <a:ext cx="2214282" cy="322248"/>
          </a:xfrm>
          <a:prstGeom prst="roundRect">
            <a:avLst>
              <a:gd name="adj" fmla="val 50000"/>
            </a:avLst>
          </a:prstGeom>
          <a:solidFill>
            <a:srgbClr val="FC6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614550" y="2501633"/>
            <a:ext cx="1659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 PROGRESS</a:t>
            </a:r>
            <a:endParaRPr lang="en-US" altLang="ko-KR" sz="16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67747" y="2879702"/>
            <a:ext cx="2321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공통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IN PROGRESS</a:t>
            </a:r>
          </a:p>
          <a:p>
            <a:pPr marL="285750" indent="-285750">
              <a:buFontTx/>
              <a:buChar char="-"/>
            </a:pP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정배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IN PROGRESS</a:t>
            </a:r>
          </a:p>
          <a:p>
            <a:pPr marL="285750" indent="-285750">
              <a:buFontTx/>
              <a:buChar char="-"/>
            </a:pP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정연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IN PROGRESS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245320" y="3821144"/>
            <a:ext cx="2214282" cy="322248"/>
          </a:xfrm>
          <a:prstGeom prst="roundRect">
            <a:avLst>
              <a:gd name="adj" fmla="val 50000"/>
            </a:avLst>
          </a:prstGeom>
          <a:solidFill>
            <a:srgbClr val="FC6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522524" y="3821144"/>
            <a:ext cx="1659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DONE</a:t>
            </a:r>
            <a:endParaRPr lang="en-US" altLang="ko-KR" sz="16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239435" y="4565587"/>
            <a:ext cx="2214282" cy="322248"/>
          </a:xfrm>
          <a:prstGeom prst="roundRect">
            <a:avLst>
              <a:gd name="adj" fmla="val 50000"/>
            </a:avLst>
          </a:prstGeom>
          <a:solidFill>
            <a:srgbClr val="FC6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522524" y="4565587"/>
            <a:ext cx="1659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ISSUE</a:t>
            </a:r>
            <a:endParaRPr lang="en-US" altLang="ko-KR" sz="16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850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2068</TotalTime>
  <Words>280</Words>
  <Application>Microsoft Office PowerPoint</Application>
  <PresentationFormat>화면 슬라이드 쇼(4:3)</PresentationFormat>
  <Paragraphs>69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굴림</vt:lpstr>
      <vt:lpstr>Arial</vt:lpstr>
      <vt:lpstr>-윤고딕330</vt:lpstr>
      <vt:lpstr>Calibri</vt:lpstr>
      <vt:lpstr>Calibri Light</vt:lpstr>
      <vt:lpstr>맑은 고딕</vt:lpstr>
      <vt:lpstr>배달의민족 주아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nsucyber2</dc:creator>
  <cp:lastModifiedBy>student</cp:lastModifiedBy>
  <cp:revision>55</cp:revision>
  <cp:lastPrinted>2018-03-28T08:40:40Z</cp:lastPrinted>
  <dcterms:created xsi:type="dcterms:W3CDTF">2016-12-26T06:02:15Z</dcterms:created>
  <dcterms:modified xsi:type="dcterms:W3CDTF">2019-01-19T00:42:46Z</dcterms:modified>
</cp:coreProperties>
</file>