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80" r:id="rId5"/>
    <p:sldId id="272" r:id="rId6"/>
    <p:sldId id="281" r:id="rId7"/>
    <p:sldId id="282" r:id="rId8"/>
    <p:sldId id="283" r:id="rId9"/>
    <p:sldId id="285" r:id="rId10"/>
    <p:sldId id="284" r:id="rId11"/>
    <p:sldId id="286" r:id="rId12"/>
    <p:sldId id="273" r:id="rId13"/>
    <p:sldId id="277" r:id="rId14"/>
    <p:sldId id="279" r:id="rId15"/>
    <p:sldId id="278" r:id="rId16"/>
    <p:sldId id="274" r:id="rId17"/>
    <p:sldId id="275" r:id="rId18"/>
    <p:sldId id="267" r:id="rId19"/>
  </p:sldIdLst>
  <p:sldSz cx="6858000" cy="5143500"/>
  <p:notesSz cx="6858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B" initials="K" lastIdx="1" clrIdx="0">
    <p:extLst>
      <p:ext uri="{19B8F6BF-5375-455C-9EA6-DF929625EA0E}">
        <p15:presenceInfo xmlns:p15="http://schemas.microsoft.com/office/powerpoint/2012/main" userId="KJ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50" d="100"/>
          <a:sy n="150" d="100"/>
        </p:scale>
        <p:origin x="15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31T10:11:03.03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rman3.github.io/papers/docs/google_inception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762001" y="1004757"/>
            <a:ext cx="5481446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pc="5" dirty="0"/>
              <a:t>AI</a:t>
            </a:r>
            <a:r>
              <a:rPr lang="ko-KR" altLang="en-US" spc="5" dirty="0"/>
              <a:t>프렌즈 시즌</a:t>
            </a:r>
            <a:r>
              <a:rPr lang="en-US" altLang="ko-KR" spc="5" dirty="0"/>
              <a:t>2 </a:t>
            </a:r>
            <a:br>
              <a:rPr lang="en-US" altLang="ko-KR" spc="5" dirty="0"/>
            </a:br>
            <a:r>
              <a:rPr lang="ko-KR" altLang="en-US" spc="5" dirty="0"/>
              <a:t>위성관측 데이터를 활용한 강수량 산출 경진대회</a:t>
            </a:r>
            <a:endParaRPr spc="-285" dirty="0"/>
          </a:p>
        </p:txBody>
      </p:sp>
      <p:sp>
        <p:nvSpPr>
          <p:cNvPr id="12" name="object 12"/>
          <p:cNvSpPr txBox="1"/>
          <p:nvPr/>
        </p:nvSpPr>
        <p:spPr>
          <a:xfrm>
            <a:off x="2726888" y="3231515"/>
            <a:ext cx="1921312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135" dirty="0">
                <a:latin typeface="Dotum"/>
                <a:cs typeface="Dotum"/>
              </a:rPr>
              <a:t>팀</a:t>
            </a:r>
            <a:r>
              <a:rPr lang="en-US" altLang="ko-KR" sz="2000" spc="-135" dirty="0">
                <a:latin typeface="Dotum"/>
                <a:cs typeface="Dotum"/>
              </a:rPr>
              <a:t>: endgame</a:t>
            </a:r>
            <a:endParaRPr sz="2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 Feature Engineering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626A06-6C55-460B-8E7F-BC4F3C8E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1770"/>
            <a:ext cx="5181600" cy="30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9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Augmentation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06F1EC-D49A-4FE1-B56C-3C097027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00" y="1404812"/>
            <a:ext cx="1926374" cy="23338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154653-7FD9-4A75-91A7-A2CB3BEC8E78}"/>
              </a:ext>
            </a:extLst>
          </p:cNvPr>
          <p:cNvSpPr/>
          <p:nvPr/>
        </p:nvSpPr>
        <p:spPr>
          <a:xfrm>
            <a:off x="3915536" y="1798461"/>
            <a:ext cx="25146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뒤에서 설명할 </a:t>
            </a:r>
            <a:r>
              <a:rPr lang="en-US" altLang="ko-KR" sz="1050" dirty="0"/>
              <a:t>1,2</a:t>
            </a:r>
            <a:r>
              <a:rPr lang="ko-KR" altLang="en-US" sz="1050" dirty="0"/>
              <a:t>번 모델의 경우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90</a:t>
            </a:r>
            <a:r>
              <a:rPr lang="ko-KR" altLang="en-US" sz="1050" dirty="0"/>
              <a:t>도 회전</a:t>
            </a:r>
            <a:r>
              <a:rPr lang="en-US" altLang="ko-KR" sz="1050" dirty="0"/>
              <a:t>, 180</a:t>
            </a:r>
            <a:r>
              <a:rPr lang="ko-KR" altLang="en-US" sz="1050" dirty="0"/>
              <a:t>도 회전</a:t>
            </a:r>
            <a:r>
              <a:rPr lang="en-US" altLang="ko-KR" sz="1050" dirty="0"/>
              <a:t>, 270</a:t>
            </a:r>
            <a:r>
              <a:rPr lang="ko-KR" altLang="en-US" sz="1050" dirty="0"/>
              <a:t>도 회전</a:t>
            </a:r>
            <a:r>
              <a:rPr lang="en-US" altLang="ko-KR" sz="1050" dirty="0"/>
              <a:t>, </a:t>
            </a:r>
            <a:r>
              <a:rPr lang="ko-KR" altLang="en-US" sz="1050" dirty="0"/>
              <a:t>좌우 대칭</a:t>
            </a:r>
            <a:r>
              <a:rPr lang="en-US" altLang="ko-KR" sz="1050" dirty="0"/>
              <a:t>, </a:t>
            </a:r>
            <a:r>
              <a:rPr lang="ko-KR" altLang="en-US" sz="1050" dirty="0"/>
              <a:t>상하 대칭 이미지를 사용했으며</a:t>
            </a:r>
            <a:r>
              <a:rPr lang="en-US" altLang="ko-KR" sz="1050" dirty="0"/>
              <a:t>,</a:t>
            </a:r>
          </a:p>
          <a:p>
            <a:endParaRPr lang="en-US" altLang="ko-KR" sz="1050" dirty="0"/>
          </a:p>
          <a:p>
            <a:r>
              <a:rPr lang="en-US" altLang="ko-KR" sz="1050" dirty="0"/>
              <a:t>3</a:t>
            </a:r>
            <a:r>
              <a:rPr lang="ko-KR" altLang="en-US" sz="1050" dirty="0"/>
              <a:t>번 모델의 경우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90</a:t>
            </a:r>
            <a:r>
              <a:rPr lang="ko-KR" altLang="en-US" sz="1050" dirty="0"/>
              <a:t>도 회전</a:t>
            </a:r>
            <a:r>
              <a:rPr lang="en-US" altLang="ko-KR" sz="1050" dirty="0"/>
              <a:t>, 180</a:t>
            </a:r>
            <a:r>
              <a:rPr lang="ko-KR" altLang="en-US" sz="1050" dirty="0"/>
              <a:t>도 회전</a:t>
            </a:r>
            <a:r>
              <a:rPr lang="en-US" altLang="ko-KR" sz="1050" dirty="0"/>
              <a:t>, 270</a:t>
            </a:r>
            <a:r>
              <a:rPr lang="ko-KR" altLang="en-US" sz="1050" dirty="0"/>
              <a:t>도 회전</a:t>
            </a:r>
            <a:r>
              <a:rPr lang="en-US" altLang="ko-KR" sz="1050" dirty="0"/>
              <a:t>, </a:t>
            </a:r>
            <a:r>
              <a:rPr lang="ko-KR" altLang="en-US" sz="1050" dirty="0"/>
              <a:t>좌우 대칭</a:t>
            </a:r>
            <a:r>
              <a:rPr lang="en-US" altLang="ko-KR" sz="1050" dirty="0"/>
              <a:t>, </a:t>
            </a:r>
            <a:r>
              <a:rPr lang="ko-KR" altLang="en-US" sz="1050" dirty="0"/>
              <a:t>그리고 좌우 대칭을 기준으로 </a:t>
            </a:r>
            <a:r>
              <a:rPr lang="en-US" altLang="ko-KR" sz="1050" dirty="0"/>
              <a:t>90</a:t>
            </a:r>
            <a:r>
              <a:rPr lang="ko-KR" altLang="en-US" sz="1050" dirty="0"/>
              <a:t>도 회전</a:t>
            </a:r>
            <a:r>
              <a:rPr lang="en-US" altLang="ko-KR" sz="1050" dirty="0"/>
              <a:t>, 180</a:t>
            </a:r>
            <a:r>
              <a:rPr lang="ko-KR" altLang="en-US" sz="1050" dirty="0"/>
              <a:t>도 회전</a:t>
            </a:r>
            <a:r>
              <a:rPr lang="en-US" altLang="ko-KR" sz="1050" dirty="0"/>
              <a:t>, 270</a:t>
            </a:r>
            <a:r>
              <a:rPr lang="ko-KR" altLang="en-US" sz="1050" dirty="0"/>
              <a:t>도 회전 이미지를 사용했습니다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4258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56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  <a:r>
              <a:rPr lang="en-US" altLang="ko-KR" dirty="0"/>
              <a:t> 1: </a:t>
            </a:r>
            <a:r>
              <a:rPr lang="en-US" altLang="ko-KR" dirty="0" err="1"/>
              <a:t>GoldBar</a:t>
            </a:r>
            <a:r>
              <a:rPr lang="ko-KR" altLang="en-US" dirty="0"/>
              <a:t>님 코드 공유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E3F34F-A81D-4CBD-AA5C-ADC42604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80" y="1169450"/>
            <a:ext cx="2753420" cy="2804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EA3B6A-0736-416F-A90D-6E45C3046F47}"/>
              </a:ext>
            </a:extLst>
          </p:cNvPr>
          <p:cNvSpPr txBox="1"/>
          <p:nvPr/>
        </p:nvSpPr>
        <p:spPr>
          <a:xfrm>
            <a:off x="3733800" y="1581150"/>
            <a:ext cx="30893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GoldBar</a:t>
            </a:r>
            <a:r>
              <a:rPr lang="ko-KR" altLang="en-US" sz="1050" dirty="0" err="1"/>
              <a:t>님께서</a:t>
            </a:r>
            <a:r>
              <a:rPr lang="ko-KR" altLang="en-US" sz="1050" dirty="0"/>
              <a:t> 공유해주신 코드에서</a:t>
            </a:r>
            <a:endParaRPr lang="en-US" altLang="ko-KR" sz="1050" dirty="0"/>
          </a:p>
          <a:p>
            <a:r>
              <a:rPr lang="ko-KR" altLang="en-US" sz="1050" dirty="0"/>
              <a:t>루프문을 </a:t>
            </a:r>
            <a:r>
              <a:rPr lang="en-US" altLang="ko-KR" sz="1050" dirty="0"/>
              <a:t>9</a:t>
            </a:r>
            <a:r>
              <a:rPr lang="ko-KR" altLang="en-US" sz="1050" dirty="0"/>
              <a:t>로 증가시켜 작업하였습니다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레이어를 깊게 쌓아도 </a:t>
            </a:r>
            <a:r>
              <a:rPr lang="ko-KR" altLang="en-US" sz="1050" dirty="0" err="1"/>
              <a:t>오버피팅이</a:t>
            </a:r>
            <a:r>
              <a:rPr lang="ko-KR" altLang="en-US" sz="1050" dirty="0"/>
              <a:t> 발생하지</a:t>
            </a:r>
            <a:endParaRPr lang="en-US" altLang="ko-KR" sz="1050" dirty="0"/>
          </a:p>
          <a:p>
            <a:r>
              <a:rPr lang="ko-KR" altLang="en-US" sz="1050" dirty="0"/>
              <a:t>않았기 때문입니다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Activation </a:t>
            </a:r>
            <a:r>
              <a:rPr lang="ko-KR" altLang="en-US" sz="1050" dirty="0"/>
              <a:t>함수는 </a:t>
            </a:r>
            <a:r>
              <a:rPr lang="en-US" altLang="ko-KR" sz="1050" dirty="0" err="1"/>
              <a:t>relu</a:t>
            </a:r>
            <a:r>
              <a:rPr lang="ko-KR" altLang="en-US" sz="1050" dirty="0"/>
              <a:t>를 사용했고</a:t>
            </a:r>
            <a:endParaRPr lang="en-US" altLang="ko-KR" sz="1050" dirty="0"/>
          </a:p>
          <a:p>
            <a:r>
              <a:rPr lang="ko-KR" altLang="en-US" sz="1050" dirty="0"/>
              <a:t>가중치 초기화 함수는 </a:t>
            </a:r>
            <a:r>
              <a:rPr lang="en-US" altLang="ko-KR" sz="1050" dirty="0" err="1"/>
              <a:t>he_normal</a:t>
            </a:r>
            <a:r>
              <a:rPr lang="ko-KR" altLang="en-US" sz="1050" dirty="0"/>
              <a:t>을 사용했습니다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이하 같습니다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91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63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</a:t>
            </a:r>
            <a:r>
              <a:rPr lang="en-US" altLang="ko-KR" dirty="0"/>
              <a:t>2: Inception v3 </a:t>
            </a:r>
            <a:r>
              <a:rPr lang="ko-KR" altLang="en-US" dirty="0"/>
              <a:t>활용 코드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5" name="그림 4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28E8C4BF-4C77-46FD-A8F4-E4FAC631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63" y="1157287"/>
            <a:ext cx="2017074" cy="28289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3A9C40C-E7DA-4C1F-A62D-BB3FA8CE6C4B}"/>
              </a:ext>
            </a:extLst>
          </p:cNvPr>
          <p:cNvSpPr/>
          <p:nvPr/>
        </p:nvSpPr>
        <p:spPr>
          <a:xfrm>
            <a:off x="421640" y="666750"/>
            <a:ext cx="4838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https://norman3.github.io/papers/docs/google_inception.html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347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63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</a:t>
            </a:r>
            <a:r>
              <a:rPr lang="en-US" altLang="ko-KR" dirty="0"/>
              <a:t>2: Inception v3 </a:t>
            </a:r>
            <a:r>
              <a:rPr lang="ko-KR" altLang="en-US" dirty="0"/>
              <a:t>활용 코드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424892-ADB8-4883-A8DB-6AA0C7E9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56" y="676275"/>
            <a:ext cx="2853294" cy="37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ECB3A-C4AA-4970-A4F4-8874F2C6AF07}"/>
              </a:ext>
            </a:extLst>
          </p:cNvPr>
          <p:cNvSpPr txBox="1"/>
          <p:nvPr/>
        </p:nvSpPr>
        <p:spPr>
          <a:xfrm>
            <a:off x="3913612" y="1657350"/>
            <a:ext cx="24641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Inception v3</a:t>
            </a:r>
            <a:r>
              <a:rPr lang="ko-KR" altLang="en-US" sz="1050" dirty="0"/>
              <a:t> 레이어의 상단 부분에서</a:t>
            </a:r>
            <a:endParaRPr lang="en-US" altLang="ko-KR" sz="1050" dirty="0"/>
          </a:p>
          <a:p>
            <a:r>
              <a:rPr lang="ko-KR" altLang="en-US" sz="1050" dirty="0"/>
              <a:t>아이디어를 얻어 모델을 제작했습니다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85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40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</a:t>
            </a:r>
            <a:r>
              <a:rPr lang="en-US" altLang="ko-KR" dirty="0"/>
              <a:t>3: Inception v3 </a:t>
            </a:r>
            <a:r>
              <a:rPr lang="ko-KR" altLang="en-US" dirty="0"/>
              <a:t>활용 코드 </a:t>
            </a:r>
            <a:r>
              <a:rPr lang="en-US" altLang="ko-KR" dirty="0"/>
              <a:t>- 2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C202E6-85FC-4463-8466-2E52D56F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3095"/>
            <a:ext cx="2835487" cy="37773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14B3F4-AA00-4336-B191-4827D6E6C1BD}"/>
              </a:ext>
            </a:extLst>
          </p:cNvPr>
          <p:cNvSpPr txBox="1"/>
          <p:nvPr/>
        </p:nvSpPr>
        <p:spPr>
          <a:xfrm>
            <a:off x="4114800" y="1737448"/>
            <a:ext cx="2514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앞의 모델 </a:t>
            </a:r>
            <a:r>
              <a:rPr lang="en-US" altLang="ko-KR" sz="1100" dirty="0"/>
              <a:t>2</a:t>
            </a:r>
            <a:r>
              <a:rPr lang="ko-KR" altLang="en-US" sz="1100" dirty="0"/>
              <a:t>에 비해</a:t>
            </a:r>
            <a:endParaRPr lang="en-US" altLang="ko-KR" sz="1100" dirty="0"/>
          </a:p>
          <a:p>
            <a:r>
              <a:rPr lang="en-US" altLang="ko-KR" sz="1100" dirty="0"/>
              <a:t>Augmentation</a:t>
            </a:r>
            <a:r>
              <a:rPr lang="ko-KR" altLang="en-US" sz="1100" dirty="0"/>
              <a:t>을 증가시킨 데이터셋을 활용하였고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루프문을 </a:t>
            </a:r>
            <a:r>
              <a:rPr lang="en-US" altLang="ko-KR" sz="1100" dirty="0"/>
              <a:t>7</a:t>
            </a:r>
            <a:r>
              <a:rPr lang="ko-KR" altLang="en-US" sz="1100" dirty="0"/>
              <a:t>번으로 증가시켜</a:t>
            </a:r>
            <a:r>
              <a:rPr lang="en-US" altLang="ko-KR" sz="1100" dirty="0"/>
              <a:t>, </a:t>
            </a:r>
            <a:r>
              <a:rPr lang="ko-KR" altLang="en-US" sz="1100" dirty="0"/>
              <a:t>레이어의</a:t>
            </a:r>
            <a:endParaRPr lang="en-US" altLang="ko-KR" sz="1100" dirty="0"/>
          </a:p>
          <a:p>
            <a:r>
              <a:rPr lang="ko-KR" altLang="en-US" sz="1100" dirty="0"/>
              <a:t>깊이를 키웠습니다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89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앙상블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F3149F-941D-4E72-BD9B-D13DDE93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4" y="1885950"/>
            <a:ext cx="2557867" cy="87714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1694BF9-32D3-4E6D-B1FB-4FC7FC224566}"/>
              </a:ext>
            </a:extLst>
          </p:cNvPr>
          <p:cNvSpPr/>
          <p:nvPr/>
        </p:nvSpPr>
        <p:spPr>
          <a:xfrm>
            <a:off x="3020186" y="2043008"/>
            <a:ext cx="3429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err="1"/>
              <a:t>Validation</a:t>
            </a:r>
            <a:r>
              <a:rPr lang="ko-KR" altLang="en-US" sz="1100" dirty="0"/>
              <a:t> 데이터 셋을 이용하여 점수 개선이 있는지 확인하였고, 점수가 개선되어 각 </a:t>
            </a:r>
            <a:r>
              <a:rPr lang="ko-KR" altLang="en-US" sz="1100" dirty="0" err="1"/>
              <a:t>모델간의</a:t>
            </a:r>
            <a:r>
              <a:rPr lang="ko-KR" altLang="en-US" sz="1100" dirty="0"/>
              <a:t> 결과를 </a:t>
            </a:r>
            <a:r>
              <a:rPr lang="ko-KR" altLang="en-US" sz="1100" dirty="0" err="1"/>
              <a:t>앙상블하여</a:t>
            </a:r>
            <a:r>
              <a:rPr lang="ko-KR" altLang="en-US" sz="1100" dirty="0"/>
              <a:t> 제출하였습니다.</a:t>
            </a:r>
          </a:p>
        </p:txBody>
      </p:sp>
    </p:spTree>
    <p:extLst>
      <p:ext uri="{BB962C8B-B14F-4D97-AF65-F5344CB8AC3E}">
        <p14:creationId xmlns:p14="http://schemas.microsoft.com/office/powerpoint/2010/main" val="16932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결과 및 결언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D4E287-E960-40AC-8141-BF45CCBD1130}"/>
              </a:ext>
            </a:extLst>
          </p:cNvPr>
          <p:cNvSpPr/>
          <p:nvPr/>
        </p:nvSpPr>
        <p:spPr>
          <a:xfrm>
            <a:off x="685800" y="1200150"/>
            <a:ext cx="5486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모델이 </a:t>
            </a:r>
            <a:r>
              <a:rPr lang="ko-KR" altLang="en-US" sz="1100" dirty="0" err="1"/>
              <a:t>오버피팅</a:t>
            </a:r>
            <a:r>
              <a:rPr lang="ko-KR" altLang="en-US" sz="1100" dirty="0"/>
              <a:t> 되는 경우는 적었습니다. 이에 모델의 </a:t>
            </a:r>
            <a:r>
              <a:rPr lang="ko-KR" altLang="en-US" sz="1100" dirty="0" err="1"/>
              <a:t>layer를</a:t>
            </a:r>
            <a:r>
              <a:rPr lang="ko-KR" altLang="en-US" sz="1100" dirty="0"/>
              <a:t> 깊게 쌓아 점수가 향상되었습니다.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단일 모델의 경우 모델 </a:t>
            </a:r>
            <a:r>
              <a:rPr lang="en-US" altLang="ko-KR" sz="1100" dirty="0"/>
              <a:t>3</a:t>
            </a:r>
            <a:r>
              <a:rPr lang="ko-KR" altLang="en-US" sz="1100" dirty="0"/>
              <a:t>가 가장 점수가 좋았습니다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GoldBar</a:t>
            </a:r>
            <a:r>
              <a:rPr lang="ko-KR" altLang="en-US" sz="1100" dirty="0"/>
              <a:t>님 코드 공유 모델의 경우, </a:t>
            </a:r>
            <a:r>
              <a:rPr lang="ko-KR" altLang="en-US" sz="1100" dirty="0" err="1"/>
              <a:t>augmentation을</a:t>
            </a:r>
            <a:r>
              <a:rPr lang="ko-KR" altLang="en-US" sz="1100" dirty="0"/>
              <a:t> 적게 했는데, 더 많은 데이터를 바탕으로 모델을 돌리면 점수가 향상되고, 이를 </a:t>
            </a:r>
            <a:r>
              <a:rPr lang="ko-KR" altLang="en-US" sz="1100" dirty="0" err="1"/>
              <a:t>앙상블하면</a:t>
            </a:r>
            <a:r>
              <a:rPr lang="ko-KR" altLang="en-US" sz="1100" dirty="0"/>
              <a:t> 더 좋은 점수를 기대할 수 있을 것 같습니다.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tree</a:t>
            </a:r>
            <a:r>
              <a:rPr lang="ko-KR" altLang="en-US" sz="1100" dirty="0"/>
              <a:t> 계열 모델을 만들어 보았으나, 결과가 좋지 않았습니다.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xception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resnet</a:t>
            </a:r>
            <a:r>
              <a:rPr lang="ko-KR" altLang="en-US" sz="1100" dirty="0"/>
              <a:t> 등의 레이어를 참조하여 모델을 만들어 보았으나 결과가 좋지 않았습니다.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마지막으로 </a:t>
            </a:r>
            <a:r>
              <a:rPr lang="ko-KR" altLang="en-US" sz="1100" dirty="0" err="1"/>
              <a:t>GoldBar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님께</a:t>
            </a:r>
            <a:r>
              <a:rPr lang="ko-KR" altLang="en-US" sz="1100" dirty="0"/>
              <a:t> 감사하다는 말을 전하고 싶습니다.</a:t>
            </a:r>
          </a:p>
        </p:txBody>
      </p:sp>
    </p:spTree>
    <p:extLst>
      <p:ext uri="{BB962C8B-B14F-4D97-AF65-F5344CB8AC3E}">
        <p14:creationId xmlns:p14="http://schemas.microsoft.com/office/powerpoint/2010/main" val="177263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THANK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2236124" y="1187505"/>
            <a:ext cx="2298747" cy="12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1432"/>
            <a:ext cx="360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Malgun Gothic"/>
                <a:cs typeface="Malgun Gothic"/>
              </a:rPr>
              <a:t>목차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08" y="94640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584" y="1063878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48" y="2322576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129" y="243941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148" y="369722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129" y="3814978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9896" y="591312"/>
            <a:ext cx="242163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17365" y="1086992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365" y="247142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365" y="3855516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8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548060" y="709704"/>
            <a:ext cx="1468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데이터 </a:t>
            </a:r>
            <a:r>
              <a:rPr lang="ko-KR" altLang="en-US" sz="12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전처리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EDA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67045" y="2104271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 구축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검증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800600" y="3515860"/>
            <a:ext cx="897194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결과 및 결언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1109154" y="1047571"/>
            <a:ext cx="1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5" dirty="0">
                <a:latin typeface="Trebuchet MS"/>
                <a:cs typeface="Trebuchet MS"/>
              </a:rPr>
              <a:t>데이터 </a:t>
            </a:r>
            <a:r>
              <a:rPr lang="ko-KR" altLang="en-US" b="1" spc="-5" dirty="0" err="1">
                <a:latin typeface="Trebuchet MS"/>
                <a:cs typeface="Trebuchet MS"/>
              </a:rPr>
              <a:t>전처리</a:t>
            </a:r>
            <a:r>
              <a:rPr lang="ko-KR" altLang="en-US" b="1" spc="-5" dirty="0">
                <a:latin typeface="Trebuchet MS"/>
                <a:cs typeface="Trebuchet MS"/>
              </a:rPr>
              <a:t> </a:t>
            </a:r>
            <a:r>
              <a:rPr lang="en-US" altLang="ko-KR" b="1" spc="-5" dirty="0">
                <a:latin typeface="Trebuchet MS"/>
                <a:cs typeface="Trebuchet MS"/>
              </a:rPr>
              <a:t>&amp; EDA</a:t>
            </a:r>
            <a:endParaRPr lang="ko-KR" altLang="en-US" dirty="0">
              <a:latin typeface="Trebuchet MS"/>
              <a:cs typeface="Trebuchet M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CDEA-BA6A-4DA0-8DB3-A91F964A2900}"/>
              </a:ext>
            </a:extLst>
          </p:cNvPr>
          <p:cNvSpPr txBox="1"/>
          <p:nvPr/>
        </p:nvSpPr>
        <p:spPr>
          <a:xfrm>
            <a:off x="1105509" y="2438146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5" dirty="0">
                <a:latin typeface="Trebuchet MS"/>
                <a:cs typeface="Trebuchet MS"/>
              </a:rPr>
              <a:t>모델 구축 </a:t>
            </a:r>
            <a:r>
              <a:rPr lang="en-US" altLang="ko-KR" b="1" spc="-5" dirty="0">
                <a:latin typeface="Trebuchet MS"/>
                <a:cs typeface="Trebuchet MS"/>
              </a:rPr>
              <a:t>&amp; </a:t>
            </a:r>
            <a:r>
              <a:rPr lang="ko-KR" altLang="en-US" b="1" spc="-5" dirty="0">
                <a:latin typeface="Trebuchet MS"/>
                <a:cs typeface="Trebuchet MS"/>
              </a:rPr>
              <a:t>검증</a:t>
            </a:r>
            <a:endParaRPr lang="ko-KR" altLang="en-US" dirty="0">
              <a:latin typeface="Trebuchet MS"/>
              <a:cs typeface="Trebuchet M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128154" y="3821671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5" dirty="0">
                <a:latin typeface="Trebuchet MS"/>
                <a:cs typeface="Trebuchet MS"/>
              </a:rPr>
              <a:t>결과 및 결언</a:t>
            </a:r>
            <a:endParaRPr lang="ko-KR" altLang="en-US" dirty="0">
              <a:latin typeface="Trebuchet MS"/>
              <a:cs typeface="Trebuchet MS"/>
            </a:endParaRPr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667045" y="2438146"/>
            <a:ext cx="1349960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900" b="1" spc="-5" dirty="0">
                <a:solidFill>
                  <a:srgbClr val="F1F1F1"/>
                </a:solidFill>
                <a:latin typeface="Trebuchet MS"/>
                <a:cs typeface="Trebuchet MS"/>
              </a:rPr>
              <a:t>Feature Engineering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900" b="1" spc="-5" dirty="0">
                <a:solidFill>
                  <a:srgbClr val="F1F1F1"/>
                </a:solidFill>
                <a:latin typeface="Trebuchet MS"/>
                <a:cs typeface="Trebuchet MS"/>
              </a:rPr>
              <a:t>Augmentation</a:t>
            </a: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900" b="1" spc="-5" dirty="0">
                <a:solidFill>
                  <a:srgbClr val="F1F1F1"/>
                </a:solidFill>
                <a:latin typeface="Trebuchet MS"/>
                <a:cs typeface="Trebuchet MS"/>
              </a:rPr>
              <a:t>Model 1, 2, 3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3787901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900" b="1" spc="-5" dirty="0">
                <a:solidFill>
                  <a:srgbClr val="F1F1F1"/>
                </a:solidFill>
                <a:latin typeface="Trebuchet MS"/>
                <a:cs typeface="Trebuchet MS"/>
              </a:rPr>
              <a:t>결과 및 결언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667045" y="1012485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900" b="1" spc="-5" dirty="0">
                <a:solidFill>
                  <a:srgbClr val="F1F1F1"/>
                </a:solidFill>
                <a:latin typeface="Trebuchet MS"/>
                <a:cs typeface="Trebuchet MS"/>
              </a:rPr>
              <a:t>데이터 셋 준비</a:t>
            </a:r>
            <a:endParaRPr lang="en-US" altLang="ko-KR" sz="9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900" b="1" spc="-5" dirty="0">
                <a:solidFill>
                  <a:srgbClr val="F1F1F1"/>
                </a:solidFill>
                <a:latin typeface="Trebuchet MS"/>
                <a:cs typeface="Trebuchet MS"/>
              </a:rPr>
              <a:t>EDA</a:t>
            </a:r>
            <a:r>
              <a:rPr lang="ko-KR" altLang="en-US" sz="9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en-US" altLang="ko-KR" sz="900" b="1" spc="-5" dirty="0">
                <a:solidFill>
                  <a:srgbClr val="F1F1F1"/>
                </a:solidFill>
                <a:latin typeface="Trebuchet MS"/>
                <a:cs typeface="Trebuchet MS"/>
              </a:rPr>
              <a:t>–</a:t>
            </a:r>
            <a:r>
              <a:rPr lang="ko-KR" altLang="en-US" sz="900" b="1" spc="-5" dirty="0">
                <a:solidFill>
                  <a:srgbClr val="F1F1F1"/>
                </a:solidFill>
                <a:latin typeface="Trebuchet MS"/>
                <a:cs typeface="Trebuchet MS"/>
              </a:rPr>
              <a:t> 시각화</a:t>
            </a:r>
            <a:endParaRPr lang="en-US" altLang="ko-KR" sz="9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900" b="1" spc="-5" dirty="0">
                <a:solidFill>
                  <a:srgbClr val="F1F1F1"/>
                </a:solidFill>
                <a:latin typeface="Trebuchet MS"/>
                <a:cs typeface="Trebuchet MS"/>
              </a:rPr>
              <a:t>EDA - </a:t>
            </a:r>
            <a:r>
              <a:rPr lang="ko-KR" altLang="en-US" sz="900" b="1" spc="-5" dirty="0">
                <a:solidFill>
                  <a:srgbClr val="F1F1F1"/>
                </a:solidFill>
                <a:latin typeface="Trebuchet MS"/>
                <a:cs typeface="Trebuchet MS"/>
              </a:rPr>
              <a:t>상관관계</a:t>
            </a:r>
            <a:endParaRPr lang="en-US" altLang="ko-KR" sz="900" b="1" spc="-5" dirty="0">
              <a:solidFill>
                <a:srgbClr val="F1F1F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2B5B12-3794-4D87-B5E6-D44A6C80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9" y="752475"/>
            <a:ext cx="2009575" cy="3638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B0EF2-59DA-4EF4-BC50-1582C6C260FF}"/>
              </a:ext>
            </a:extLst>
          </p:cNvPr>
          <p:cNvSpPr txBox="1"/>
          <p:nvPr/>
        </p:nvSpPr>
        <p:spPr>
          <a:xfrm>
            <a:off x="3429000" y="2114550"/>
            <a:ext cx="2895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-9999 </a:t>
            </a:r>
            <a:r>
              <a:rPr lang="ko-KR" altLang="en-US" sz="1100" dirty="0"/>
              <a:t>등이 있는 사진은 제외하고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0.1</a:t>
            </a:r>
            <a:r>
              <a:rPr lang="ko-KR" altLang="en-US" sz="1100" dirty="0"/>
              <a:t>이상 내린 픽셀이 </a:t>
            </a:r>
            <a:r>
              <a:rPr lang="en-US" altLang="ko-KR" sz="1100" dirty="0"/>
              <a:t>UPPER </a:t>
            </a:r>
            <a:r>
              <a:rPr lang="ko-KR" altLang="en-US" sz="1100" dirty="0"/>
              <a:t>이상인 이미지만</a:t>
            </a:r>
            <a:endParaRPr lang="en-US" altLang="ko-KR" sz="1100" dirty="0"/>
          </a:p>
          <a:p>
            <a:r>
              <a:rPr lang="ko-KR" altLang="en-US" sz="1100" dirty="0"/>
              <a:t>데이터셋으로 저장했습니다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33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A0D012-309F-4315-9415-D0F458D9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1" y="1696075"/>
            <a:ext cx="2310071" cy="1437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E601EF-816A-466A-8486-0DAA7ECFADB7}"/>
              </a:ext>
            </a:extLst>
          </p:cNvPr>
          <p:cNvSpPr txBox="1"/>
          <p:nvPr/>
        </p:nvSpPr>
        <p:spPr>
          <a:xfrm>
            <a:off x="3553586" y="2114550"/>
            <a:ext cx="299961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앞서 만든 데이터셋을 불러와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0~9</a:t>
            </a:r>
            <a:r>
              <a:rPr lang="ko-KR" altLang="en-US" sz="1100" dirty="0"/>
              <a:t>번 채널</a:t>
            </a:r>
            <a:r>
              <a:rPr lang="en-US" altLang="ko-KR" sz="1100" dirty="0"/>
              <a:t> </a:t>
            </a:r>
            <a:r>
              <a:rPr lang="ko-KR" altLang="en-US" sz="1100" dirty="0"/>
              <a:t>총 </a:t>
            </a:r>
            <a:r>
              <a:rPr lang="en-US" altLang="ko-KR" sz="1100" dirty="0"/>
              <a:t>10</a:t>
            </a:r>
            <a:r>
              <a:rPr lang="ko-KR" altLang="en-US" sz="1100" dirty="0"/>
              <a:t>개 채널만을 사용했습니다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시각화 </a:t>
            </a:r>
            <a:r>
              <a:rPr lang="en-US" altLang="ko-KR" sz="1100" dirty="0"/>
              <a:t>EDA</a:t>
            </a:r>
            <a:r>
              <a:rPr lang="ko-KR" altLang="en-US" sz="1100" dirty="0"/>
              <a:t>를 통해 밝기 온도가 가장 직접적인</a:t>
            </a:r>
            <a:endParaRPr lang="en-US" altLang="ko-KR" sz="1100" dirty="0"/>
          </a:p>
          <a:p>
            <a:r>
              <a:rPr lang="ko-KR" altLang="en-US" sz="1100" dirty="0"/>
              <a:t>요소라고 파악했으며</a:t>
            </a:r>
            <a:r>
              <a:rPr lang="en-US" altLang="ko-KR" sz="1100" dirty="0"/>
              <a:t>, </a:t>
            </a:r>
            <a:r>
              <a:rPr lang="ko-KR" altLang="en-US" sz="1100" dirty="0"/>
              <a:t>위도</a:t>
            </a:r>
            <a:r>
              <a:rPr lang="en-US" altLang="ko-KR" sz="1100" dirty="0"/>
              <a:t>, </a:t>
            </a:r>
            <a:r>
              <a:rPr lang="ko-KR" altLang="en-US" sz="1100" dirty="0"/>
              <a:t>경도 데이터의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처리가 복잡해 생략하였습니다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5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1.2 EDA – </a:t>
            </a:r>
            <a:r>
              <a:rPr lang="ko-KR" altLang="en-US" dirty="0"/>
              <a:t>시각화 활용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FF7360-D1CA-4871-ACFE-62BEDB80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56" y="996167"/>
            <a:ext cx="2562243" cy="3151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19D02-061A-4F05-AEDF-A905A4B0EC7D}"/>
              </a:ext>
            </a:extLst>
          </p:cNvPr>
          <p:cNvSpPr txBox="1"/>
          <p:nvPr/>
        </p:nvSpPr>
        <p:spPr>
          <a:xfrm>
            <a:off x="3714753" y="2187028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랜덤하게 이미지를 불러오고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V</a:t>
            </a:r>
            <a:r>
              <a:rPr lang="ko-KR" altLang="en-US" sz="1100" dirty="0"/>
              <a:t>채널인 </a:t>
            </a:r>
            <a:r>
              <a:rPr lang="en-US" altLang="ko-KR" sz="1100" dirty="0"/>
              <a:t>0,2,4,5,7</a:t>
            </a:r>
            <a:r>
              <a:rPr lang="ko-KR" altLang="en-US" sz="1100" dirty="0"/>
              <a:t>의</a:t>
            </a:r>
            <a:r>
              <a:rPr lang="en-US" altLang="ko-KR" sz="1100" dirty="0"/>
              <a:t> </a:t>
            </a:r>
            <a:r>
              <a:rPr lang="ko-KR" altLang="en-US" sz="1100" dirty="0"/>
              <a:t>합 </a:t>
            </a:r>
            <a:r>
              <a:rPr lang="ko-KR" altLang="en-US" sz="1100" dirty="0" err="1"/>
              <a:t>피쳐와</a:t>
            </a:r>
            <a:endParaRPr lang="en-US" altLang="ko-KR" sz="1100" dirty="0"/>
          </a:p>
          <a:p>
            <a:r>
              <a:rPr lang="en-US" altLang="ko-KR" sz="1100" dirty="0"/>
              <a:t>H</a:t>
            </a:r>
            <a:r>
              <a:rPr lang="ko-KR" altLang="en-US" sz="1100" dirty="0"/>
              <a:t>채널인 </a:t>
            </a:r>
            <a:r>
              <a:rPr lang="en-US" altLang="ko-KR" sz="1100" dirty="0"/>
              <a:t>1,3,6,8</a:t>
            </a:r>
            <a:r>
              <a:rPr lang="ko-KR" altLang="en-US" sz="1100" dirty="0"/>
              <a:t>의 합 </a:t>
            </a:r>
            <a:r>
              <a:rPr lang="ko-KR" altLang="en-US" sz="1100" dirty="0" err="1"/>
              <a:t>피쳐를</a:t>
            </a:r>
            <a:r>
              <a:rPr lang="ko-KR" altLang="en-US" sz="1100" dirty="0"/>
              <a:t> 만들어</a:t>
            </a:r>
            <a:endParaRPr lang="en-US" altLang="ko-KR" sz="1100" dirty="0"/>
          </a:p>
          <a:p>
            <a:r>
              <a:rPr lang="ko-KR" altLang="en-US" sz="1100" dirty="0"/>
              <a:t>강수량 이미지와 비교해보았습니다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829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1.2 EDA – </a:t>
            </a:r>
            <a:r>
              <a:rPr lang="ko-KR" altLang="en-US" dirty="0"/>
              <a:t>시각화 활용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6F905-CF57-447B-ACCE-F5874832D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36105"/>
            <a:ext cx="2743199" cy="12734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12C02C-0731-41D6-9676-86EB73698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724150"/>
            <a:ext cx="2743199" cy="128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9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1.2 EDA – </a:t>
            </a:r>
            <a:r>
              <a:rPr lang="ko-KR" altLang="en-US" dirty="0"/>
              <a:t>상관관계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B7E98-0581-4556-92E7-627E993A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76" y="895350"/>
            <a:ext cx="3149603" cy="856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88D6A0-2450-4A33-B3C5-D386C9249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76" y="2051494"/>
            <a:ext cx="3149603" cy="24677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3F7ED1-E54A-405E-80F9-B620BBDE7181}"/>
              </a:ext>
            </a:extLst>
          </p:cNvPr>
          <p:cNvSpPr/>
          <p:nvPr/>
        </p:nvSpPr>
        <p:spPr>
          <a:xfrm>
            <a:off x="4072279" y="1763836"/>
            <a:ext cx="214513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v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h</a:t>
            </a:r>
            <a:r>
              <a:rPr lang="ko-KR" altLang="en-US" sz="1100" dirty="0"/>
              <a:t> 채널의 합 또는 차이가 강수량과의 상관관계에 도움을 줄 지 확인을 해봤습니다. 아주 조금 상관관계가 상승하는 것을 확인할 수 있었고,  </a:t>
            </a:r>
          </a:p>
          <a:p>
            <a:r>
              <a:rPr lang="ko-KR" altLang="en-US" sz="1100" dirty="0"/>
              <a:t>두 </a:t>
            </a:r>
            <a:r>
              <a:rPr lang="ko-KR" altLang="en-US" sz="1100" dirty="0" err="1"/>
              <a:t>피쳐간의</a:t>
            </a:r>
            <a:r>
              <a:rPr lang="ko-KR" altLang="en-US" sz="1100" dirty="0"/>
              <a:t> 합과 차이는 45도 회전변환 시의 상관관계와 같다는 아이디어에서 착안, 각각 30도, 45, 60도 </a:t>
            </a:r>
            <a:r>
              <a:rPr lang="ko-KR" altLang="en-US" sz="1100" dirty="0" err="1"/>
              <a:t>회전변환해보았습니다</a:t>
            </a:r>
            <a:r>
              <a:rPr lang="ko-KR" altLang="en-US" sz="11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85230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1.2 EDA – </a:t>
            </a:r>
            <a:r>
              <a:rPr lang="ko-KR" altLang="en-US" dirty="0"/>
              <a:t>상관관계 활용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3F7ED1-E54A-405E-80F9-B620BBDE7181}"/>
              </a:ext>
            </a:extLst>
          </p:cNvPr>
          <p:cNvSpPr/>
          <p:nvPr/>
        </p:nvSpPr>
        <p:spPr>
          <a:xfrm>
            <a:off x="3962400" y="1933113"/>
            <a:ext cx="214513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그 결과 v1-h1, v2-h2, v4-h4는 45도 회전변환시 아주 조금 상관관계가 증가하였고,  </a:t>
            </a:r>
          </a:p>
          <a:p>
            <a:r>
              <a:rPr lang="ko-KR" altLang="en-US" sz="1100" dirty="0"/>
              <a:t>v5-h5는 30도 변환 시 상관관계가 매우 크게 증가하는 것을 확인하여 회전변환한 </a:t>
            </a:r>
            <a:r>
              <a:rPr lang="ko-KR" altLang="en-US" sz="1100" dirty="0" err="1"/>
              <a:t>피쳐를</a:t>
            </a:r>
            <a:r>
              <a:rPr lang="ko-KR" altLang="en-US" sz="1100" dirty="0"/>
              <a:t> 사용하였습니다.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76EAAB-89F7-4977-BFA3-E9A380AA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32" y="1459221"/>
            <a:ext cx="1334510" cy="24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 Feature Engineering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10A77A-6E4E-4E9A-B50D-A75230A6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3215"/>
            <a:ext cx="4724400" cy="25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1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659</Words>
  <Application>Microsoft Office PowerPoint</Application>
  <PresentationFormat>사용자 지정</PresentationFormat>
  <Paragraphs>116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Dotum</vt:lpstr>
      <vt:lpstr>맑은 고딕</vt:lpstr>
      <vt:lpstr>맑은 고딕</vt:lpstr>
      <vt:lpstr>Arial</vt:lpstr>
      <vt:lpstr>Calibri</vt:lpstr>
      <vt:lpstr>Calibri Light</vt:lpstr>
      <vt:lpstr>Comic Sans MS</vt:lpstr>
      <vt:lpstr>Trebuchet MS</vt:lpstr>
      <vt:lpstr>Office Theme</vt:lpstr>
      <vt:lpstr>AI프렌즈 시즌2  위성관측 데이터를 활용한 강수량 산출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KJB</cp:lastModifiedBy>
  <cp:revision>13</cp:revision>
  <dcterms:created xsi:type="dcterms:W3CDTF">2019-11-05T08:15:17Z</dcterms:created>
  <dcterms:modified xsi:type="dcterms:W3CDTF">2020-05-31T15:13:26Z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