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301" r:id="rId4"/>
    <p:sldId id="260" r:id="rId5"/>
    <p:sldId id="274" r:id="rId6"/>
    <p:sldId id="261" r:id="rId7"/>
    <p:sldId id="275" r:id="rId8"/>
    <p:sldId id="262" r:id="rId9"/>
    <p:sldId id="276" r:id="rId10"/>
    <p:sldId id="288" r:id="rId11"/>
    <p:sldId id="289" r:id="rId12"/>
    <p:sldId id="290" r:id="rId13"/>
    <p:sldId id="263" r:id="rId14"/>
    <p:sldId id="277" r:id="rId15"/>
    <p:sldId id="264" r:id="rId16"/>
    <p:sldId id="278" r:id="rId17"/>
    <p:sldId id="265" r:id="rId18"/>
    <p:sldId id="309" r:id="rId19"/>
    <p:sldId id="279" r:id="rId20"/>
    <p:sldId id="266" r:id="rId21"/>
    <p:sldId id="281" r:id="rId22"/>
    <p:sldId id="267" r:id="rId23"/>
    <p:sldId id="302" r:id="rId24"/>
    <p:sldId id="259" r:id="rId25"/>
    <p:sldId id="282" r:id="rId26"/>
    <p:sldId id="272" r:id="rId27"/>
    <p:sldId id="273" r:id="rId28"/>
    <p:sldId id="283" r:id="rId29"/>
    <p:sldId id="284" r:id="rId30"/>
    <p:sldId id="285" r:id="rId31"/>
    <p:sldId id="286" r:id="rId32"/>
    <p:sldId id="287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03" r:id="rId41"/>
    <p:sldId id="304" r:id="rId42"/>
    <p:sldId id="268" r:id="rId43"/>
    <p:sldId id="269" r:id="rId44"/>
    <p:sldId id="298" r:id="rId45"/>
    <p:sldId id="299" r:id="rId46"/>
    <p:sldId id="30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60" autoAdjust="0"/>
  </p:normalViewPr>
  <p:slideViewPr>
    <p:cSldViewPr>
      <p:cViewPr varScale="1">
        <p:scale>
          <a:sx n="84" d="100"/>
          <a:sy n="84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71869-E798-44C1-BCC7-E6CB34561FC1}" type="datetimeFigureOut">
              <a:rPr lang="th-TH" smtClean="0"/>
              <a:t>23/03/58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F3854-67E4-44B7-A0BC-A03897BBF5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127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Principles  =</a:t>
            </a:r>
            <a:r>
              <a:rPr lang="en-US" sz="18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8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หลักการพื้นฐาน</a:t>
            </a:r>
          </a:p>
          <a:p>
            <a:r>
              <a:rPr lang="en-US" sz="18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</a:t>
            </a:r>
            <a:r>
              <a:rPr lang="th-TH" sz="18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ไม่จำเป็นต้องเป็น </a:t>
            </a:r>
            <a:r>
              <a:rPr lang="en-US" sz="18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soap service </a:t>
            </a:r>
            <a:r>
              <a:rPr lang="th-TH" sz="18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เป็น </a:t>
            </a:r>
            <a:r>
              <a:rPr lang="en-US" sz="18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java object </a:t>
            </a:r>
            <a:r>
              <a:rPr lang="th-TH" sz="18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ธรรมดาก็เป็น </a:t>
            </a:r>
            <a:r>
              <a:rPr lang="en-US" sz="18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</a:t>
            </a:r>
            <a:r>
              <a:rPr lang="th-TH" sz="18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ได้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F3854-67E4-44B7-A0BC-A03897BBF560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801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Functional Decomposition  </a:t>
            </a:r>
            <a:r>
              <a:rPr lang="th-TH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คือการแตกฟังก์ชั่น แนวคิดคนละแบบกับ</a:t>
            </a:r>
            <a:r>
              <a:rPr lang="th-TH" sz="18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OOP</a:t>
            </a:r>
          </a:p>
          <a:p>
            <a:r>
              <a:rPr lang="en-US" sz="18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Order </a:t>
            </a:r>
            <a:r>
              <a:rPr lang="th-TH" sz="18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ควรไปเรียกใช้ </a:t>
            </a:r>
            <a:r>
              <a:rPr lang="en-US" sz="18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customer service </a:t>
            </a:r>
            <a:r>
              <a:rPr lang="th-TH" sz="18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กับ </a:t>
            </a:r>
            <a:r>
              <a:rPr lang="en-US" sz="1800" baseline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productservice</a:t>
            </a:r>
            <a:r>
              <a:rPr lang="en-US" sz="18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8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ไม่ควรให้ </a:t>
            </a:r>
            <a:r>
              <a:rPr lang="en-US" sz="18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order </a:t>
            </a:r>
            <a:r>
              <a:rPr lang="th-TH" sz="18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ดึงเองควรแตก </a:t>
            </a:r>
            <a:r>
              <a:rPr lang="en-US" sz="18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F3854-67E4-44B7-A0BC-A03897BBF560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014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Implementation </a:t>
            </a:r>
            <a:r>
              <a:rPr lang="th-TH" sz="18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ยอมให้ซ้ำซ้อนได้</a:t>
            </a:r>
          </a:p>
          <a:p>
            <a:endParaRPr lang="th-T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F3854-67E4-44B7-A0BC-A03897BBF560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693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ถ้าต้องการ</a:t>
            </a:r>
            <a:r>
              <a:rPr lang="th-TH" baseline="0" dirty="0" smtClean="0"/>
              <a:t> </a:t>
            </a:r>
            <a:r>
              <a:rPr lang="en-US" baseline="0" dirty="0" smtClean="0"/>
              <a:t>Performance </a:t>
            </a:r>
            <a:r>
              <a:rPr lang="th-TH" baseline="0" dirty="0" smtClean="0"/>
              <a:t>สุดๆให้ตัด</a:t>
            </a:r>
            <a:r>
              <a:rPr lang="en-US" baseline="0" dirty="0" smtClean="0"/>
              <a:t>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ORM</a:t>
            </a:r>
            <a:r>
              <a:rPr lang="en-US" sz="18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8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ทิ้งก่อน</a:t>
            </a:r>
          </a:p>
          <a:p>
            <a:endParaRPr lang="th-TH" sz="1800" baseline="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h-TH" sz="18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เหมาะกับงานที่ </a:t>
            </a:r>
            <a:r>
              <a:rPr lang="en-US" sz="18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read </a:t>
            </a:r>
            <a:r>
              <a:rPr lang="th-TH" sz="18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มากกว่า </a:t>
            </a:r>
            <a:r>
              <a:rPr lang="en-US" sz="18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write</a:t>
            </a:r>
            <a:endParaRPr lang="th-TH" sz="1800" baseline="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F3854-67E4-44B7-A0BC-A03897BBF560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60283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Stateful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</a:t>
            </a:r>
            <a:r>
              <a:rPr lang="th-TH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คือพวกที่มี</a:t>
            </a:r>
            <a:r>
              <a:rPr lang="th-TH" sz="18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session </a:t>
            </a:r>
            <a:r>
              <a:rPr lang="th-TH" sz="18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เช่น </a:t>
            </a:r>
            <a:r>
              <a:rPr lang="en-US" sz="18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http </a:t>
            </a:r>
          </a:p>
          <a:p>
            <a:endParaRPr lang="en-US" sz="1800" baseline="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8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Partial</a:t>
            </a:r>
            <a:r>
              <a:rPr lang="th-TH" sz="18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เลื่อน</a:t>
            </a:r>
            <a:r>
              <a:rPr lang="th-TH" sz="1800" b="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b="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state </a:t>
            </a:r>
            <a:r>
              <a:rPr lang="th-TH" sz="1800" b="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บางส่วนออกไป</a:t>
            </a:r>
            <a:endParaRPr lang="th-T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F3854-67E4-44B7-A0BC-A03897BBF560}" type="slidenum">
              <a:rPr lang="th-TH" smtClean="0"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27314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UI Mediator </a:t>
            </a:r>
            <a:r>
              <a:rPr lang="th-TH" sz="18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ทำหน้าที่แจ้งสถานะว่าอยู่ในสถานะใด</a:t>
            </a:r>
            <a:endParaRPr lang="th-T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F3854-67E4-44B7-A0BC-A03897BBF560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7477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Capability</a:t>
            </a:r>
            <a:r>
              <a:rPr lang="th-TH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=</a:t>
            </a:r>
            <a:r>
              <a:rPr lang="en-US" sz="18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baseline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function,method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F3854-67E4-44B7-A0BC-A03897BBF560}" type="slidenum">
              <a:rPr lang="th-TH" smtClean="0"/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0621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สิ่งที่</a:t>
            </a:r>
            <a:r>
              <a:rPr lang="th-TH" baseline="0" dirty="0" smtClean="0"/>
              <a:t> </a:t>
            </a:r>
            <a:r>
              <a:rPr lang="en-US" dirty="0" smtClean="0"/>
              <a:t>Client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REST </a:t>
            </a:r>
            <a:r>
              <a:rPr lang="th-TH" baseline="0" dirty="0" smtClean="0"/>
              <a:t>เห็น คือเห็นแค่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</a:t>
            </a:r>
            <a:r>
              <a:rPr lang="th-TH" baseline="0" smtClean="0"/>
              <a:t>อย่างเดียว</a:t>
            </a:r>
            <a:endParaRPr lang="en-US" baseline="0" dirty="0" smtClean="0"/>
          </a:p>
          <a:p>
            <a:r>
              <a:rPr lang="en-US" dirty="0" smtClean="0"/>
              <a:t> </a:t>
            </a:r>
          </a:p>
          <a:p>
            <a:r>
              <a:rPr lang="th-TH" dirty="0" smtClean="0"/>
              <a:t>สิ่งที่</a:t>
            </a:r>
            <a:r>
              <a:rPr lang="th-TH" baseline="0" dirty="0" smtClean="0"/>
              <a:t> </a:t>
            </a:r>
            <a:r>
              <a:rPr lang="en-US" dirty="0" smtClean="0"/>
              <a:t>Client Soap</a:t>
            </a:r>
            <a:r>
              <a:rPr lang="en-US" baseline="0" dirty="0" smtClean="0"/>
              <a:t> </a:t>
            </a:r>
            <a:r>
              <a:rPr lang="th-TH" baseline="0" dirty="0" smtClean="0"/>
              <a:t>เห็น คือเห็น ฟังก์ชั่นภายใน </a:t>
            </a:r>
            <a:r>
              <a:rPr lang="en-US" baseline="0" dirty="0" smtClean="0"/>
              <a:t>service </a:t>
            </a:r>
            <a:r>
              <a:rPr lang="th-TH" baseline="0" dirty="0" smtClean="0"/>
              <a:t>ว่ามีอะไรให้เรียกใช้บ้าง</a:t>
            </a:r>
            <a:endParaRPr lang="en-US" baseline="0" dirty="0" smtClean="0"/>
          </a:p>
          <a:p>
            <a:r>
              <a:rPr lang="en-US" dirty="0" smtClean="0"/>
              <a:t> </a:t>
            </a:r>
            <a:endParaRPr lang="th-TH" dirty="0" smtClean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F3854-67E4-44B7-A0BC-A03897BBF560}" type="slidenum">
              <a:rPr lang="th-TH" smtClean="0"/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7617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D296-8E58-487A-942C-CD979B6945B4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1042-2D2A-43F1-9514-B6664274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4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D296-8E58-487A-942C-CD979B6945B4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1042-2D2A-43F1-9514-B6664274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0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D296-8E58-487A-942C-CD979B6945B4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1042-2D2A-43F1-9514-B6664274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4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D296-8E58-487A-942C-CD979B6945B4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1042-2D2A-43F1-9514-B6664274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9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D296-8E58-487A-942C-CD979B6945B4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1042-2D2A-43F1-9514-B6664274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6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D296-8E58-487A-942C-CD979B6945B4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1042-2D2A-43F1-9514-B6664274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0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D296-8E58-487A-942C-CD979B6945B4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1042-2D2A-43F1-9514-B6664274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4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D296-8E58-487A-942C-CD979B6945B4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1042-2D2A-43F1-9514-B6664274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8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D296-8E58-487A-942C-CD979B6945B4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1042-2D2A-43F1-9514-B6664274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6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D296-8E58-487A-942C-CD979B6945B4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1042-2D2A-43F1-9514-B6664274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2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D296-8E58-487A-942C-CD979B6945B4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1042-2D2A-43F1-9514-B6664274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DD296-8E58-487A-942C-CD979B6945B4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F1042-2D2A-43F1-9514-B6664274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>
            <a:normAutofit/>
          </a:bodyPr>
          <a:lstStyle/>
          <a:p>
            <a:pPr algn="r"/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</a:rPr>
              <a:t>SOA Principles</a:t>
            </a:r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285750" y="2276872"/>
            <a:ext cx="8001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602" tIns="50301" rIns="100602" bIns="50301"/>
          <a:lstStyle/>
          <a:p>
            <a:pPr algn="r" defTabSz="1006475">
              <a:lnSpc>
                <a:spcPct val="80000"/>
              </a:lnSpc>
              <a:spcBef>
                <a:spcPct val="20000"/>
              </a:spcBef>
              <a:defRPr/>
            </a:pPr>
            <a:r>
              <a:rPr lang="th-TH" sz="2400" b="1" kern="0" dirty="0">
                <a:latin typeface="Cordia New" pitchFamily="34" charset="-34"/>
                <a:cs typeface="Cordia New" pitchFamily="34" charset="-34"/>
              </a:rPr>
              <a:t>โดย</a:t>
            </a:r>
            <a:endParaRPr lang="en-US" sz="2400" b="1" kern="0" dirty="0">
              <a:latin typeface="Cordia New" pitchFamily="34" charset="-34"/>
              <a:cs typeface="Cordia New" pitchFamily="34" charset="-34"/>
            </a:endParaRPr>
          </a:p>
          <a:p>
            <a:pPr algn="r" defTabSz="1006475">
              <a:lnSpc>
                <a:spcPct val="80000"/>
              </a:lnSpc>
              <a:spcBef>
                <a:spcPct val="20000"/>
              </a:spcBef>
              <a:defRPr/>
            </a:pPr>
            <a:endParaRPr lang="th-TH" sz="2400" kern="0" dirty="0">
              <a:latin typeface="Cordia New" pitchFamily="34" charset="-34"/>
              <a:cs typeface="Cordia New" pitchFamily="34" charset="-34"/>
            </a:endParaRPr>
          </a:p>
          <a:p>
            <a:pPr algn="r" defTabSz="1006475">
              <a:lnSpc>
                <a:spcPct val="80000"/>
              </a:lnSpc>
              <a:spcBef>
                <a:spcPct val="20000"/>
              </a:spcBef>
              <a:defRPr/>
            </a:pPr>
            <a:r>
              <a:rPr lang="th-TH" sz="3600" b="1" kern="0" dirty="0">
                <a:latin typeface="Cordia New" pitchFamily="34" charset="-34"/>
                <a:cs typeface="Cordia New" pitchFamily="34" charset="-34"/>
              </a:rPr>
              <a:t>ณรงค์  จันทร์สร้อย</a:t>
            </a:r>
            <a:endParaRPr lang="en-US" sz="3600" b="1" kern="0" dirty="0">
              <a:latin typeface="Cordia New" pitchFamily="34" charset="-34"/>
              <a:cs typeface="Cordia New" pitchFamily="34" charset="-34"/>
            </a:endParaRPr>
          </a:p>
          <a:p>
            <a:pPr algn="r" defTabSz="1006475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6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rdia New" pitchFamily="34" charset="-34"/>
                <a:cs typeface="Cordia New" pitchFamily="34" charset="-34"/>
              </a:rPr>
              <a:t>[ </a:t>
            </a:r>
            <a:r>
              <a:rPr lang="en-US" sz="3600" b="1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rdia New" pitchFamily="34" charset="-34"/>
                <a:cs typeface="Cordia New" pitchFamily="34" charset="-34"/>
              </a:rPr>
              <a:t>Narong</a:t>
            </a:r>
            <a:r>
              <a:rPr lang="en-US" sz="36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3600" b="1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rdia New" pitchFamily="34" charset="-34"/>
                <a:cs typeface="Cordia New" pitchFamily="34" charset="-34"/>
              </a:rPr>
              <a:t>Chansoi</a:t>
            </a:r>
            <a:r>
              <a:rPr lang="en-US" sz="36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rdia New" pitchFamily="34" charset="-34"/>
                <a:cs typeface="Cordia New" pitchFamily="34" charset="-34"/>
              </a:rPr>
              <a:t> ]</a:t>
            </a:r>
          </a:p>
          <a:p>
            <a:pPr algn="r" defTabSz="1006475">
              <a:lnSpc>
                <a:spcPct val="80000"/>
              </a:lnSpc>
              <a:spcBef>
                <a:spcPct val="20000"/>
              </a:spcBef>
              <a:defRPr/>
            </a:pPr>
            <a:endParaRPr lang="en-US" sz="1200" b="1" kern="0" dirty="0">
              <a:latin typeface="Cordia New" pitchFamily="34" charset="-34"/>
              <a:cs typeface="Cordia New" pitchFamily="34" charset="-34"/>
            </a:endParaRPr>
          </a:p>
          <a:p>
            <a:pPr algn="r" defTabSz="1006475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kern="0" dirty="0">
                <a:latin typeface="Cordia New" pitchFamily="34" charset="-34"/>
                <a:cs typeface="Cordia New" pitchFamily="34" charset="-34"/>
              </a:rPr>
              <a:t>Enterprise and Software Architecture Evangelist</a:t>
            </a:r>
          </a:p>
          <a:p>
            <a:pPr algn="r" defTabSz="1006475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rdia New" pitchFamily="34" charset="-34"/>
                <a:cs typeface="Cordia New" pitchFamily="34" charset="-34"/>
              </a:rPr>
              <a:t>IBM Rational Certified Consultant</a:t>
            </a:r>
          </a:p>
          <a:p>
            <a:pPr algn="r" defTabSz="1006475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rdia New" pitchFamily="34" charset="-34"/>
                <a:cs typeface="Cordia New" pitchFamily="34" charset="-34"/>
              </a:rPr>
              <a:t>Sun Certified Enterprise Architect </a:t>
            </a:r>
          </a:p>
          <a:p>
            <a:pPr algn="r" defTabSz="1006475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rdia New" pitchFamily="34" charset="-34"/>
                <a:cs typeface="Cordia New" pitchFamily="34" charset="-34"/>
              </a:rPr>
              <a:t>Practicing Member of  World Wide Institute of Software Architects</a:t>
            </a:r>
          </a:p>
          <a:p>
            <a:pPr algn="r" defTabSz="1006475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kern="0" dirty="0">
                <a:latin typeface="Cordia New" pitchFamily="34" charset="-34"/>
                <a:cs typeface="Cordia New" pitchFamily="34" charset="-34"/>
              </a:rPr>
              <a:t>[ </a:t>
            </a:r>
            <a:r>
              <a:rPr lang="en-US" b="1" kern="0" dirty="0">
                <a:latin typeface="Cordia New" pitchFamily="34" charset="-34"/>
                <a:cs typeface="Cordia New" pitchFamily="34" charset="-34"/>
              </a:rPr>
              <a:t>encipher@yahoo.com</a:t>
            </a:r>
            <a:r>
              <a:rPr lang="en-US" kern="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kern="0" dirty="0" smtClean="0">
                <a:latin typeface="Cordia New" pitchFamily="34" charset="-34"/>
                <a:cs typeface="Cordia New" pitchFamily="34" charset="-34"/>
              </a:rPr>
              <a:t>]</a:t>
            </a:r>
          </a:p>
          <a:p>
            <a:pPr algn="r" defTabSz="1006475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kern="0" dirty="0" smtClean="0">
                <a:latin typeface="Cordia New" pitchFamily="34" charset="-34"/>
                <a:cs typeface="Cordia New" pitchFamily="34" charset="-34"/>
              </a:rPr>
              <a:t>[ minimallife.wordpress.com ]</a:t>
            </a:r>
          </a:p>
          <a:p>
            <a:pPr algn="r" defTabSz="1006475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kern="0" dirty="0" smtClean="0">
                <a:latin typeface="Cordia New" pitchFamily="34" charset="-34"/>
                <a:cs typeface="Cordia New" pitchFamily="34" charset="-34"/>
              </a:rPr>
              <a:t>[ facebook.com/narong.chansoi.5 ]</a:t>
            </a:r>
            <a:endParaRPr lang="en-US" kern="0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28665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Task 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ทำหน้าที่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Abstract Business Process</a:t>
            </a:r>
            <a:endParaRPr lang="th-TH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Task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ทำหน้าที่ประมวลผล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Business Process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โดยแต่ละเมธอดใน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Task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มีหน้าที่ประมวลผล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Business Process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ที่สอดคล้องกับชื่อ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Task Service</a:t>
            </a:r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th-TH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ไม่เน้นการ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Reuse Task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แต่สามารถมี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Business Rule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หรือ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Business Logic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เล็กน้อยได้ ซึ่งต้องเป็น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Business Rule/Logic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ที่ไม่เน้น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Reuse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เช่น เมื่อรับผลลัพธ์จาก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Entity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กลับมาแล้วต้องตัดสินใจว่าจะควบคุม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Flow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ไปทางไหนต่อไป</a:t>
            </a:r>
          </a:p>
          <a:p>
            <a:pPr marL="457200" lvl="1" indent="0">
              <a:buNone/>
            </a:pPr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นอกจากนี้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Task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ยังทำหน้าที่ควบคุมภาพรวม</a:t>
            </a:r>
            <a:r>
              <a:rPr lang="th-TH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ของท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ราน</a:t>
            </a:r>
            <a:r>
              <a:rPr lang="th-TH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แซกชั่น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ซึ่งสัมพันธ์กับ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Business Process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เพราะ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Task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ไม่ควรทำ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Business Logic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Utility Logic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ด้วยตัวเอง มีหน้าที่หลักคือควบคุม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Flow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ของ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Procedure</a:t>
            </a:r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Process Abstraction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Transaction Script [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PoEAA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]</a:t>
            </a:r>
          </a:p>
          <a:p>
            <a:pPr lvl="1"/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Inventory Design Principles:</a:t>
            </a:r>
            <a:br>
              <a:rPr lang="en-US" sz="3600" dirty="0" smtClean="0"/>
            </a:br>
            <a:r>
              <a:rPr lang="en-US" sz="3600" dirty="0" smtClean="0"/>
              <a:t>Logical Inventory Layer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3034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Entity 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ทำหน้าที่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Abstract Business Logic</a:t>
            </a:r>
            <a:endParaRPr lang="th-TH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Entity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ทำหน้าที่ประมวลผล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Business Logic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ซึ่งสามารถใช้แนวคิด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Domain-Driven Design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ช่วยได้ เพื่อแบ่งเป็น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Domain Entity</a:t>
            </a:r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th-TH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ควรรวบรวม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Business Logic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เพื่อสร้างเมธอดขึ้นมา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Abstract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การทำงานของ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Business Logic/Rule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เหล่านั้น</a:t>
            </a:r>
          </a:p>
          <a:p>
            <a:pPr lvl="1"/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Entity Abstraction</a:t>
            </a:r>
          </a:p>
          <a:p>
            <a:pPr lvl="1"/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Inventory Design Principles:</a:t>
            </a:r>
            <a:br>
              <a:rPr lang="en-US" sz="3600" dirty="0" smtClean="0"/>
            </a:br>
            <a:r>
              <a:rPr lang="en-US" sz="3600" dirty="0" smtClean="0"/>
              <a:t>Logical Inventory Layer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670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Utility 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ทำหน้าที่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Abstract Utility Logic</a:t>
            </a:r>
            <a:endParaRPr lang="th-TH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Utility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ทำหน้าที่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Abstract Utility Logic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เช่น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Send SMS, Email, OTP,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การเชื่อมต่อกับระบบภายนอก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การคำนวณ เป็นต้น</a:t>
            </a:r>
          </a:p>
          <a:p>
            <a:pPr lvl="1"/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th-TH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Utility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เป็น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ที่มีระดับการ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Reuse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สูงสุด ถือว่าเป็น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Agnostic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Utility Service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ต้องขึ้นกับ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Business Logic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หรือ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Entity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แต่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Utility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ที่มีหน้าที่คล้ายกันสามารถจัดรวมอยู่ในกลุ่ม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Domain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เดียวกันและอยู่ใน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Inventory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เดียวกันได้ เช่น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Inventory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ของกลุ่ม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Gateway Utility Service</a:t>
            </a:r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Utility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Common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มากๆ และถูกเรียกใช้โดย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Task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Entity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ที่อยู่ในหลาย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Inventory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ได้ ควรทำให้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Utility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เหล่านี้เป็นไฟล์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.Jar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(แต่ยังต้องเป็น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1 Service / 1 .Jar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แล้ว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Deploy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ซ้ำๆ ในเครื่อง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Inventory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ต่างๆ เหล่านั้นได้ เพื่อลดคอขวดที่แทนที่จะต้องวิ่งมา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Call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ที่ที่เดียวกัน แต่กรณีนี้มีข้อเสียที่เกิดขึ้นคือระดับ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Governance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จะต้องเข้มงวดมากขึ้นเพื่อให้ยังสามารถควบคุมได้</a:t>
            </a:r>
          </a:p>
          <a:p>
            <a:pPr marL="457200" lvl="1" indent="0">
              <a:buNone/>
            </a:pPr>
            <a:r>
              <a:rPr lang="th-TH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Grid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ซึ่งเป็น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Stateful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ให้ใช้เป็น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Utility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และไม่ต้องมี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Task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มา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Encapsulate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ก่อน โดยเครื่องที่เป็น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Inventory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สำหรับ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Grid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ไม่ต้องมี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Task Service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นอกจากนี้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Rules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ต่างๆ โดยเฉพาะที่ไม่ใช่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Business Rule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สามารถให้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Utility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ทำได้</a:t>
            </a:r>
          </a:p>
          <a:p>
            <a:pPr marL="457200" lvl="1" indent="0">
              <a:buNone/>
            </a:pPr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r>
              <a:rPr lang="th-TH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กฏเกณฑ์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การออกแบบ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Utility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ที่ดีให้ดูเพิ่มตาม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Patterns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ด้านล่าง</a:t>
            </a:r>
          </a:p>
          <a:p>
            <a:pPr marL="457200" lvl="1" indent="0">
              <a:buNone/>
            </a:pPr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Utility Abstraction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Agnostic Context, Service Agent,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Cross-Domain Utility Layer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Rules Centralization, Service Perimeter Guard,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Stateful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Services</a:t>
            </a:r>
          </a:p>
          <a:p>
            <a:pPr lvl="1"/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Inventory Design Principles:</a:t>
            </a:r>
            <a:br>
              <a:rPr lang="en-US" sz="3600" dirty="0" smtClean="0"/>
            </a:br>
            <a:r>
              <a:rPr lang="en-US" sz="3600" dirty="0" smtClean="0"/>
              <a:t>Logical Inventory Layer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02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มีศูนย์กลางการจัดการ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Process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Consumer Request</a:t>
            </a: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กำหนดให้เลเยอร์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Product API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ทำหน้าที่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Abstract Request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จากไคล</a:t>
            </a:r>
            <a:r>
              <a:rPr lang="th-TH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เอ็นต์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ภายนอก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True Money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ทำหน้าที่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Orchestrate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ระหว่างส่วน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Product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กับส่วน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th-TH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ไคล</a:t>
            </a:r>
            <a:r>
              <a:rPr lang="th-TH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เอ็นต์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ของ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(ที่มี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Inventory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ต่างๆ) คือ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Product API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เท่านั้น โดย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Call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ผ่าน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REST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หรือ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Asynchronous Call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ผ่าน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MQS</a:t>
            </a:r>
          </a:p>
          <a:p>
            <a:pPr marL="457200" lvl="1" indent="0">
              <a:buNone/>
            </a:pP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Task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ทำหน้าที่จัดการ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Consumer Request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โดย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Product API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จะ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Call Task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เท่านั้น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Call Entity Service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และ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Utility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ตรงๆ ไม่ได้</a:t>
            </a: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Task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สามารถ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Call Entity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Utility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ได้ โดย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Task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ทำหน้าที่เปรียบเสมือน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Orchestration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ที่อยู่ภายใต้ขอบเขตของ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Business Process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หนึ่งๆ</a:t>
            </a:r>
          </a:p>
          <a:p>
            <a:pPr marL="457200" lvl="1" indent="0">
              <a:buNone/>
            </a:pPr>
            <a:r>
              <a:rPr lang="th-TH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Entity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สามารถ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Call Entity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Utility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ได้</a:t>
            </a:r>
          </a:p>
          <a:p>
            <a:pPr marL="457200" lvl="1" indent="0">
              <a:buNone/>
            </a:pPr>
            <a:r>
              <a:rPr lang="th-TH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Utility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ห้าม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Call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ใดๆ เด็ดขาด แม้แต่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Utility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ด้วยกันเอง</a:t>
            </a: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Process Centralization</a:t>
            </a:r>
            <a:endParaRPr lang="th-TH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Inventory Design Principles:</a:t>
            </a:r>
            <a:br>
              <a:rPr lang="en-US" sz="3600" dirty="0" smtClean="0"/>
            </a:br>
            <a:r>
              <a:rPr lang="en-US" sz="3600" dirty="0" smtClean="0"/>
              <a:t>Inventory Centralization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866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มีศูนย์กลางเพื่อเก็บและจัดการ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Schema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ของ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 ข้อมูลที่รับ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ส่งระหว่าง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th-TH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ให้ดู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Enterprise Data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Standard</a:t>
            </a:r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ข้อมูลรายละเอียดที่อธิบายรูปแบบและฟอร์แมตของข้อมูลในการรับ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ส่งกันระหว่าง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ต้องเก็บรวบรวมไว้ที่เดียวกับรายละเอียด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API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ซึ่งต้องอยู่ที่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Registry</a:t>
            </a:r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Schema Centralization</a:t>
            </a:r>
          </a:p>
        </p:txBody>
      </p:sp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Inventory Design Principles:</a:t>
            </a:r>
            <a:br>
              <a:rPr lang="en-US" sz="3600" dirty="0" smtClean="0"/>
            </a:br>
            <a:r>
              <a:rPr lang="en-US" sz="3600" dirty="0" smtClean="0"/>
              <a:t>Inventory Centralization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282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มีศูนย์กลางเพื่อเก็บและจัดการ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Policy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ในการเรียกใช้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และการเข้าถึงข้อมูลที่รับ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ส่งระหว่าง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จัดเก็บรายละเอียด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Policy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ไว้ที่เดียว เช่นที่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Registry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หรือสร้าง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Inventory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ขึ้นใหม่เพื่อรวบ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Policy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ทั้งหมดเอาไว้ โดยกำหนดให้แต่ละ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เป็น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Utility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โดยสามารถกระจายการทำงานไปยังเครื่อง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Inventory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ต่างๆ ได้ โดยสามารถยอมรับความซ้ำซ้อนได้ เพราะการจัดการ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Policy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ของการ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Call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ถือเป็น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Fine-Grained Functioning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นอกจากนี้กรณียอม</a:t>
            </a:r>
            <a:r>
              <a:rPr lang="th-TH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ให้ซ้ำซ้อนมีข้อเสียที่เกิดขึ้นคือระดับ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Governance</a:t>
            </a:r>
            <a:r>
              <a:rPr lang="th-TH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จะต้องเข้มงวดมากขึ้นเพื่อให้ยังสามารถควบคุมได้</a:t>
            </a: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Policy Centralization</a:t>
            </a:r>
            <a:endParaRPr lang="th-TH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Inventory Design Principles:</a:t>
            </a:r>
            <a:br>
              <a:rPr lang="en-US" sz="3600" dirty="0" smtClean="0"/>
            </a:br>
            <a:r>
              <a:rPr lang="en-US" sz="3600" dirty="0" smtClean="0"/>
              <a:t>Inventory Centralization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904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มีศูนย์กลางเพื่อเก็บและจัดการ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Rule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ต่างๆ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รายละเอียด (คำอธิบาย เงื่อนไข ข้อจำกัด </a:t>
            </a:r>
            <a:r>
              <a:rPr lang="th-TH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กฏเกณฑ์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สูตร ฯ) ของ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Rule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ทุกตัวต้องถูกจัดเก็บไว้ที่เดียว เช่นใน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Registry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เพื่อให้ผู้ที่สนใจสามารถอ้างอิงได้ที่เดียว และจะได้สามารถแก้ไขปรับปรุงได้ที่เดียว</a:t>
            </a:r>
          </a:p>
          <a:p>
            <a:pPr lvl="1"/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ในส่วนของ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Rule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แบ่งเป็น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2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ประเภทคือ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1) Domain Specific Rule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ให้ทำงานอยู่ใน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Inventory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ที่เป็น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Domain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เดียวกับ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Rule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นั้น เช่น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Rule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ด้าน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Customer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ก็ควรอยู่ใน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Inventory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ของ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Customer 2) Common Rule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ให้ทำงานอยู่ใน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Inventory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ที่รวบรวม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Common Rule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ต่างๆ ไว้ด้วยกัน ซึ่งแยกออกจาก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Domain Specific Inventory</a:t>
            </a:r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Domain Specific Rule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ควรเป็น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Entity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Common Rule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ควรเป็น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Utility Service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(เพราะไม่อิงกับ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Business Domain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marL="457200" lvl="1" indent="0">
              <a:buNone/>
            </a:pP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Rules Centralization</a:t>
            </a:r>
          </a:p>
        </p:txBody>
      </p:sp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Inventory Design Principles:</a:t>
            </a:r>
            <a:br>
              <a:rPr lang="en-US" sz="3600" dirty="0" smtClean="0"/>
            </a:br>
            <a:r>
              <a:rPr lang="en-US" sz="3600" dirty="0" smtClean="0"/>
              <a:t>Inventory Centralization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9321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โปรโตคอลที่ใช้โดย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Consumer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นอกเครื่อง ที่เข้ามาเรียก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ใน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Inventory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มีแบบเดียวคือ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HTTP (REST) 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โดยมี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2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รูปแบบการเรียกคือ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Synchronous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Asynchronous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ส่วนการเรียกกันเองภายในเครื่องใช้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Java API</a:t>
            </a: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ใดๆ ที่แน่ใจว่าจะมี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Consumer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ที่อยู่คนละเครื่องกันมาเรียก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(Remote Call)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ต้องสร้าง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Endpoint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ของ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นั้นขึ้นมา แล้ว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map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REST URI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โดยเมื่อรับ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Request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เข้ามา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Endpoint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จะเรียกอินเตอร์เฟสของ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โดยไม่เรียกคลาสตรงๆ</a:t>
            </a:r>
          </a:p>
          <a:p>
            <a:pPr lvl="1"/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ในอนาคตทุก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ควรมี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Endpoint</a:t>
            </a:r>
            <a:r>
              <a:rPr lang="th-TH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ของตัวเอง</a:t>
            </a:r>
          </a:p>
          <a:p>
            <a:pPr marL="457200" lvl="1" indent="0">
              <a:buNone/>
            </a:pPr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กรณี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Consumer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ที่อยู่เครื่องเดียวกับ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ให้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Call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แบบ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Java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ปกติได้เลย แต่ต้อง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Call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ผ่านอินเตอร์เฟสเท่านั้น ห้ามเรียกใช้คลาสตรงๆ</a:t>
            </a:r>
          </a:p>
          <a:p>
            <a:pPr lvl="1"/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Dual Protocols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Redundant Implementation, Concurrent Contracts, Protocol Bridging, Logic Centralization, Canonical Protocol</a:t>
            </a:r>
            <a:endParaRPr lang="th-TH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Inventory Design Principles:</a:t>
            </a:r>
            <a:br>
              <a:rPr lang="en-US" sz="3600" dirty="0" smtClean="0"/>
            </a:br>
            <a:r>
              <a:rPr lang="en-US" sz="3600" dirty="0" smtClean="0"/>
              <a:t>Inventory Implementation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8234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จัดประเภท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Resource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และกำหนดการเข้าถึงที่เป็นมาตรฐาน โดยมี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Coupling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กับ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Resource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ให้น้อยที่สุด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กำหนดประเภท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Resource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จะเรียกใช้ เช่น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Database, Message Queue Server, Legacy System, Mail Server, SMSC Server, Cache, Pool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เป็นต้น ต้องสร้าง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Connector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ขึ้นมาเพื่อเป็นตัวกลางในการเชื่อมต่อกับ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Resource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นั้นๆ</a:t>
            </a:r>
          </a:p>
          <a:p>
            <a:pPr lvl="1"/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ทำ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Classification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Resource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ต่างๆ ให้มีความชัดเจนที่สุด เพื่อลด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Coupling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Resource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และกับ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Vendor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ให้มากที่สุด เช่น ควรสร้าง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DatabaseConnector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เพื่อ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Encapsulate</a:t>
            </a:r>
            <a:r>
              <a:rPr lang="th-TH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วิธีการเข้าถึง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Database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เช่น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Spring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JdbcTemplate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หรือต้องการใช้ความสามารถพิเศษของ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Database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เช่น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Oracle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ให้สร้างแยกต่างหาก เช่น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OracleConnector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/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OracleDAO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เป็นต้น</a:t>
            </a:r>
          </a:p>
          <a:p>
            <a:pPr marL="457200" lvl="1" indent="0">
              <a:buNone/>
            </a:pPr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ห้ามทีมพัฒนาสร้าง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Resource Connector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ตามใจชอบเด็ดขาด ต้องใช้ตัวที่กำหนดเป็นมาตรฐานและเปิดให้ใช้งานเท่านั้น กรณีต้องการสร้างตัวที่ต้องการความเฉพาะเจาะจงกว่าปกติ ให้แจ้งผู้ดูแล (เช่น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Custodian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ก่อนเสมอ</a:t>
            </a:r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Canonical Resources</a:t>
            </a:r>
            <a:endParaRPr lang="th-TH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Inventory Design Principles:</a:t>
            </a:r>
            <a:br>
              <a:rPr lang="en-US" sz="3600" dirty="0" smtClean="0"/>
            </a:br>
            <a:r>
              <a:rPr lang="en-US" sz="3600" dirty="0" smtClean="0"/>
              <a:t>Inventory Implementation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52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ทุก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ต้องระบุว่าเป็น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Stateless 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หรือ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Stateful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ปกติ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REST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ต้องเป็น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Stateless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อยู่แล้ว แต่อาจมีบางกรณีที่จำเป็นที่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นั้นต้องเป็น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Stateful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(เช่น สำหรับเก็บ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Transaction State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ควรระบุ เช่น ในเอกสาร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API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ให้ชัดเจนว่าเป็น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Stateful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Grid,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Stateful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Services</a:t>
            </a:r>
            <a:endParaRPr lang="th-TH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Inventory Design Principles:</a:t>
            </a:r>
            <a:br>
              <a:rPr lang="en-US" sz="3600" dirty="0" smtClean="0"/>
            </a:br>
            <a:r>
              <a:rPr lang="en-US" sz="3600" dirty="0" smtClean="0"/>
              <a:t>Inventory Implementation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510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SOA Principles</a:t>
            </a:r>
            <a:endParaRPr lang="en-US" sz="36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SOA Principles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ประกอบด้วย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Inventory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Principles  &gt;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Server 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กลางเอาไว้เก็บ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ต่างๆไว้ใช้</a:t>
            </a:r>
            <a:endParaRPr lang="th-TH" dirty="0" smtClean="0"/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Design Principles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Composition Design Principles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Maintenance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Principles &gt; 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ออกแบบให้คนรุ่นหลัง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SOA Governance Principles</a:t>
            </a:r>
          </a:p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923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Stateless 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ต้อง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Loose Coupling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กับ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State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หากจำเป็นต้องมี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State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ให้แยก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State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ไปเก็บนอก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Context 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ยกเว้น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Granularity 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ไม่ใหญ่และใช้ระยะเวลาสั้น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หาก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Stateless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จำเป็นต้องสร้างและใช้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State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ช่วงการสร้างและลบ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State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ทิ้งต้องจบใน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Consumer Request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เดียว ซึ่งแยกเป็น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2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กรณี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1)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หาก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Granularity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ของ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State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ไม่ใหญ่มาก ให้เก็บในหน่วยความจำของเครื่องที่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นั้นทำงานเลย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2)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หากมีขนาดใหญ่ ให้ส่ง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State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ไปเก็บนอก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Context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ของ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นั้น โดยอาจส่งไปให้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Stateful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ที่เป็น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Grid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เก็บ โดยทำงานอยู่ใน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Inventory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แยกออกไปคนละเครื่อง เพื่อควบคุมการใช้หน่วยความจำไม่ให้สูงเกินจำเป็น</a:t>
            </a:r>
          </a:p>
          <a:p>
            <a:pPr lvl="1"/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State Repository, Service Grid</a:t>
            </a:r>
            <a:endParaRPr lang="th-TH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Inventory Design Principles:</a:t>
            </a:r>
            <a:br>
              <a:rPr lang="en-US" sz="3600" dirty="0" smtClean="0"/>
            </a:br>
            <a:r>
              <a:rPr lang="en-US" sz="3600" dirty="0" smtClean="0"/>
              <a:t>Inventory Implementation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18538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ที่จำเป็นต้องเป็น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Stateful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ต้องจัดการ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Quality Attribute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ได้ดี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หากต้องมี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Stateful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ต้องพิจารณาการจัดการ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Quality Attribute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เหล่านี้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Performance, Scalability, Reliability, Modifiability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และพิจารณาการจัดการ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Granularity Management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ให้ดี โดยเฉพาะหน่วยความจำและ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I/O</a:t>
            </a:r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Pattern: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Stateful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Services</a:t>
            </a:r>
          </a:p>
        </p:txBody>
      </p:sp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Inventory Design Principles:</a:t>
            </a:r>
            <a:br>
              <a:rPr lang="en-US" sz="3600" dirty="0" smtClean="0"/>
            </a:br>
            <a:r>
              <a:rPr lang="en-US" sz="3600" dirty="0" smtClean="0"/>
              <a:t>Inventory Implementation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6730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แยกประเภท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Domain-Specific Utility 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กับ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Cross-Domain Utility 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ให้ชัดเจน และกำหนดเครื่องที่จะ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Deploy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ให้ชัดเจน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Utility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ที่ถูกใช้หรือขึ้นกับ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Domain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นั้นๆ ให้จัดเก็บ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(Deploy)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Inventory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นั้นๆ เลย ซึ่งใน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Inventory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สามารถมี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ทั้ง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Task, Entity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Utility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อยู่ด้วยกันได้ หากเป็น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ใน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Domain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เดียวกัน เพื่อจะได้ลดการทำ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Remote Call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ลง แต่ต้องแน่ใจว่าต้องไม่ให้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Utility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ทำ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Business Logic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เด็ดขาด</a:t>
            </a:r>
          </a:p>
          <a:p>
            <a:pPr lvl="1"/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Utility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ที่ไม่อิงกับ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Domain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ใดเลย ให้เก็บรวบรวมไว้ใน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Inventory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เดียวกัน</a:t>
            </a:r>
          </a:p>
          <a:p>
            <a:pPr marL="457200" lvl="1" indent="0">
              <a:buNone/>
            </a:pPr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กรณี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Cross-Domain Utility Service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คือ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Utility Service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ที่เป็น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Common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เช่น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TransactionDAO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แต่ถูกเรียกใช้โดย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Domain Service Inventory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ต่างๆ บ่อยๆ เพื่อเป็นการลด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Remote Call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ให้เก็บและ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Deploy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Cross-Domain Utility Service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ไว้ใน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Inventory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หลายๆ ตัว หลายๆ เครื่องได้</a:t>
            </a:r>
          </a:p>
          <a:p>
            <a:pPr lvl="1"/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Cross-Domain Utility Layer, Utility Abstraction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Domain Inventory, Agnostic Context, Canonical Protocol</a:t>
            </a:r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Inventory Design Principles:</a:t>
            </a:r>
            <a:br>
              <a:rPr lang="en-US" sz="3600" dirty="0" smtClean="0"/>
            </a:br>
            <a:r>
              <a:rPr lang="en-US" sz="3600" dirty="0" smtClean="0"/>
              <a:t>Inventory Implementation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05241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SOA Principles</a:t>
            </a:r>
            <a:endParaRPr lang="en-US" sz="36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Design Principles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ประกอบด้วย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Implementation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Security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Contract Design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Legacy Encapsulation</a:t>
            </a:r>
          </a:p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69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ที่สร้างต้อง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Encapsulate Solution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ที่ต้องสัมพันธ์กับการทำ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Functional Decomposition 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ซึ่งต้องสอดคล้องกับการแตกปัญหาใหญ่ให้เป็นปัญหาย่อย และต้องบริหาร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Granularity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ให้ดี</a:t>
            </a: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1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Service 1</a:t>
            </a:r>
            <a:r>
              <a:rPr lang="th-TH" sz="1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ตัวต้องแก้ปัญหาหรือมี</a:t>
            </a:r>
            <a:r>
              <a:rPr lang="en-US" sz="1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Logic</a:t>
            </a:r>
            <a:r>
              <a:rPr lang="th-TH" sz="1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หลักแค่หนึ่ง</a:t>
            </a:r>
            <a:r>
              <a:rPr lang="th-TH" sz="1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เดียว</a:t>
            </a:r>
            <a:r>
              <a:rPr lang="en-US" sz="1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th-TH" sz="1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เหมือนกับตัวอย่าง </a:t>
            </a:r>
            <a:r>
              <a:rPr lang="en-US" sz="16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UserProfile</a:t>
            </a:r>
            <a:r>
              <a:rPr lang="en-US" sz="1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กับ </a:t>
            </a:r>
            <a:r>
              <a:rPr lang="en-US" sz="1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Address)</a:t>
            </a:r>
            <a:r>
              <a:rPr lang="th-TH" sz="1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แต่ละเมธอดต้องแก้ปัญหาในระดับย่อยที่สุด แต่ไม่เล็กมากจนเกินไป ต้องยึดหลักการจัดการ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Granularity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เป็นสำคัญ สร้างเมธอดและ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map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กับขนาดและระดับของปัญหา เช่น เมธอด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getProvince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อาจไม่ค่อยมีประโยชน์เท่าเมธอด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getAddress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เป็นต้น</a:t>
            </a: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Functional Decomposition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Service Encapsulation</a:t>
            </a:r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Design Principles: Service Implementation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22654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จัดการ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Autonomy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ได้มีประสิทธิภาพ</a:t>
            </a:r>
            <a:r>
              <a:rPr lang="th-TH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โดยทุก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ต้องระบุว่าเป็น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Agnostic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service </a:t>
            </a:r>
            <a:r>
              <a:rPr lang="th-TH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ไม่ได้เรียกกันเองควรเอาสร้าง 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service </a:t>
            </a:r>
            <a:r>
              <a:rPr lang="th-TH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มาเรียกทั้งหมดพร้อมกัน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th-TH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หรือ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Non-Agnostic Service</a:t>
            </a:r>
            <a:endParaRPr lang="th-TH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ที่สามารถทำอะไรๆ ได้เอง เช่น ติดต่อ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Resource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โดยไม่ต้อง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Depend On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อื่นๆ เลย ถือเป็น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Agnostic Service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หมายถึงมีระดับ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Autonomy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ที่สูง มีความอิสระสูง ส่วน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ใดที่ทำอะไรเองได้ไม่สมบูรณ์ต้องไปเรียก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อื่นเพื่อช่วยงานบ้าง แสดงว่าเป็น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Non-Agnostic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จะมีระดับ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Autonomy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ไม่สูง</a:t>
            </a:r>
          </a:p>
          <a:p>
            <a:pPr lvl="1"/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การเป็น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Agnostic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ที่มี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Autonomy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สูงไปอาจเสี่ยงต่อปัญหาที่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นั้นจะ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‘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บวม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’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ด้วยความสามารถ โค้ด หน้าที่ ฯ ในทางกลับกันการเป็น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Non-Agnostic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ที่มี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Autonomy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ต่ำมาก ทำให้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ทำอะไรเองไม่ค่อยได้ต้องเรียก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อื่นๆ ช่วยตลอด การออกแบบ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ที่ดีจึงต้องกำหนดหน้าที่ ลอจิก ฯ ที่ชัดเจนให้กับ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และสัมพันธ์กับขนาดและระดับของปัญหา</a:t>
            </a:r>
          </a:p>
          <a:p>
            <a:pPr marL="457200" lvl="1" indent="0">
              <a:buNone/>
            </a:pPr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Task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เป็น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Non-Agnostic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เพราะทำอะไรเองไม่ได้ ต้องเรียก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ประเภทอื่น และไม่มีลอจิกผูกด้วยนัก ดังนั้นจึงไม่เน้น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Reuse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สำหรับ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Entity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ที่เป็น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Agnostic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หมายถึงไม่ต้องเรียกใครเลยและมีลอจิกสมบูรณ์ในตัวเอง แต่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Entity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ที่เป็น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Non-Agnostic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หมายถึงทำบางอย่างเองไม่ได้ต้องเรียก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อื่น และมีบางลอจิกที่ขึ้นกับ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อื่น ส่วน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Utility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เป็น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Agnostic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ที่สุด</a:t>
            </a:r>
          </a:p>
          <a:p>
            <a:pPr lvl="1"/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Agnostic Context, Non-Agnostic Context, Agnostic Capability</a:t>
            </a: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Design Principles: Service Implementation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79980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ต้อง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Abstract 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หรือส่วนประกอบของ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เช่น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Core Service Logic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ในจุดที่อาจเกิด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Negative Coupling</a:t>
            </a:r>
            <a:endParaRPr lang="th-TH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Positive Coupling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หมายถึง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Coupling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ที่ส่งผลดี เช่น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Coupling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ระหว่าง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Consumer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Contract</a:t>
            </a:r>
            <a:r>
              <a:rPr lang="th-TH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ส่วน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Negative Coupling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จึงส่งผลเสีย เช่น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Consumer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ที่มี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Coupling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Implementation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Technology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เป็นต้น</a:t>
            </a:r>
          </a:p>
          <a:p>
            <a:pPr lvl="1"/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ดังนั้นหากขณะออกแบบแล้วพบว่าจุดนั้นอาจเกิด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Negative Coupling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จะต้อง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Abstraction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จุดนั้นทันที เช่น ด้วยการใช้ตัวกลางมาคั่น เช่น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Ticket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ต้องติดต่อ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Oracle Database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สามารถทำให้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Lo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w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Coupling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Coupling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ยังมีอยู่ แต่ระดับลดลง) ได้ด้วยการสร้างตัวกลาง เช่นสร้าง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OracleDAO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ขึ้นมา แต่ก็ยังมี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Coupling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เหลือเล็กน้อย คือ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Coupling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Vendor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Technology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นั่นคือ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Oracle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เราอาจทำให้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Loose Coupling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ไปเลยด้วยการเปลี่ยน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OracleDAO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เป็น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CommonDAO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แล้วภายใน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CommonDAO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ห้ามมีลอจิกและโค้ดที่มี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Coupling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Oracle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เด็ดขาด</a:t>
            </a:r>
          </a:p>
          <a:p>
            <a:pPr marL="457200" lvl="1" indent="0">
              <a:buNone/>
            </a:pPr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Coupling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Too Loose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อาจไม่ดีนัก เพราะ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Loose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เลยก็ไม่ดีเสมอไป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ประเด็น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Coupling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เป็นสิ่งสำคัญมากๆๆๆ ให้อ้างอิงเพิ่มเติมในหนังสือ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SOA Principles of Service Design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ดูหัวข้อ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Coupling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มีจำแนกไว้หลายประเภท มีบอกข้อดีข้อเสียไว้ละเอียด</a:t>
            </a:r>
          </a:p>
          <a:p>
            <a:pPr lvl="1"/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Facade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Service Refactoring, Service Decomposition,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Proxy Capability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Agnostic Sub-Controller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Distributed Capability, Concurrent Contracts, Contract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Denormalization</a:t>
            </a:r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Design Principles: Service Implementation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28721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Implementation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ยอมให้เกิดความซ้ำซ้อนได้ เพื่อ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Autonomy, Reliability, Scalability, Performance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แต่ต้องจัดการด้าน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Governance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ให้ดี</a:t>
            </a: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บางกรณีสามารถยอมให้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ตั้งแต่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ตัวขึ้นไปมีบางสิ่งซ้ำซ้อนกันได้ เช่น ลอจิก โค้ด การเข้าถึง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Resource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ฯ ด้วยเหตุผลหลักๆ เช่น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เพื่อลด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Remote Call,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เพื่อ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Performance,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เพื่อให้จัดการหรือพัฒนาสะดวก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เพื่อเสถียรภาพ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(Stability),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เพื่อความน่าเชื่อถือ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(Reliability)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เป็นต้น</a:t>
            </a:r>
          </a:p>
          <a:p>
            <a:pPr lvl="1"/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ความซ้ำซ้อนมักทำให้จัดการยาก ดังนั้นเมื่อใดที่จำเป็นต้องใช้ ต้องแจ้งผู้ดูแล (เช่น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Custodian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เสมอ เพราะความซ้ำซ้อนที่ปราศจากการรับรู้ที่ไม่สามารถตรวจสอบ ติดตาม จัดการได้ จะก่อให้เกิดปัญหาด้าน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Redundancy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(ความซ้ำซ้อน) ต่างๆ ตามมามากมาย</a:t>
            </a:r>
          </a:p>
          <a:p>
            <a:pPr lvl="1"/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Redundant Implementation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Entity Abstraction, Utility Abstraction, Composition Autonomy, Service Data Replication</a:t>
            </a:r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Design Principles: Service Implementation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28368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กรณีต้องเข้าถึง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ที่อยู่นอกเครื่อง โดยต้องการ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Performance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สูงมากๆ สามารถทำ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 Replication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ได้ด้วยการมี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Dedicated Database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ภายใน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Context 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ซึ่งต้องจัดการการ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Replicate Data/Synchronize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ให้ดี</a:t>
            </a: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การเข้าถึง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Shared Resource/Database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จะก่อให้เกิดปัญหาได้หลายอย่าง เช่น ความช้า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ความไม่แน่นอนไม่มีเสถียรภาพ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ความน่าเชื่อถือ รวมถึงปัญหาด้าน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Availability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Scalability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เป็นต้น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ดังนั้นจึงอาจทำ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 Replication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โดยสร้างไว้ใน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Context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สามารถเข้าถึงได้โดยปราศจาก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Shared Access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โดย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ที่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Replicate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ขึ้นมาจะทำให้เกิด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Dedicated Resource/Database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ซึ่งจะช่วยแก้ปัญหาต่างๆ ข้างต้นได้</a:t>
            </a:r>
          </a:p>
          <a:p>
            <a:pPr lvl="1"/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Resource/Data Replication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อาจใช้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Cache, ORM,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ฟีจเจอร์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Replication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หรือ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Clustering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ของ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Database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นั้นๆ เป็นต้น</a:t>
            </a: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th-TH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แต่ข้อเสียที่จะตามมาคือต้องจัดการ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Synchronization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ให้มีประสิทธิภาพ บางสถานการณ์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Synchronization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ที่ไม่ดีหรือติดข้อจำกัดสูง อาจทำให้เกิดปัญหาที่ใหญ่โตลุกลามกว่าเดิมก็ได้</a:t>
            </a:r>
          </a:p>
          <a:p>
            <a:pPr lvl="1"/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Data Replication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Redundant Implementation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Composition Autonomy, Legacy Wrapper, Distributed Capability, Proxy Capability</a:t>
            </a:r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Design Principles: Service Implementation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56184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Stateful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ที่ต้องทำงานแบบ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Cross-Activities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ซึ่งอาจใช้ระยะเวลานาน และมี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State Data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ที่มีขนาดใหญ่ ให้แยก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State 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บางส่วนไปเก็บนอก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Context</a:t>
            </a:r>
            <a:endParaRPr lang="th-TH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กรณีมี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ที่ต้องทำงานต่อเนื่องเพื่อรองรับ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Request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ที่ส่งจาก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Consumer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เดิมหลายๆ ครั้งกว่าจะจบการทำงานที่สมบูรณ์ หากแต่ละครั้งที่ประมวลผล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Request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ต้องสร้าง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State (Session)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ให้พิจารณาว่า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State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นั้นจะขยายขนาดขึ้นไปมากหรือไม่ เมื่อประมวลผล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Request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ที่ส่งมาเรื่อยๆ หากมีแนวโน้มว่าน่าจะขยายขนาดมากขึ้นจนเกินไป ให้ปรับการออกแบบ โดยห้ามเก็บ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State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นั้นไว้ในหน่วยความจำบนเครื่องที่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นั้นทำงาน ให้ส่ง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State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ไปเก็บเครื่องอื่นแทน เช่น ส่งไปให้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Grid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บน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State Repository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ที่อยู่บนเครื่องอื่น</a:t>
            </a: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อาจส่งต่อ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State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เพียงบางส่วนไปเก็บนอกเครื่องก็ได้ ไม่จำเป็นต้องส่ง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State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ทั้งหมดไป</a:t>
            </a:r>
          </a:p>
          <a:p>
            <a:pPr lvl="1"/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กรณีนี้ต้องกำหนด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Transaction ID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หรือ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Process ID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หรือ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State/Session ID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เพื่อให้สามารถอ้างอิงได้ถูกต้อง รายละเอียดให้ดู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Pattern State Repository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Grid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เป็นหลัก</a:t>
            </a:r>
          </a:p>
          <a:p>
            <a:pPr lvl="1"/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Partial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State Deferral, State Repository, Service Grid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State Messaging,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Stateful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Services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Process Centralization, Canonical resources</a:t>
            </a:r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Design Principles: Service Implementation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51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SOA Principles</a:t>
            </a:r>
            <a:endParaRPr lang="en-US" sz="36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Inventory Principles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ประกอบด้วย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Foundational Inventory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Logical Inventory Layer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Inventory Centralization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Inventory Implementation</a:t>
            </a:r>
          </a:p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561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Abstract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การทำ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Validation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Decompose Coarse-Grained Validation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ที่มีขนาดใหญ่เพื่อไม่ให้เกิดคอขวดและโอ</a:t>
            </a:r>
            <a:r>
              <a:rPr lang="th-TH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เวอร์เฮด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แล้วแบ่งการทำ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Validation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ออกเป็นส่วนๆ กระจายไปตามองค์ประกอบใน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Context</a:t>
            </a:r>
            <a:endParaRPr lang="th-TH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ให้แบ่ง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Validation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ออกเป็นส่วนๆ อย่าทำ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Validation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จำนวนมากในจุดเดียว เช่น ประเมินแต่ละส่วนถึงความน่าจะเป็นที่จะถูกประมวลผล เช่น ทุก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100 Request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ต้อง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Validate User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ก่อน ความน่าจะเป็นคือ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40%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คือไม่ผ่าน อีก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60%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ที่ผ่านจะถูก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Validate Privilege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ต่อ โอกาสที่ไม่ผ่านคือ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5%</a:t>
            </a:r>
            <a:r>
              <a:rPr lang="th-TH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ดังนั้นหากแยกการทำ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Validate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ทั้ง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2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ส่วนนี้ออกจากกันจะช่วยลด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Load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ของระบบลงได้ แต่หากทั้ง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2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ส่วนอยู่ด้วยกัน (เช่นในโค้ดเดียวกัน) อาจทำให้เกิดโอ</a:t>
            </a:r>
            <a:r>
              <a:rPr lang="th-TH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เวอร์เฮด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ได้ด้วยหลายสาเหตุ</a:t>
            </a:r>
          </a:p>
          <a:p>
            <a:pPr marL="457200" lvl="1" indent="0">
              <a:buNone/>
            </a:pPr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Validation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ควรถูก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Abstract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ไม่ให้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Consumer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มี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Coupling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Validation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โดยเฉพาะ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Coupling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Validation Logic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Validation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Implementation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แต่สามารถให้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ทีมพัฒนา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Consumer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รู้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Validation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ได้ในแง่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Business Rule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หรือ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Validation Logic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ในส่วนที่จำเป็นต้องเปิดเผยเท่านั้น</a:t>
            </a:r>
          </a:p>
          <a:p>
            <a:pPr marL="457200" lvl="1" indent="0">
              <a:buNone/>
            </a:pPr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นอกจากนี้อาจใช้เทคนิค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Event-Driven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เข้ามาช่วยได้ เช่น การทำ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Filtering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หรือการใช้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Pattern Service Agent</a:t>
            </a:r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Partial Validation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Service Agent, Service Facade,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Validation Abstraction</a:t>
            </a:r>
            <a:endParaRPr lang="th-TH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Design Principles: Service Implementation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689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Design Principles: Service Implementation</a:t>
            </a:r>
            <a:endParaRPr lang="en-US" sz="36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Business Process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ที่มีระยะเวลานาน และอาจเรียกใช้มากกว่า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1 Service 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แล้วต้องแจ้งสถานะความคืบหน้าให้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User/UI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ทราบ ต้องมี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กลางเพื่อเป็น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Mediator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คอยรับทราบและแจ้งสถานะ</a:t>
            </a: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กรณีที่ต้องบันทึกสถานะความคืบหน้าของการทำงานของกลุ่ม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ที่ร่วมกันประมวลผล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Business Process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เดียวกัน หรือ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Request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เดียวกัน ควรมี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ที่ใช้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Pattern UI Mediator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เพื่อให้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ต่างๆ คอยแจ้งสถานะให้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UI Mediator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รับทราบ โดย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UI Mediator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ทำหน้าที่เป็นตัวกลาง เพื่อให้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Consumer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คอยเข้ามาดูได้ว่างานนั้นเสร็จคืบหน้าไปถึงไหนแล้ว</a:t>
            </a:r>
          </a:p>
          <a:p>
            <a:pPr lvl="1"/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UI Mediator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เป็นประเภท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Utility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และสามารถประยุกต์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Event-Driven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ช่วยได้</a:t>
            </a:r>
          </a:p>
          <a:p>
            <a:pPr marL="457200" lvl="1" indent="0">
              <a:buNone/>
            </a:pPr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ใน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Business Process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ขนาดใหญ่ ที่มีขั้นตอนมาก และมีความซับซ้อนมาก การจัดการด้านนี้ถือว่าสำคัญและจำเป็นมาก เพราะส่งผลต่อ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Quality Attribute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หลายตัวโดยเฉพาะ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Usability</a:t>
            </a:r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UI Mediator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Utility Abstraction, Service Agent</a:t>
            </a:r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28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Design Principles: Service Contract Design</a:t>
            </a:r>
            <a:endParaRPr lang="en-US" sz="36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Contract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มี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2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ประเภทเท่านั้นคือ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REST API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Java Interface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โดย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Consumer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ต้อง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Loose Coupling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กับ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Implementation 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และ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Contract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ต้อง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Loose Coupling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กับ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Implementation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เช่นกัน</a:t>
            </a: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Consumer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Call</a:t>
            </a:r>
            <a:r>
              <a:rPr lang="th-TH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แบบ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Remote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ต้องเข้าถึง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ผ่าน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REST URI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โดย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Consumer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มี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Coupling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REST URI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เท่านั้น ส่วนกรณี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Consumer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Call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แบบ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Local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ให้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Call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ผ่านอินเตอร์เฟสของ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เท่านั้น ซึ่งอินเตอร์เฟสนี้ก็คือ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Java Interface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ธรรมดา โดยห้าม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Call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คลาสตรงๆ ดังนั้นในโค้ดของ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Consumer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จึงต้องทำ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Late Binding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เช่น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ใช้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IoC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/DI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ของ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Spring Framework</a:t>
            </a:r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Decoupled Contract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Service Decomposition, Proxy Capability, Distributed Capability,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Contract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Denormalization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Contract Centralization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Refactoring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Service Facade,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Concurrent Contract</a:t>
            </a:r>
            <a:endParaRPr lang="th-TH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04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Design Principles: Service Contract Design</a:t>
            </a:r>
            <a:endParaRPr lang="en-US" sz="36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Contract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ต้อง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Publish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เป็นส่วนหนึ่งของ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API (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หรือ เรียกว่า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Profile)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ที่เก็บที่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Registry</a:t>
            </a:r>
            <a:endParaRPr lang="th-TH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Service Contract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ซึ่งหมายถึง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REST URI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และ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หรือ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Java API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ของอินเตอร์เฟส (ห้ามทำ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API Document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ของส่วนคลาส ให้ทำเฉพาะส่วนอินเตอร์เฟส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ต้องถูกรวบรวมไว้ที่เดียวที่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Registry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เพื่อให้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Developer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ส่วน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Consumer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(เช่น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Product Development Team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และ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Developer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เห็นและเรียกใช้งาน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ได้</a:t>
            </a: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 Service </a:t>
            </a:r>
            <a:r>
              <a:rPr lang="th-TH" sz="1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ต้องมีเพียง</a:t>
            </a:r>
            <a:r>
              <a:rPr lang="en-US" sz="1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</a:t>
            </a:r>
            <a:r>
              <a:rPr lang="th-TH" sz="1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ไฟล์ </a:t>
            </a:r>
            <a:r>
              <a:rPr lang="en-US" sz="1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.Jar</a:t>
            </a:r>
            <a:r>
              <a:rPr lang="th-TH" sz="1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โดยไฟล์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.Jar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นอกจาก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Deploy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บนเซิร์ฟเวอร์ที่จะทำงาน ต้องส่งไปเก็บที่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Registry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ที่เดียว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Developer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ที่ต้องการใช้ให้แจ้ง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Custodian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เพื่อขออนุญาต เมื่อได้รับสิทธิ์จึงจะสามารถดาวน์โหลดไฟล์</a:t>
            </a:r>
            <a:r>
              <a:rPr lang="th-TH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ไลบรา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รี่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.Jar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นั้นไปลงที่เครื่อง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Development</a:t>
            </a:r>
            <a:r>
              <a:rPr lang="th-TH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และ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Test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ได้ </a:t>
            </a: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Contract Centralization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Utility Abstraction, Service Refactoring, Policy Centralization, Schema Centralization, Decoupled Contract, Service Normalization, Logic Centralization, Official Endpoint</a:t>
            </a:r>
            <a:endParaRPr lang="th-TH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690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Design Principles: Service Contract Design</a:t>
            </a:r>
            <a:endParaRPr lang="en-US" sz="36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Specialize Service Capability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โดยไม่ต้องแตกเป็น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Fine-Grained 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หลายๆ ตัว</a:t>
            </a: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เช่น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Invoice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มี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Capability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ได้แก่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Get,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GetHeader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GetDetail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ภายในตัวเอง โดยไม่จำเป็นต้องแตกไปเป็น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Invoice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ประเภทต่างๆ ย่อยๆ แต่ต้องกำหนดให้ครอบคลุมตั้งแต่ต้น (ตอนออกแบบ) หากจะอยากทำภายหลังต้องทำ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Versioning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หรือแก้ไข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เดิม ซึ่งต้องระมัดระวังมากๆ ที่อาจส่งผลกระทบต่อ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Consumer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ได้</a:t>
            </a:r>
          </a:p>
          <a:p>
            <a:pPr lvl="1"/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Contract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Denormalization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Service Facade, Decoupled Contract</a:t>
            </a:r>
            <a:endParaRPr lang="th-TH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040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Design Principles: Service Contract Design</a:t>
            </a:r>
            <a:endParaRPr lang="en-US" sz="36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สามารถมี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Contract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ได้มากกว่า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1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เพื่อให้แต่ละ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Contract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ถูกใช้กับ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Consumer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ที่เฉพาะเจาะจง</a:t>
            </a: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เช่น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Ticket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มี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10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Capability (Method)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โดย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Consumer A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เรียกใช้ได้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3 Capability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ส่วน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Consumer B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เรียกใช้ได้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8 Capability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ดังนั้น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Ticket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จึงควรมี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Contract 2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ตัวสำหรับ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Consumer A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</a:t>
            </a:r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แต่กรณีที่ใช้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REST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อาจไม่ยุ่งยากนัก เพราะ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REST URI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เทียบเท่า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1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โดย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Consumer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ไม่จำเป็นต้องรู้ว่าจริงๆ แล้วอินเตอร์เฟสของ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นั้นมีกี่เมธอด เช่น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User Profile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ในอินเตอร์เฟสมี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10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เมธอด ก็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map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ไปเป็น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10 REST URI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เนื่องจากใน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REST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Architectural Style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นั้น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Consumer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มี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Coupling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REST URI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เท่านั้น จะไม่สามารถทราบได้เลยว่า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REST URI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นั้นไป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map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กับคลาส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Endpoint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อะไร? อินเตอร์เฟสอะไร? คลาสอะไร? ทำให้มีความยืดหยุ่นกว่า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Web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แบบ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SOAP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มาก</a:t>
            </a:r>
          </a:p>
          <a:p>
            <a:pPr lvl="1"/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Concurrent Contracts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Facade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Decoupled Contract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Contract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Denormalization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Validation Abstraction</a:t>
            </a:r>
            <a:endParaRPr lang="th-TH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70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Design Principles: Service Contract Design</a:t>
            </a:r>
            <a:endParaRPr lang="en-US" sz="36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Abstract Validation Logic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ด้วยการลดการทำ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Validation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ในระดับ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Contract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ลงให้น้อยที่สุดเท่าที่จะน้อยได้ หรือกระจายการทำ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Validation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เป็นส่วนๆ ออกไปส่วนอื่น เพื่อลดโอ</a:t>
            </a:r>
            <a:r>
              <a:rPr lang="th-TH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เวอร์เฮด</a:t>
            </a:r>
            <a:endParaRPr lang="th-TH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ทำ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Validation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เท่าที่จำเป็นจริงๆ และ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หรือ กระจายการทำ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Validation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ไปให้ส่วนอื่นทำแทน เช่น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Logic,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อื่น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Agent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ฯ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ในกรณีที่มี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Consumer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หลายประเภทและมีการทำ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Validation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แตกต่างกัน ยังสามารถ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Abstract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(ซ่อน)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Validation Logic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ได้ ทำให้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Consumer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ไม่มี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Coupling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Validation Logic</a:t>
            </a:r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นอกจากนี้หาก</a:t>
            </a:r>
            <a:r>
              <a:rPr lang="th-TH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ทำ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Validation</a:t>
            </a:r>
            <a:r>
              <a:rPr lang="th-TH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จำนวนมากในขาเข้าตั้งแต่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Task Service </a:t>
            </a:r>
            <a:r>
              <a:rPr lang="th-TH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อาจทำให้เกิดโอ</a:t>
            </a:r>
            <a:r>
              <a:rPr lang="th-TH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เวอร์เฮด</a:t>
            </a:r>
            <a:r>
              <a:rPr lang="th-TH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และคอขวดในระดับ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Network</a:t>
            </a:r>
            <a:r>
              <a:rPr lang="th-TH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และ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Hardware</a:t>
            </a:r>
            <a:r>
              <a:rPr lang="th-TH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ได้ หรือ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กรณี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Validation</a:t>
            </a:r>
            <a:r>
              <a:rPr lang="th-TH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ที่เป็น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Business Rule</a:t>
            </a:r>
            <a:r>
              <a:rPr lang="th-TH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ควรทำในจุดที่จำเป็น ไม่ต้องทำก่อนตั้งแต่ต้นๆ ทั้งนี้การจัดกลุ่มและแบ่ง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Validation</a:t>
            </a:r>
            <a:r>
              <a:rPr lang="th-TH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นอกจากส่งผลต่อ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Performance, Scalability, Availability</a:t>
            </a:r>
            <a:r>
              <a:rPr lang="th-TH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แล้วยังสามารถส่งผลต่อการ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Reuse </a:t>
            </a:r>
            <a:r>
              <a:rPr lang="th-TH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และการดูแลได้</a:t>
            </a: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Validation Abstraction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Rules Centralization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Entity Abstraction, Service Agent, Concurrent Contracts</a:t>
            </a:r>
            <a:endParaRPr lang="th-TH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124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Design Principles: Legacy Encapsulation</a:t>
            </a:r>
            <a:endParaRPr lang="en-US" sz="36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Encapsulate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การเข้าถึง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Legacy System 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เสมอเพื่อไม่ให้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มี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Coupling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กับ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Legacy System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โดยตรง</a:t>
            </a: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สร้างตัวกลางขึ้นมา ให้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เรียกใช้ตัวกลาง แล้วให้ตัวกลางเรียก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Legacy System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อีกที โดยตรวจสอบให้ดีว่า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ต้องมี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Coupling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Legacy System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ให้น้อยที่สุดเท่าที่จะน้อยได้ หากเป็นไปได้ควร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Loose Coupling</a:t>
            </a:r>
          </a:p>
          <a:p>
            <a:pPr lvl="1"/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ให้พิจารณาการใช้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Pooling, Caching,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การจัดการ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 Exchange, Data Conversion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และการจัดการ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Connection, Thread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ให้ดี และจัดการ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Quality Attribute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เหล่านี้ให้ดี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Availability, Performance, Reliability, Scalability, Modifiability, Testability, Security</a:t>
            </a:r>
          </a:p>
          <a:p>
            <a:pPr marL="457200" lvl="1" indent="0">
              <a:buNone/>
            </a:pP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Legacy Wrapper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Entity Abstraction, Utility Abstraction, Rules Centralization, Data Replication, File Gateway, Data Format Transformation, Data Model Transformation, Protocol Bridging</a:t>
            </a:r>
            <a:endParaRPr lang="th-TH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171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Design Principles: Legacy Encapsulation</a:t>
            </a:r>
            <a:endParaRPr lang="en-US" sz="36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หากมีระบบ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แอพพลิเคชั่นใดๆ ที่ต้องการเข้าถึง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Legacy System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โดยเข้าถึงผ่าน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Channel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หรือโปรโตคอลที่แตกต่างกัน ต้องมี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กลาง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Encapsulate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การเข้าถึง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Legacy System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เสมอ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ซึ่งสามารถจัดการกับ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Protocol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Transformation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ต่างๆ ได้</a:t>
            </a: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แอพพลิชั่น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A, B, C, D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ที่ต้องการเรียกใช้ระบบ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Payment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ตัวเก่า โดยแต่ละแอพพลิเคชั่นใช้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Channel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และโปรโตคอลที่ต่างกัน จึงต้องมี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กลางเพื่อให้แอพพลิเคชั่นเหล่านี้เรียกใช้ แล้ว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กลางจะเรียกใช้ระบบ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Payment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ตัวเก่าให้</a:t>
            </a: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ให้พิจารณาเรื่องการจัดการ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Resource Contention, Concurrent Access, Multi-Thread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เป็นต้น โดยระวังการเกิดคอขวด และ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Single Point of Failure</a:t>
            </a:r>
          </a:p>
          <a:p>
            <a:pPr marL="457200" lvl="1" indent="0">
              <a:buNone/>
            </a:pP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Multi-Channel Endpoint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Legacy Wrapper, Protocol Bridging, Data Model Transformation</a:t>
            </a:r>
            <a:endParaRPr lang="th-TH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265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Design Principles: Legacy Encapsulation</a:t>
            </a:r>
            <a:endParaRPr lang="en-US" sz="36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การรับ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ส่งไฟล์ระหว่าง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กับ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Legacy System 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ต้องผ่านตัวกลางเพื่อจัดการ</a:t>
            </a: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ต้องพิจารณาการจัดการเหล่านี้ให้ดี เช่น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Populate Data, Convert Format, Validate Data, Compress Data,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ประเภทไฟล์และการเข้าถึงข้อมูล</a:t>
            </a:r>
            <a:r>
              <a:rPr lang="th-TH" sz="1600" smtClean="0">
                <a:latin typeface="Tahoma" pitchFamily="34" charset="0"/>
                <a:ea typeface="Tahoma" pitchFamily="34" charset="0"/>
                <a:cs typeface="Tahoma" pitchFamily="34" charset="0"/>
              </a:rPr>
              <a:t>ในไฟล์</a:t>
            </a: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File Gateway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Legacy Wrapper, Protocol Bridging, Data Model Transformation, Data Format Transformation, Event-Driven Messaging, Service Agent, Service Callback</a:t>
            </a:r>
            <a:endParaRPr lang="th-TH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96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สร้างและกระจาย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Inventory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ตาม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Domain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</a:t>
            </a:r>
            <a:r>
              <a:rPr lang="th-TH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Quality Attribute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หลัก</a:t>
            </a: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แบ่ง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Inventory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ตาม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Domain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ต่างๆ เช่น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Customer Service Inventory, Payment Service Inventory, Game Service Inventory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เป็นต้น และแบ่งตาม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Key Quality Attribute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เช่น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Performance, Reliability, Security, Availability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SLA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เป็นต้น</a:t>
            </a:r>
          </a:p>
          <a:p>
            <a:pPr lvl="1"/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ซึ่งไม่ควรแบ่งตามแนวคิด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Functional Decomposition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เพราะแบ่งตาม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Product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ที่อาจมี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Product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เล็กๆ น้อยๆ เพิ่มขึ้นจำนวนมากในอนาคต เพราะจะทำให้มี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Inventory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จำนวนมากเกินไป ซึ่งเสี่ยงต่อการเกิด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IT Burden</a:t>
            </a:r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Enterprise Inventory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Domain Inventory</a:t>
            </a:r>
          </a:p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Inventory Design Principles:</a:t>
            </a:r>
            <a:br>
              <a:rPr lang="en-US" sz="3600" dirty="0" smtClean="0"/>
            </a:br>
            <a:r>
              <a:rPr lang="en-US" sz="3600" dirty="0" smtClean="0"/>
              <a:t>Foundational Inventory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714106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SOA Principles</a:t>
            </a:r>
            <a:endParaRPr lang="en-US" sz="36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Composition Design Principles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ประกอบด้วย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Capability Composition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Messaging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Composition Implementation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Interaction Security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Transformation</a:t>
            </a:r>
          </a:p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73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Composition Design Principles:</a:t>
            </a:r>
            <a:br>
              <a:rPr lang="en-US" sz="3600" dirty="0" smtClean="0"/>
            </a:br>
            <a:r>
              <a:rPr lang="en-US" sz="3600" dirty="0" smtClean="0"/>
              <a:t>Capability Composition</a:t>
            </a:r>
            <a:endParaRPr lang="en-US" sz="36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สร้าง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Composition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โดยยังไม่ต้องสนใจ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ที่มีอยู่ใน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Inventory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หรือจาก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Registry 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เมื่อสร้าง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Composition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แล้วนำมาจัดลำดับการเรียกใช้ให้สอดคล้องกับ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Business Process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(แต่ไม่จำเป็นต้องตรงกันเสมอ)</a:t>
            </a: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ขั้นตอนนี้ยังไม่ต้องสนใจด้านเทคนิค และไม่ต้องสนใจว่าใน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Inventory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หรือจากใน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Registry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มี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ที่ต้องการอยู่หรือไม่ ให้ออกแบบสร้าง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Composition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ในเชิง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Concept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ขึ้นมาก่อน จากนั้นเมื่อสร้างเสร็จในระดับหนึ่งจึงค่อยไปดู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Inventory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และเข้าสู่ช่วงการทำ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Design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ต่อไป</a:t>
            </a: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Capability Composition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Capability </a:t>
            </a:r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Recomposition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Service Normalization, Logic Centralization</a:t>
            </a:r>
            <a:endParaRPr lang="th-TH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450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SOA Governance Principles</a:t>
            </a:r>
            <a:endParaRPr lang="en-US" sz="36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มีมาตรฐานในการตั้งชื่อ (เช่น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Service, Service Contract, Service Capability, URL, Operation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Canonical Expression</a:t>
            </a:r>
          </a:p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มี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Registry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เป็นศูนย์กลางที่รวบรวมรายละเอียดจำเป็นของ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ต่างๆ และมีการจัดการที่ดี</a:t>
            </a: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Metadata Centralization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Logic Centralization, Contract Centralization, Service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393251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SOA Governance Principles</a:t>
            </a:r>
            <a:endParaRPr lang="en-US" sz="36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มีมาตรฐานในการจัดการ</a:t>
            </a:r>
            <a:r>
              <a:rPr lang="th-TH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เวอร์ชั่น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ของ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Canonical Versioning</a:t>
            </a:r>
          </a:p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การเปลี่ยนแปลงใดๆ กับ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ต้องกระทบ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Consumer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ให้น้อยที่สุด และต้องทราบได้ว่าการเปลี่ยนนั้นจะกระทบกับส่วนใดบ้าง</a:t>
            </a: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Compatible Change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Canonical Versioning, Version Identification, Termination Notification</a:t>
            </a:r>
            <a:endParaRPr lang="en-US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th-TH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8365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SOA Governance Principles</a:t>
            </a:r>
            <a:endParaRPr lang="en-US" sz="36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การเปลี่ยนแปลงใดๆ กับ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ซึ่งจำเป็นต้องเปลี่ยน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Major Version 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ของ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ทำให้กระทบ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Consumer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สูง ต้องมีระยะเวลาให้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Consumer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เปลี่ยนมาใช้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เวอร์ชั่น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ใหม่ และสามารถยกเลิก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เวอร์ชั่น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เก่า</a:t>
            </a: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Termination Notification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Canonical Versioning, Compatible Change, Proxy Capability</a:t>
            </a:r>
            <a:endParaRPr lang="en-US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h-TH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เวอร์ชั่น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ของ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แบ่งเป็น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Major Version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Minor Version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โดยการเปลี่ยน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Major Version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หมายถึงกระทบ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Contract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Consumer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ส่วนการเปลี่ยน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Minor Version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หมายถึงไม่กระทบ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Contract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Consumer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แต่อาจกระทบ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Behavior 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ได้เล็กน้อย</a:t>
            </a: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Version Identification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Canonical Versioning,  Termination Notification</a:t>
            </a:r>
            <a:endParaRPr lang="en-US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th-TH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198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SOA Governance Principles</a:t>
            </a:r>
            <a:endParaRPr lang="en-US" sz="36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แบ่งส่วนที่จะ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Refactor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ให้ชัดเจนและจัดการ</a:t>
            </a:r>
            <a:r>
              <a:rPr lang="th-TH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เวอร์ชั่น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กับทุกส่วน</a:t>
            </a: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เช่นแบ่งเป็นส่วน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Contract, Core Service Logic, Service Implementation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หาก</a:t>
            </a:r>
            <a:r>
              <a:rPr lang="th-TH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บูรณา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การไปยังโค้ดทุกตัวที่เกี่ยวข้องกับ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นั้นๆ ได้ยิ่งดี</a:t>
            </a: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Refactoring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Service Normalization,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Contract Centralization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Decoupled Contract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Decomposition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Concurrent Contracts, Service Facade</a:t>
            </a:r>
            <a:endParaRPr lang="en-US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Coarse-Grained 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ที่มีหน้าที่หลายอย่างควร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Decompose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เป็น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Fine-Grained 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ย่อยๆ</a:t>
            </a: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Decomposition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Refactoring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Proxy Capability, Entity Abstraction, Utility Abstraction, Service Normalization</a:t>
            </a:r>
            <a:endParaRPr lang="en-US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th-TH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864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SOA Governance Principles</a:t>
            </a:r>
            <a:endParaRPr lang="en-US" sz="36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Capability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ตัวใดของ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ที่ต้องการสภาพแวดล้อมเฉพาะเจาะจงเป็นพิเศษ สามารถ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Distribute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ไปทำงานบนสภาพแวดล้อมอื่นได้ โดยไม่ต้องแตกเป็น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ใหม่</a:t>
            </a: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เช่น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Billing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มี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10 Capability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โดยมี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Capability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ตัวหนึ่งคือ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GetReport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ซึ่งต้องใช้ทรัพยากรสูงในการทำงาน จึงสามารถ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Distribute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การทำงานของ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GetReport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ไปเครื่องอื่นได้เพื่อลดโอ</a:t>
            </a:r>
            <a:r>
              <a:rPr lang="th-TH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เวอร์เฮด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โดย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GetReport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ไม่จำเป็นต้องทำงานอยู่บนเครื่องเดียวกันกับ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Capability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อื่นๆ ของ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Billing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ก็ได้</a:t>
            </a: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Distributed Capability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Service Facade,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Decoupled Contract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Contract Centralization, Service Data Replication,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Refactoring</a:t>
            </a:r>
          </a:p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th-TH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7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ต่างๆ ต้องไม่มีบางส่วนหรือทั้งหมดของการทำงานคล้ายหรือซ้ำกัน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แบ่งแยกหน้าที่ของ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ให้ชัดเจน ไม่มีบางส่วนหรือทั้งหมดของ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มีความซ้ำซ้อนกัน เช่น เมธอด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ลอจิก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ชื่อ เป็นต้น เพื่อให้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maintain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ง่าย และไม่สร้างความสับสน เช่น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UserProfileService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CustomerProfileService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มี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method specification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เหมือนกันชื่อ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createUserProfile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ซึ่งเหมือนกันทั้งชื่อ หน้าที่ และลอจิก ดังนั้นจึงต้องลดความซ้ำซ้อนลง เช่น ลบเมธอดนี้ใน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CustomerProfileService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เพื่อให้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UserProfileService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ทำเองคนเดียว</a:t>
            </a:r>
          </a:p>
          <a:p>
            <a:pPr lvl="1"/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Normalization</a:t>
            </a: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Inventory Design Principles:</a:t>
            </a:r>
            <a:br>
              <a:rPr lang="en-US" sz="3600" dirty="0" smtClean="0"/>
            </a:br>
            <a:r>
              <a:rPr lang="en-US" sz="3600" dirty="0" smtClean="0"/>
              <a:t>Foundational Inventory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968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จัดประเภท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และหน้าที่ชัดเจน และ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Abstract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Core Service Logic</a:t>
            </a:r>
            <a:endParaRPr lang="th-TH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ตั้งชื่อ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และชื่อเมธอดให้สื่อถึงหน้าที่ชัดเจน แบ่งประเภทของ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ให้ชัดเจน เพื่อลดความซ้ำซ้อน ควร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Classify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ชื่อ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และเมธอดให้เป็นระเบียบ</a:t>
            </a:r>
          </a:p>
          <a:p>
            <a:pPr lvl="1"/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นอกจากนี้ต้อง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Abstract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ส่วน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Core Service Logic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เอาไว้ เพื่อให้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Consumer Developer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เข้าใจชื่อและเมธอดของ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ได้โดยง่าย ว่า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และเมธอดนั้นทำหน้าที่อะไร</a:t>
            </a:r>
          </a:p>
          <a:p>
            <a:pPr lvl="1"/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Layers, Utility Abstraction, Entity Abstraction, Process Abstraction</a:t>
            </a:r>
          </a:p>
          <a:p>
            <a:pPr lvl="1"/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Inventory Design Principles:</a:t>
            </a:r>
            <a:br>
              <a:rPr lang="en-US" sz="3600" dirty="0" smtClean="0"/>
            </a:br>
            <a:r>
              <a:rPr lang="en-US" sz="3600" dirty="0" smtClean="0"/>
              <a:t>Foundational Inventory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274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Logic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ไม่กระจายหรือซ้ำซ้อนกันในหลายที่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Core Service Logic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ต้องอยู่ที่เดียว เช่น อยู่ในเครื่องเดียว เพื่อลดความซ้ำซ้อนที่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Core Service Logic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กระจายไปอยู่เครื่องหรือขอบเขตอื่นๆ และที่สำคัญเอกสารหรือข้อมูล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API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ของทุก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ต้องถูกรวบรวมไว้ที่เดียวกัน</a:t>
            </a:r>
          </a:p>
          <a:p>
            <a:pPr lvl="1"/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ในส่วนการทำงานหรือ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Implementation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ของ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Core Service Logic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อาจยกเว้นบางกรณีที่ยอมให้เกิดความซ้ำซ้อนกันในหลายที่ได้ เช่น การกระจายไปในเครื่องที่อยู่ในสภาพแวดล้อมแบบ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Clustering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หรือการลดโอ</a:t>
            </a:r>
            <a:r>
              <a:rPr lang="th-TH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เวอร์เฮด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และคอขวดที่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request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ที่ต้องการเข้าถึง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Core Service Logic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จะต้องวิ่งเข้ามาที่เดียวกัน จึงอนุญาตให้มีการซ้ำซ้อนได้กรณีที่สมควรจริงๆ เพราะข้อเสียที่เกิดขึ้นคือระดับ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Governance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จะต้องเข้มงวดมากขึ้นเพื่อให้ยังสามารถควบคุมได้</a:t>
            </a:r>
          </a:p>
          <a:p>
            <a:pPr lvl="1"/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Logic Centralization</a:t>
            </a:r>
            <a:endParaRPr lang="th-TH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Inventory Design Principles:</a:t>
            </a:r>
            <a:br>
              <a:rPr lang="en-US" sz="3600" dirty="0" smtClean="0"/>
            </a:br>
            <a:r>
              <a:rPr lang="en-US" sz="3600" dirty="0" smtClean="0"/>
              <a:t>Foundational Inventory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26260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มี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Protocol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มาตรฐานในการทำงานระหว่าง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ต่างเครื่องและภายในเครื่องเดียวกัน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กำหนด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Protocol</a:t>
            </a:r>
            <a:r>
              <a:rPr lang="th-TH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มาตรฐานขึ้นเพื่อใช้ในการสื่อสารกับ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เช่น กำหนดให้การ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Call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ข้ามเครื่องต้องใช้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REST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บน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HTTPS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และการ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Call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ภายในเครื่องเดียวกัน (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Consumer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อยู่เครื่องเดียวกันใช้การ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Call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แบบ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Java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ปกติ แต่ต้อง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Call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ผ่านอินเตอร์เฟสเสมอ ห้ามเรียกใช้คลาสตรงๆ เด็ดขาด</a:t>
            </a:r>
          </a:p>
          <a:p>
            <a:pPr lvl="1"/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buNone/>
            </a:pP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อีกกรณีคือการ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Call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แบบ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Asynchronous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โดย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Consumer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ไม่ได้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Call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ตรงๆ ซึ่ง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Consumer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ต้องส่ง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Message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ไปที่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Message Queue Server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(MQS)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เอง แล้ว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MQS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จะทำหน้าที่ไป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Call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ปลายทางให้เอง ซึ่งรูปแบบที่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MQS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ไป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Call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ปลายทางขึ้นกับเทคโนโลยีที่จะใช้ เช่น กำหนดให้ใช้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JMS (Java Messaging Service)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ซึ่งการทำงานระหว่าง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MQS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กับ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ปลายทางจะต้องเป็นอิสระจากเวน</a:t>
            </a:r>
            <a:r>
              <a:rPr lang="th-TH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เดอร์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(ยี่ห้อ)</a:t>
            </a:r>
          </a:p>
          <a:p>
            <a:pPr lvl="1"/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Canonical Protocol, Dual Protocol</a:t>
            </a:r>
            <a:endParaRPr lang="th-TH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Inventory Design Principles:</a:t>
            </a:r>
            <a:br>
              <a:rPr lang="en-US" sz="3600" dirty="0" smtClean="0"/>
            </a:br>
            <a:r>
              <a:rPr lang="en-US" sz="3600" dirty="0" smtClean="0"/>
              <a:t>Foundational Inventory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77622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มีมาตรฐาน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Schema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ของข้อมูลที่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ใช้ร่วมกัน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รับ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ส่งกัน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คำอธิบาย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Schema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ของข้อมูลที่มีการใช้ร่วมกัน ให้ไปดู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Enterprise Data Standard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ส่วนข้อมูลที่ใช้รับ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ส่งกันต้องมีการกำหนดมาตรฐานของ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 type, data name, HTTP code, error code, error detail</a:t>
            </a:r>
            <a:endParaRPr lang="th-TH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Patterns: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Canonical Schema</a:t>
            </a:r>
          </a:p>
        </p:txBody>
      </p:sp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Service Inventory Design Principles:</a:t>
            </a:r>
            <a:br>
              <a:rPr lang="en-US" sz="3600" dirty="0" smtClean="0"/>
            </a:br>
            <a:r>
              <a:rPr lang="en-US" sz="3600" dirty="0" smtClean="0"/>
              <a:t>Foundational Inventory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24829005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36368</TotalTime>
  <Words>3672</Words>
  <Application>Microsoft Office PowerPoint</Application>
  <PresentationFormat>On-screen Show (4:3)</PresentationFormat>
  <Paragraphs>366</Paragraphs>
  <Slides>46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ชุดรูปแบบของ Office</vt:lpstr>
      <vt:lpstr>SOA Principles</vt:lpstr>
      <vt:lpstr>SOA Principles</vt:lpstr>
      <vt:lpstr>SOA Principles</vt:lpstr>
      <vt:lpstr>Service Inventory Design Principles: Foundational Inventory</vt:lpstr>
      <vt:lpstr>Service Inventory Design Principles: Foundational Inventory</vt:lpstr>
      <vt:lpstr>Service Inventory Design Principles: Foundational Inventory</vt:lpstr>
      <vt:lpstr>Service Inventory Design Principles: Foundational Inventory</vt:lpstr>
      <vt:lpstr>Service Inventory Design Principles: Foundational Inventory</vt:lpstr>
      <vt:lpstr>Service Inventory Design Principles: Foundational Inventory</vt:lpstr>
      <vt:lpstr>Service Inventory Design Principles: Logical Inventory Layer</vt:lpstr>
      <vt:lpstr>Service Inventory Design Principles: Logical Inventory Layer</vt:lpstr>
      <vt:lpstr>Service Inventory Design Principles: Logical Inventory Layer</vt:lpstr>
      <vt:lpstr>Service Inventory Design Principles: Inventory Centralization</vt:lpstr>
      <vt:lpstr>Service Inventory Design Principles: Inventory Centralization</vt:lpstr>
      <vt:lpstr>Service Inventory Design Principles: Inventory Centralization</vt:lpstr>
      <vt:lpstr>Service Inventory Design Principles: Inventory Centralization</vt:lpstr>
      <vt:lpstr>Service Inventory Design Principles: Inventory Implementation</vt:lpstr>
      <vt:lpstr>Service Inventory Design Principles: Inventory Implementation</vt:lpstr>
      <vt:lpstr>Service Inventory Design Principles: Inventory Implementation</vt:lpstr>
      <vt:lpstr>Service Inventory Design Principles: Inventory Implementation</vt:lpstr>
      <vt:lpstr>Service Inventory Design Principles: Inventory Implementation</vt:lpstr>
      <vt:lpstr>Service Inventory Design Principles: Inventory Implementation</vt:lpstr>
      <vt:lpstr>SOA Principles</vt:lpstr>
      <vt:lpstr>Service Design Principles: Service Implementation</vt:lpstr>
      <vt:lpstr>Service Design Principles: Service Implementation</vt:lpstr>
      <vt:lpstr>Service Design Principles: Service Implementation</vt:lpstr>
      <vt:lpstr>Service Design Principles: Service Implementation</vt:lpstr>
      <vt:lpstr>Service Design Principles: Service Implementation</vt:lpstr>
      <vt:lpstr>Service Design Principles: Service Implementation</vt:lpstr>
      <vt:lpstr>Service Design Principles: Service Implementation</vt:lpstr>
      <vt:lpstr>Service Design Principles: Service Implementation</vt:lpstr>
      <vt:lpstr>Service Design Principles: Service Contract Design</vt:lpstr>
      <vt:lpstr>Service Design Principles: Service Contract Design</vt:lpstr>
      <vt:lpstr>Service Design Principles: Service Contract Design</vt:lpstr>
      <vt:lpstr>Service Design Principles: Service Contract Design</vt:lpstr>
      <vt:lpstr>Service Design Principles: Service Contract Design</vt:lpstr>
      <vt:lpstr>Service Design Principles: Legacy Encapsulation</vt:lpstr>
      <vt:lpstr>Service Design Principles: Legacy Encapsulation</vt:lpstr>
      <vt:lpstr>Service Design Principles: Legacy Encapsulation</vt:lpstr>
      <vt:lpstr>SOA Principles</vt:lpstr>
      <vt:lpstr>Service Composition Design Principles: Capability Composition</vt:lpstr>
      <vt:lpstr>SOA Governance Principles</vt:lpstr>
      <vt:lpstr>SOA Governance Principles</vt:lpstr>
      <vt:lpstr>SOA Governance Principles</vt:lpstr>
      <vt:lpstr>SOA Governance Principles</vt:lpstr>
      <vt:lpstr>SOA Governance Principles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Weera Kasetsin</dc:creator>
  <cp:lastModifiedBy>T-30-02-06-57</cp:lastModifiedBy>
  <cp:revision>222</cp:revision>
  <dcterms:created xsi:type="dcterms:W3CDTF">2013-01-13T03:59:05Z</dcterms:created>
  <dcterms:modified xsi:type="dcterms:W3CDTF">2015-03-23T03:49:02Z</dcterms:modified>
</cp:coreProperties>
</file>