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538" r:id="rId2"/>
    <p:sldId id="606" r:id="rId3"/>
    <p:sldId id="542" r:id="rId4"/>
    <p:sldId id="543" r:id="rId5"/>
    <p:sldId id="545" r:id="rId6"/>
    <p:sldId id="546" r:id="rId7"/>
    <p:sldId id="547" r:id="rId8"/>
    <p:sldId id="548" r:id="rId9"/>
    <p:sldId id="597" r:id="rId10"/>
    <p:sldId id="549" r:id="rId11"/>
    <p:sldId id="550" r:id="rId12"/>
    <p:sldId id="551" r:id="rId13"/>
    <p:sldId id="552" r:id="rId14"/>
    <p:sldId id="60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553" r:id="rId43"/>
    <p:sldId id="554" r:id="rId44"/>
    <p:sldId id="555" r:id="rId45"/>
    <p:sldId id="556" r:id="rId46"/>
    <p:sldId id="557" r:id="rId47"/>
    <p:sldId id="558" r:id="rId48"/>
    <p:sldId id="564" r:id="rId49"/>
    <p:sldId id="568" r:id="rId50"/>
    <p:sldId id="569" r:id="rId51"/>
    <p:sldId id="570" r:id="rId52"/>
    <p:sldId id="571" r:id="rId53"/>
    <p:sldId id="565" r:id="rId54"/>
    <p:sldId id="572" r:id="rId55"/>
    <p:sldId id="573" r:id="rId56"/>
    <p:sldId id="574" r:id="rId57"/>
    <p:sldId id="575" r:id="rId58"/>
    <p:sldId id="576" r:id="rId59"/>
    <p:sldId id="561" r:id="rId60"/>
    <p:sldId id="562" r:id="rId61"/>
    <p:sldId id="563" r:id="rId62"/>
    <p:sldId id="566" r:id="rId63"/>
    <p:sldId id="567" r:id="rId64"/>
    <p:sldId id="577" r:id="rId65"/>
    <p:sldId id="414" r:id="rId66"/>
    <p:sldId id="415" r:id="rId67"/>
  </p:sldIdLst>
  <p:sldSz cx="9144000" cy="6858000" type="screen4x3"/>
  <p:notesSz cx="6858000" cy="9945688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99FF33"/>
    <a:srgbClr val="66FF33"/>
    <a:srgbClr val="66FF66"/>
    <a:srgbClr val="FF0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83117" autoAdjust="0"/>
  </p:normalViewPr>
  <p:slideViewPr>
    <p:cSldViewPr>
      <p:cViewPr>
        <p:scale>
          <a:sx n="50" d="100"/>
          <a:sy n="50" d="100"/>
        </p:scale>
        <p:origin x="-199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FFEABC0-6AF1-4654-8DF4-B64A9AD490F8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195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1065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9F0A770-B374-485A-98DD-2437E7B2ECE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617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B5D45-A509-4812-898F-E4C165F4E08B}" type="slidenum">
              <a:rPr lang="en-US"/>
              <a:pPr/>
              <a:t>65</a:t>
            </a:fld>
            <a:endParaRPr lang="th-TH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thaiDist"/>
            <a:r>
              <a:rPr lang="en-US">
                <a:solidFill>
                  <a:schemeClr val="bg1"/>
                </a:solidFill>
              </a:rPr>
              <a:t>Each layer handles specific tasks and has specific responsibilities to the other areas.</a:t>
            </a:r>
          </a:p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89C63-7589-4F30-9941-4772DB30B38D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3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26A6A-F8CF-4BA4-9369-633AB85AA7D6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77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156B9-9CB8-4384-A710-09A01817EA51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554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5401C5-0EDE-42B0-B44B-311F29E6E50C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52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BB285-C9F0-4FA8-9B38-A3E5A30CF896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51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85DC4-4293-48CB-920A-1FACD04BF694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914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82D70-0607-4DD7-A730-1CC789EC4D53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7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1B447-3923-47D7-9C70-69B5E65AF904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4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909A8-B9F3-4C03-9DD1-95E5BFDD75A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13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62C4E-F42D-42E6-9147-436ABE557D8E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3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BC4D2-4D39-490C-9F62-41B70CAA200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56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9C18F-B390-4BF8-B5F5-41E05C1038D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88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คลิกเพื่อแก้ไขลักษณะต้นแบบชื่อเรื่อง</a:t>
            </a:r>
            <a:endParaRPr 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  <a:endParaRPr lang="en-US" smtClean="0"/>
          </a:p>
          <a:p>
            <a:pPr lvl="1"/>
            <a:r>
              <a:rPr lang="th-TH" smtClean="0"/>
              <a:t>ระดับที่สอง</a:t>
            </a:r>
            <a:endParaRPr lang="en-US" smtClean="0"/>
          </a:p>
          <a:p>
            <a:pPr lvl="2"/>
            <a:r>
              <a:rPr lang="th-TH" smtClean="0"/>
              <a:t>ระดับที่สาม</a:t>
            </a:r>
            <a:endParaRPr lang="en-US" smtClean="0"/>
          </a:p>
          <a:p>
            <a:pPr lvl="3"/>
            <a:r>
              <a:rPr lang="th-TH" smtClean="0"/>
              <a:t>ระดับที่สี่</a:t>
            </a:r>
            <a:endParaRPr lang="en-US" smtClean="0"/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6D8AAB1-7CD7-4A6D-B5D0-C5DF4CB3F9DC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628775"/>
            <a:ext cx="6400800" cy="1752600"/>
          </a:xfrm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  <a:cs typeface="Arial" charset="0"/>
              </a:rPr>
              <a:t>Introduction to</a:t>
            </a:r>
          </a:p>
          <a:p>
            <a:r>
              <a:rPr lang="en-US" sz="4000" dirty="0" smtClean="0">
                <a:solidFill>
                  <a:srgbClr val="0070C0"/>
                </a:solidFill>
                <a:cs typeface="Arial" charset="0"/>
              </a:rPr>
              <a:t>Java Web Application</a:t>
            </a:r>
            <a:endParaRPr lang="en-US" sz="40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603250" y="3429000"/>
            <a:ext cx="80010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602" tIns="50301" rIns="100602" bIns="50301"/>
          <a:lstStyle/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r>
              <a:rPr lang="th-TH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ณรงค์ จันทร์สร้อย</a:t>
            </a:r>
            <a:endParaRPr lang="en-US" sz="2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endParaRPr lang="en-US" sz="1300" b="1" dirty="0">
              <a:solidFill>
                <a:srgbClr val="0070C0"/>
              </a:solidFill>
            </a:endParaRPr>
          </a:p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IBM </a:t>
            </a:r>
            <a:r>
              <a:rPr lang="en-US" sz="1600" dirty="0">
                <a:solidFill>
                  <a:srgbClr val="0070C0"/>
                </a:solidFill>
              </a:rPr>
              <a:t>Rational Certified Consultant on OOAD</a:t>
            </a:r>
          </a:p>
          <a:p>
            <a:pPr algn="ctr" defTabSz="1006475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olidFill>
                  <a:srgbClr val="0070C0"/>
                </a:solidFill>
              </a:rPr>
              <a:t>Sun Certified Enterprise Architect for J2EE </a:t>
            </a:r>
            <a:r>
              <a:rPr lang="en-US" sz="1600" dirty="0" smtClean="0">
                <a:solidFill>
                  <a:srgbClr val="0070C0"/>
                </a:solidFill>
              </a:rPr>
              <a:t>Technology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Lifecycle</a:t>
            </a:r>
          </a:p>
        </p:txBody>
      </p:sp>
      <p:pic>
        <p:nvPicPr>
          <p:cNvPr id="5539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Anatomy of a Request</a:t>
            </a:r>
          </a:p>
        </p:txBody>
      </p:sp>
      <p:pic>
        <p:nvPicPr>
          <p:cNvPr id="55501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Request and Response Parameters</a:t>
            </a:r>
          </a:p>
        </p:txBody>
      </p:sp>
      <p:pic>
        <p:nvPicPr>
          <p:cNvPr id="55603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A Simple Servlet</a:t>
            </a:r>
          </a:p>
        </p:txBody>
      </p:sp>
      <p:pic>
        <p:nvPicPr>
          <p:cNvPr id="55706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cs typeface="Arial" charset="0"/>
              </a:rPr>
              <a:t>Retrieving HTTP Parameter</a:t>
            </a:r>
            <a:endParaRPr lang="en-US" sz="3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HttpServletRequest.getParameter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paramName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Email </a:t>
            </a:r>
            <a:r>
              <a:rPr lang="en-US" sz="2400" dirty="0" err="1" smtClean="0">
                <a:solidFill>
                  <a:srgbClr val="0070C0"/>
                </a:solidFill>
              </a:rPr>
              <a:t>email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</a:rPr>
              <a:t>request.getParameter</a:t>
            </a:r>
            <a:r>
              <a:rPr lang="en-US" sz="2400" dirty="0" smtClean="0">
                <a:solidFill>
                  <a:srgbClr val="0070C0"/>
                </a:solidFill>
              </a:rPr>
              <a:t>(“email");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Session Tracking Overview</a:t>
            </a:r>
          </a:p>
        </p:txBody>
      </p:sp>
      <p:pic>
        <p:nvPicPr>
          <p:cNvPr id="58368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5410200" cy="204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Getting Hold of a Session</a:t>
            </a:r>
          </a:p>
        </p:txBody>
      </p:sp>
      <p:pic>
        <p:nvPicPr>
          <p:cNvPr id="58470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059488" cy="28368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Getting Hold of a Session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Storing and Retrieving</a:t>
            </a:r>
            <a:br>
              <a:rPr lang="en-US" sz="3600">
                <a:solidFill>
                  <a:srgbClr val="0070C0"/>
                </a:solidFill>
                <a:cs typeface="Arial" charset="0"/>
              </a:rPr>
            </a:br>
            <a:r>
              <a:rPr lang="en-US" sz="3600">
                <a:solidFill>
                  <a:srgbClr val="0070C0"/>
                </a:solidFill>
                <a:cs typeface="Arial" charset="0"/>
              </a:rPr>
              <a:t>Session Data</a:t>
            </a:r>
          </a:p>
        </p:txBody>
      </p:sp>
      <p:pic>
        <p:nvPicPr>
          <p:cNvPr id="58675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5843588" cy="27019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Storing and Retrieving</a:t>
            </a:r>
            <a:br>
              <a:rPr lang="en-US" sz="3600">
                <a:solidFill>
                  <a:srgbClr val="0070C0"/>
                </a:solidFill>
                <a:cs typeface="Arial" charset="0"/>
              </a:rPr>
            </a:br>
            <a:r>
              <a:rPr lang="en-US" sz="3600">
                <a:solidFill>
                  <a:srgbClr val="0070C0"/>
                </a:solidFill>
                <a:cs typeface="Arial" charset="0"/>
              </a:rPr>
              <a:t>Session Data</a:t>
            </a:r>
          </a:p>
        </p:txBody>
      </p:sp>
      <p:pic>
        <p:nvPicPr>
          <p:cNvPr id="5877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US" sz="2000">
                <a:solidFill>
                  <a:srgbClr val="0070C0"/>
                </a:solidFill>
              </a:rPr>
              <a:t>Introduction to Servlets</a:t>
            </a:r>
            <a:endParaRPr lang="th-TH" sz="2000">
              <a:solidFill>
                <a:srgbClr val="0070C0"/>
              </a:solidFill>
            </a:endParaRPr>
          </a:p>
          <a:p>
            <a:r>
              <a:rPr lang="th-TH" sz="2000">
                <a:solidFill>
                  <a:srgbClr val="0070C0"/>
                </a:solidFill>
              </a:rPr>
              <a:t>Servlet Lifecycle</a:t>
            </a:r>
          </a:p>
          <a:p>
            <a:r>
              <a:rPr lang="th-TH" sz="2000">
                <a:solidFill>
                  <a:srgbClr val="0070C0"/>
                </a:solidFill>
              </a:rPr>
              <a:t>Servlet APIs</a:t>
            </a:r>
          </a:p>
          <a:p>
            <a:r>
              <a:rPr lang="th-TH" sz="2000">
                <a:solidFill>
                  <a:srgbClr val="0070C0"/>
                </a:solidFill>
              </a:rPr>
              <a:t>Session Tracking Overview</a:t>
            </a:r>
          </a:p>
          <a:p>
            <a:r>
              <a:rPr lang="th-TH" sz="2000">
                <a:solidFill>
                  <a:srgbClr val="0070C0"/>
                </a:solidFill>
              </a:rPr>
              <a:t>Servlet Filter Framework</a:t>
            </a:r>
          </a:p>
          <a:p>
            <a:r>
              <a:rPr lang="th-TH" sz="2000">
                <a:solidFill>
                  <a:srgbClr val="0070C0"/>
                </a:solidFill>
              </a:rPr>
              <a:t>Introduction to Java ServerPages</a:t>
            </a:r>
          </a:p>
          <a:p>
            <a:r>
              <a:rPr lang="th-TH" sz="2000">
                <a:solidFill>
                  <a:srgbClr val="0070C0"/>
                </a:solidFill>
              </a:rPr>
              <a:t>Usage Models of JSPs</a:t>
            </a:r>
          </a:p>
          <a:p>
            <a:r>
              <a:rPr lang="th-TH" sz="2000">
                <a:solidFill>
                  <a:srgbClr val="0070C0"/>
                </a:solidFill>
              </a:rPr>
              <a:t>JSP Scripting Elements</a:t>
            </a:r>
          </a:p>
          <a:p>
            <a:r>
              <a:rPr lang="th-TH" sz="2000">
                <a:solidFill>
                  <a:srgbClr val="0070C0"/>
                </a:solidFill>
              </a:rPr>
              <a:t>Application and Session Scope</a:t>
            </a:r>
          </a:p>
          <a:p>
            <a:r>
              <a:rPr lang="th-TH" sz="2000">
                <a:solidFill>
                  <a:srgbClr val="0070C0"/>
                </a:solidFill>
              </a:rPr>
              <a:t>Session, Request and Page Scope</a:t>
            </a:r>
          </a:p>
          <a:p>
            <a:r>
              <a:rPr lang="th-TH" sz="2000">
                <a:solidFill>
                  <a:srgbClr val="0070C0"/>
                </a:solidFill>
              </a:rPr>
              <a:t>JSP Standard Tags</a:t>
            </a:r>
          </a:p>
          <a:p>
            <a:r>
              <a:rPr lang="th-TH" sz="2000">
                <a:solidFill>
                  <a:srgbClr val="0070C0"/>
                </a:solidFill>
              </a:rPr>
              <a:t>What is JavaBeans?</a:t>
            </a:r>
          </a:p>
          <a:p>
            <a:r>
              <a:rPr lang="th-TH" sz="2000">
                <a:solidFill>
                  <a:srgbClr val="0070C0"/>
                </a:solidFill>
              </a:rPr>
              <a:t>Exchanging Objects between Servlet and JSP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3200">
                <a:solidFill>
                  <a:srgbClr val="0070C0"/>
                </a:solidFill>
                <a:cs typeface="Arial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Storing and Retrieving</a:t>
            </a:r>
            <a:br>
              <a:rPr lang="en-US" sz="3600">
                <a:solidFill>
                  <a:srgbClr val="0070C0"/>
                </a:solidFill>
                <a:cs typeface="Arial" charset="0"/>
              </a:rPr>
            </a:br>
            <a:r>
              <a:rPr lang="en-US" sz="3600">
                <a:solidFill>
                  <a:srgbClr val="0070C0"/>
                </a:solidFill>
                <a:cs typeface="Arial" charset="0"/>
              </a:rPr>
              <a:t>Session Data</a:t>
            </a:r>
          </a:p>
        </p:txBody>
      </p:sp>
      <p:pic>
        <p:nvPicPr>
          <p:cNvPr id="58880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Invalidating the Session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Invalidating the Session</a:t>
            </a:r>
          </a:p>
        </p:txBody>
      </p:sp>
      <p:pic>
        <p:nvPicPr>
          <p:cNvPr id="59085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002588" cy="368935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Filter Framework</a:t>
            </a:r>
          </a:p>
        </p:txBody>
      </p:sp>
      <p:pic>
        <p:nvPicPr>
          <p:cNvPr id="59187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851650" cy="37687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Filter Framework</a:t>
            </a:r>
          </a:p>
        </p:txBody>
      </p:sp>
      <p:pic>
        <p:nvPicPr>
          <p:cNvPr id="59290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5194300" cy="17573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Applications of Filters</a:t>
            </a:r>
          </a:p>
        </p:txBody>
      </p:sp>
      <p:pic>
        <p:nvPicPr>
          <p:cNvPr id="59392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How Does a Servlet Filter Work?</a:t>
            </a:r>
          </a:p>
        </p:txBody>
      </p:sp>
      <p:pic>
        <p:nvPicPr>
          <p:cNvPr id="59494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Steps involved in Writing Filters</a:t>
            </a:r>
          </a:p>
        </p:txBody>
      </p:sp>
      <p:pic>
        <p:nvPicPr>
          <p:cNvPr id="59597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059488" cy="25495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Filters API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Filters API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7570788" cy="41640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925" y="2533650"/>
            <a:ext cx="7040563" cy="26574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What is Servlets?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Sample Filter</a:t>
            </a:r>
          </a:p>
        </p:txBody>
      </p:sp>
      <p:pic>
        <p:nvPicPr>
          <p:cNvPr id="59904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Sample Filter</a:t>
            </a:r>
          </a:p>
        </p:txBody>
      </p:sp>
      <p:pic>
        <p:nvPicPr>
          <p:cNvPr id="60006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Filter Configuration</a:t>
            </a:r>
          </a:p>
        </p:txBody>
      </p:sp>
      <p:pic>
        <p:nvPicPr>
          <p:cNvPr id="60109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Filter Configuration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Lifecycle Events Framework</a:t>
            </a:r>
          </a:p>
        </p:txBody>
      </p:sp>
      <p:pic>
        <p:nvPicPr>
          <p:cNvPr id="60416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346825" cy="24765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Framework Support for Events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346825" cy="384651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ServletContext Listener APIs</a:t>
            </a:r>
          </a:p>
        </p:txBody>
      </p:sp>
      <p:pic>
        <p:nvPicPr>
          <p:cNvPr id="60621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202363" cy="368935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1263650" y="420141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HttpSession Listener APIs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39341"/>
            <a:ext cx="8229600" cy="452596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HttpSession Listener APIs</a:t>
            </a:r>
          </a:p>
        </p:txBody>
      </p:sp>
      <p:pic>
        <p:nvPicPr>
          <p:cNvPr id="60826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6346825" cy="240506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Sample Session Listener</a:t>
            </a:r>
          </a:p>
        </p:txBody>
      </p:sp>
      <p:pic>
        <p:nvPicPr>
          <p:cNvPr id="60928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Servlets vs. CGI</a:t>
            </a:r>
          </a:p>
        </p:txBody>
      </p:sp>
      <p:pic>
        <p:nvPicPr>
          <p:cNvPr id="5468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Sample Session Listener</a:t>
            </a:r>
          </a:p>
        </p:txBody>
      </p:sp>
      <p:pic>
        <p:nvPicPr>
          <p:cNvPr id="61030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Listener Configuration</a:t>
            </a:r>
          </a:p>
        </p:txBody>
      </p:sp>
      <p:pic>
        <p:nvPicPr>
          <p:cNvPr id="61133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What is Java ServerPages?</a:t>
            </a:r>
          </a:p>
        </p:txBody>
      </p:sp>
      <p:pic>
        <p:nvPicPr>
          <p:cNvPr id="55808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HTML to JavaBeans Mapping</a:t>
            </a:r>
          </a:p>
        </p:txBody>
      </p:sp>
      <p:pic>
        <p:nvPicPr>
          <p:cNvPr id="55910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Example Servlet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Example JSP</a:t>
            </a:r>
          </a:p>
        </p:txBody>
      </p:sp>
      <p:pic>
        <p:nvPicPr>
          <p:cNvPr id="56115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Usage Models of JSPs</a:t>
            </a:r>
          </a:p>
        </p:txBody>
      </p:sp>
      <p:pic>
        <p:nvPicPr>
          <p:cNvPr id="5621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Syntax Basics</a:t>
            </a:r>
          </a:p>
        </p:txBody>
      </p:sp>
      <p:pic>
        <p:nvPicPr>
          <p:cNvPr id="56320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Scripting Elements</a:t>
            </a:r>
          </a:p>
        </p:txBody>
      </p:sp>
      <p:pic>
        <p:nvPicPr>
          <p:cNvPr id="56934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Directives</a:t>
            </a:r>
          </a:p>
        </p:txBody>
      </p:sp>
      <p:pic>
        <p:nvPicPr>
          <p:cNvPr id="57344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225" y="1600200"/>
            <a:ext cx="4546600" cy="8207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Why Servlets</a:t>
            </a:r>
          </a:p>
        </p:txBody>
      </p:sp>
      <p:pic>
        <p:nvPicPr>
          <p:cNvPr id="54989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Important Directives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1617663"/>
            <a:ext cx="6696075" cy="36830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Important Directives</a:t>
            </a:r>
          </a:p>
        </p:txBody>
      </p:sp>
      <p:pic>
        <p:nvPicPr>
          <p:cNvPr id="57549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5915025" cy="2014538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Implicit Objects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1600200"/>
            <a:ext cx="5051425" cy="1704975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Implicit Objects</a:t>
            </a:r>
          </a:p>
        </p:txBody>
      </p:sp>
      <p:pic>
        <p:nvPicPr>
          <p:cNvPr id="570373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5483225" cy="3413125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Application and Session Scope</a:t>
            </a:r>
          </a:p>
        </p:txBody>
      </p:sp>
      <p:pic>
        <p:nvPicPr>
          <p:cNvPr id="57754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708525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Session, Request and Page Scope</a:t>
            </a:r>
          </a:p>
        </p:txBody>
      </p:sp>
      <p:pic>
        <p:nvPicPr>
          <p:cNvPr id="57856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Standard Actions</a:t>
            </a:r>
          </a:p>
        </p:txBody>
      </p:sp>
      <p:pic>
        <p:nvPicPr>
          <p:cNvPr id="5795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4186238" cy="1252538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Example of JSP Standard Actions</a:t>
            </a:r>
          </a:p>
        </p:txBody>
      </p:sp>
      <p:pic>
        <p:nvPicPr>
          <p:cNvPr id="58061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What is a JavaBeans?</a:t>
            </a:r>
          </a:p>
        </p:txBody>
      </p:sp>
      <p:pic>
        <p:nvPicPr>
          <p:cNvPr id="58163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7138988" cy="3925888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Sample JavaBeans?</a:t>
            </a:r>
          </a:p>
        </p:txBody>
      </p:sp>
      <p:pic>
        <p:nvPicPr>
          <p:cNvPr id="56627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856" y="1600200"/>
            <a:ext cx="822960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and JSP Run in Web Container</a:t>
            </a:r>
          </a:p>
        </p:txBody>
      </p:sp>
      <p:pic>
        <p:nvPicPr>
          <p:cNvPr id="5509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Standard Tags</a:t>
            </a:r>
          </a:p>
        </p:txBody>
      </p:sp>
      <p:pic>
        <p:nvPicPr>
          <p:cNvPr id="56730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Standard Tags</a:t>
            </a:r>
          </a:p>
        </p:txBody>
      </p:sp>
      <p:pic>
        <p:nvPicPr>
          <p:cNvPr id="56832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JSP Sample</a:t>
            </a:r>
          </a:p>
        </p:txBody>
      </p:sp>
      <p:pic>
        <p:nvPicPr>
          <p:cNvPr id="57139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Portable Tag Extension Mechanism</a:t>
            </a:r>
          </a:p>
        </p:txBody>
      </p:sp>
      <p:pic>
        <p:nvPicPr>
          <p:cNvPr id="5724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Exchanging Objects between</a:t>
            </a:r>
            <a:br>
              <a:rPr lang="en-US" sz="3600">
                <a:solidFill>
                  <a:srgbClr val="0070C0"/>
                </a:solidFill>
                <a:cs typeface="Arial" charset="0"/>
              </a:rPr>
            </a:br>
            <a:r>
              <a:rPr lang="en-US" sz="3600">
                <a:solidFill>
                  <a:srgbClr val="0070C0"/>
                </a:solidFill>
                <a:cs typeface="Arial" charset="0"/>
              </a:rPr>
              <a:t>Servlet and JSP</a:t>
            </a:r>
          </a:p>
        </p:txBody>
      </p:sp>
      <p:pic>
        <p:nvPicPr>
          <p:cNvPr id="58266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>
                <a:solidFill>
                  <a:srgbClr val="0070C0"/>
                </a:solidFill>
              </a:rPr>
              <a:t>The Model-View-Controller (‘MVC’) </a:t>
            </a:r>
            <a:br>
              <a:rPr lang="en-US" sz="32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Design pattern</a:t>
            </a:r>
            <a:endParaRPr lang="th-TH" sz="3200">
              <a:solidFill>
                <a:srgbClr val="0070C0"/>
              </a:solidFill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thaiDist"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	The MVC architecture divides applications into three layers--model, view, and controller and decouples their respective responsibilities.</a:t>
            </a:r>
          </a:p>
          <a:p>
            <a:pPr algn="thaiDist">
              <a:buFontTx/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0070C0"/>
                </a:solidFill>
              </a:rPr>
              <a:t>Model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cs typeface="Arial" charset="0"/>
              </a:rPr>
              <a:t>Responsible for the business domain state knowledge.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0070C0"/>
                </a:solidFill>
              </a:rPr>
              <a:t>View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cs typeface="Arial" charset="0"/>
              </a:rPr>
              <a:t>Responsible for a presentation view of the business domain.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0070C0"/>
                </a:solidFill>
              </a:rPr>
              <a:t>Controller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cs typeface="Arial" charset="0"/>
              </a:rPr>
              <a:t>Responsible for controlling the flow and state of the user input.</a:t>
            </a:r>
            <a:endParaRPr lang="th-TH" sz="2000" dirty="0">
              <a:solidFill>
                <a:srgbClr val="0070C0"/>
              </a:solidFill>
            </a:endParaRPr>
          </a:p>
          <a:p>
            <a:pPr algn="thaiDist">
              <a:buFontTx/>
              <a:buChar char="-"/>
            </a:pPr>
            <a:endParaRPr lang="th-TH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>
                <a:solidFill>
                  <a:srgbClr val="0070C0"/>
                </a:solidFill>
              </a:rPr>
              <a:t>The Model-View-Controller</a:t>
            </a:r>
            <a:br>
              <a:rPr lang="en-US" sz="32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Architecture</a:t>
            </a:r>
            <a:endParaRPr lang="th-TH" sz="3200">
              <a:solidFill>
                <a:srgbClr val="0070C0"/>
              </a:solidFill>
            </a:endParaRPr>
          </a:p>
        </p:txBody>
      </p:sp>
      <p:pic>
        <p:nvPicPr>
          <p:cNvPr id="241670" name="Picture 6" descr="The Model-View-Controller Architectur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84313"/>
            <a:ext cx="8064500" cy="4897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APIs</a:t>
            </a:r>
          </a:p>
        </p:txBody>
      </p:sp>
      <p:pic>
        <p:nvPicPr>
          <p:cNvPr id="55194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ChangeArrowheads="1"/>
          </p:cNvSpPr>
          <p:nvPr/>
        </p:nvSpPr>
        <p:spPr bwMode="auto">
          <a:xfrm>
            <a:off x="1066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Example</a:t>
            </a:r>
          </a:p>
        </p:txBody>
      </p:sp>
      <p:pic>
        <p:nvPicPr>
          <p:cNvPr id="55296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126365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rgbClr val="0070C0"/>
                </a:solidFill>
                <a:cs typeface="Arial" charset="0"/>
              </a:rPr>
              <a:t>Servlet Lifecycle</a:t>
            </a:r>
          </a:p>
        </p:txBody>
      </p:sp>
      <p:pic>
        <p:nvPicPr>
          <p:cNvPr id="60314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700213"/>
            <a:ext cx="6048375" cy="44005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ennexSlideTemplate">
  <a:themeElements>
    <a:clrScheme name="ZennexSlid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ennexSlideTemplat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ngsana New" pitchFamily="18" charset="-34"/>
          </a:defRPr>
        </a:defPPr>
      </a:lstStyle>
    </a:lnDef>
  </a:objectDefaults>
  <a:extraClrSchemeLst>
    <a:extraClrScheme>
      <a:clrScheme name="ZennexSlid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ennexSlid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ennexSlid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ennexSlid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ennexSlid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ennexSlid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nnexSlid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Settings\aunarak\Application Data\Microsoft\Templates\ZennexSlideTemplate.pot</Template>
  <TotalTime>5876</TotalTime>
  <Words>298</Words>
  <Application>Microsoft Office PowerPoint</Application>
  <PresentationFormat>นำเสนอทางหน้าจอ (4:3)</PresentationFormat>
  <Paragraphs>100</Paragraphs>
  <Slides>66</Slides>
  <Notes>1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66</vt:i4>
      </vt:variant>
    </vt:vector>
  </HeadingPairs>
  <TitlesOfParts>
    <vt:vector size="73" baseType="lpstr">
      <vt:lpstr>Times New Roman</vt:lpstr>
      <vt:lpstr>Angsana New</vt:lpstr>
      <vt:lpstr>Arial</vt:lpstr>
      <vt:lpstr>Comic Sans MS</vt:lpstr>
      <vt:lpstr>Microsoft Sans Serif</vt:lpstr>
      <vt:lpstr>Wingdings</vt:lpstr>
      <vt:lpstr>ZennexSlideTemplate</vt:lpstr>
      <vt:lpstr>งานนำเสนอ PowerPoint</vt:lpstr>
      <vt:lpstr>Table of Contents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The Model-View-Controller (‘MVC’)  Design pattern</vt:lpstr>
      <vt:lpstr>The Model-View-Controller Architecture</vt:lpstr>
    </vt:vector>
  </TitlesOfParts>
  <Company>Zennex Company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 - Toh</dc:title>
  <dc:creator>Zennex Company Limited</dc:creator>
  <cp:lastModifiedBy>Narong Chansoi</cp:lastModifiedBy>
  <cp:revision>738</cp:revision>
  <dcterms:created xsi:type="dcterms:W3CDTF">2004-06-01T10:05:08Z</dcterms:created>
  <dcterms:modified xsi:type="dcterms:W3CDTF">2015-03-16T13:44:28Z</dcterms:modified>
</cp:coreProperties>
</file>