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734989c77_2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e734989c77_2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734989c77_2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e734989c77_2_1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734989c77_2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e734989c77_2_2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734989c77_2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e734989c77_2_2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734989c77_2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e734989c77_2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734989c77_2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e734989c77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734989c77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e734989c77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734989c77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e734989c77_2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734989c77_2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e734989c77_2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734989c77_2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e734989c77_2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734989c77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e734989c77_2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734989c77_2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734989c77_2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734989c77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e734989c77_2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734989c77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e734989c77_2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734989c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734989c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734989c77_2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ge734989c77_2_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734989c77_2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e734989c77_2_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734989c77_2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e734989c77_2_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734989c77_2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e734989c77_2_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734989c77_2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e734989c77_2_1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734989c77_2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e734989c77_2_1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734989c77_2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e734989c77_2_1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haron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p:nvPr/>
        </p:nvSpPr>
        <p:spPr>
          <a:xfrm>
            <a:off x="7656521" y="1"/>
            <a:ext cx="851299" cy="35849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3" name="Google Shape;63;p14"/>
          <p:cNvSpPr/>
          <p:nvPr/>
        </p:nvSpPr>
        <p:spPr>
          <a:xfrm flipH="1">
            <a:off x="416783" y="798622"/>
            <a:ext cx="3062575" cy="306257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 type="body"/>
          </p:nvPr>
        </p:nvSpPr>
        <p:spPr>
          <a:xfrm>
            <a:off x="628650" y="1369219"/>
            <a:ext cx="7886700" cy="289480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5"/>
          <p:cNvSpPr/>
          <p:nvPr/>
        </p:nvSpPr>
        <p:spPr>
          <a:xfrm>
            <a:off x="7870825" y="1"/>
            <a:ext cx="636996" cy="268251"/>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71" name="Google Shape;71;p15"/>
          <p:cNvSpPr/>
          <p:nvPr/>
        </p:nvSpPr>
        <p:spPr>
          <a:xfrm flipH="1">
            <a:off x="92652" y="4288429"/>
            <a:ext cx="1328707" cy="855071"/>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haron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6"/>
          <p:cNvSpPr/>
          <p:nvPr/>
        </p:nvSpPr>
        <p:spPr>
          <a:xfrm>
            <a:off x="7656521" y="1"/>
            <a:ext cx="851299" cy="35849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79" name="Google Shape;79;p16"/>
          <p:cNvSpPr/>
          <p:nvPr/>
        </p:nvSpPr>
        <p:spPr>
          <a:xfrm flipH="1">
            <a:off x="416783" y="798622"/>
            <a:ext cx="3062575" cy="306257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7"/>
          <p:cNvSpPr/>
          <p:nvPr/>
        </p:nvSpPr>
        <p:spPr>
          <a:xfrm rot="-5400000">
            <a:off x="-291700" y="3630896"/>
            <a:ext cx="1303051" cy="719652"/>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7"/>
          <p:cNvSpPr/>
          <p:nvPr/>
        </p:nvSpPr>
        <p:spPr>
          <a:xfrm>
            <a:off x="7870825" y="1"/>
            <a:ext cx="636996" cy="268251"/>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2" name="Google Shape;92;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4" name="Google Shape;94;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 name="Google Shape;95;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8"/>
          <p:cNvSpPr/>
          <p:nvPr/>
        </p:nvSpPr>
        <p:spPr>
          <a:xfrm rot="-5400000">
            <a:off x="-291700" y="3630896"/>
            <a:ext cx="1303051" cy="719652"/>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a:off x="7870825" y="1"/>
            <a:ext cx="636996" cy="268251"/>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9"/>
          <p:cNvSpPr/>
          <p:nvPr/>
        </p:nvSpPr>
        <p:spPr>
          <a:xfrm rot="-5400000">
            <a:off x="-291700" y="3630896"/>
            <a:ext cx="1303051" cy="719652"/>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9"/>
          <p:cNvSpPr/>
          <p:nvPr/>
        </p:nvSpPr>
        <p:spPr>
          <a:xfrm>
            <a:off x="7870825" y="1"/>
            <a:ext cx="636996" cy="268251"/>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0"/>
          <p:cNvSpPr/>
          <p:nvPr/>
        </p:nvSpPr>
        <p:spPr>
          <a:xfrm rot="-5400000">
            <a:off x="-291700" y="3630896"/>
            <a:ext cx="1303051" cy="719652"/>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0"/>
          <p:cNvSpPr/>
          <p:nvPr/>
        </p:nvSpPr>
        <p:spPr>
          <a:xfrm>
            <a:off x="7870825" y="1"/>
            <a:ext cx="636996" cy="268251"/>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haron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6" name="Google Shape;116;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7" name="Google Shape;117;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0" name="Google Shape;120;p21"/>
          <p:cNvSpPr/>
          <p:nvPr/>
        </p:nvSpPr>
        <p:spPr>
          <a:xfrm rot="-5400000">
            <a:off x="-291700" y="3630896"/>
            <a:ext cx="1303051" cy="719652"/>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a:off x="7870825" y="1"/>
            <a:ext cx="636996" cy="268251"/>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haron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25" name="Google Shape;125;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6" name="Google Shape;126;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22"/>
          <p:cNvSpPr/>
          <p:nvPr/>
        </p:nvSpPr>
        <p:spPr>
          <a:xfrm rot="-5400000">
            <a:off x="-291700" y="3630896"/>
            <a:ext cx="1303051" cy="719652"/>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2"/>
          <p:cNvSpPr/>
          <p:nvPr/>
        </p:nvSpPr>
        <p:spPr>
          <a:xfrm>
            <a:off x="7870825" y="1"/>
            <a:ext cx="636996" cy="268251"/>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4" name="Google Shape;134;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p:nvPr/>
        </p:nvSpPr>
        <p:spPr>
          <a:xfrm rot="-5400000">
            <a:off x="-291700" y="3630896"/>
            <a:ext cx="1303051" cy="719652"/>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3"/>
          <p:cNvSpPr/>
          <p:nvPr/>
        </p:nvSpPr>
        <p:spPr>
          <a:xfrm>
            <a:off x="7870825" y="1"/>
            <a:ext cx="636996" cy="268251"/>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9" name="Shape 139"/>
        <p:cNvGrpSpPr/>
        <p:nvPr/>
      </p:nvGrpSpPr>
      <p:grpSpPr>
        <a:xfrm>
          <a:off x="0" y="0"/>
          <a:ext cx="0" cy="0"/>
          <a:chOff x="0" y="0"/>
          <a:chExt cx="0" cy="0"/>
        </a:xfrm>
      </p:grpSpPr>
      <p:sp>
        <p:nvSpPr>
          <p:cNvPr id="140" name="Google Shape;14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24"/>
          <p:cNvSpPr/>
          <p:nvPr/>
        </p:nvSpPr>
        <p:spPr>
          <a:xfrm rot="-5400000">
            <a:off x="-291700" y="3630896"/>
            <a:ext cx="1303051" cy="719652"/>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4"/>
          <p:cNvSpPr/>
          <p:nvPr/>
        </p:nvSpPr>
        <p:spPr>
          <a:xfrm>
            <a:off x="7870825" y="1"/>
            <a:ext cx="636996" cy="268251"/>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Aharoni"/>
              <a:buNone/>
              <a:defRPr b="0" i="0" sz="3000" u="none" cap="none" strike="noStrike">
                <a:solidFill>
                  <a:schemeClr val="dk1"/>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nidcd.nih.gov/glossary/american-sign-language-asl" TargetMode="External"/><Relationship Id="rId4" Type="http://schemas.openxmlformats.org/officeDocument/2006/relationships/hyperlink" Target="https://www.nidcd.nih.gov/glossary/language" TargetMode="External"/><Relationship Id="rId5" Type="http://schemas.openxmlformats.org/officeDocument/2006/relationships/hyperlink" Target="https://www.nidcd.nih.gov/glossary/sign-langua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5"/>
          <p:cNvSpPr/>
          <p:nvPr/>
        </p:nvSpPr>
        <p:spPr>
          <a:xfrm>
            <a:off x="7870825" y="1"/>
            <a:ext cx="636996" cy="268251"/>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2" name="Google Shape;152;p25"/>
          <p:cNvSpPr/>
          <p:nvPr/>
        </p:nvSpPr>
        <p:spPr>
          <a:xfrm flipH="1">
            <a:off x="92652" y="4288429"/>
            <a:ext cx="1328707" cy="855071"/>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a:off x="2286"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4" name="Google Shape;154;p25"/>
          <p:cNvSpPr/>
          <p:nvPr/>
        </p:nvSpPr>
        <p:spPr>
          <a:xfrm>
            <a:off x="555409" y="758284"/>
            <a:ext cx="3277394" cy="3277394"/>
          </a:xfrm>
          <a:prstGeom prst="roundRect">
            <a:avLst>
              <a:gd fmla="val 2757" name="adj"/>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5" name="Google Shape;155;p25"/>
          <p:cNvSpPr txBox="1"/>
          <p:nvPr>
            <p:ph type="ctrTitle"/>
          </p:nvPr>
        </p:nvSpPr>
        <p:spPr>
          <a:xfrm>
            <a:off x="717607" y="803589"/>
            <a:ext cx="2952900" cy="3124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1800"/>
              <a:buFont typeface="Aharoni"/>
              <a:buNone/>
            </a:pPr>
            <a:r>
              <a:rPr lang="en" sz="1800">
                <a:solidFill>
                  <a:srgbClr val="FFFFFF"/>
                </a:solidFill>
                <a:latin typeface="Aharoni"/>
                <a:ea typeface="Aharoni"/>
                <a:cs typeface="Aharoni"/>
                <a:sym typeface="Aharoni"/>
              </a:rPr>
              <a:t>PRESENTATION FOR FINAL YEAR PROJECT</a:t>
            </a:r>
            <a:br>
              <a:rPr lang="en" sz="1800">
                <a:solidFill>
                  <a:srgbClr val="FFFFFF"/>
                </a:solidFill>
                <a:latin typeface="Aharoni"/>
                <a:ea typeface="Aharoni"/>
                <a:cs typeface="Aharoni"/>
                <a:sym typeface="Aharoni"/>
              </a:rPr>
            </a:br>
            <a:br>
              <a:rPr lang="en" sz="1800">
                <a:solidFill>
                  <a:srgbClr val="FFFFFF"/>
                </a:solidFill>
                <a:latin typeface="Aharoni"/>
                <a:ea typeface="Aharoni"/>
                <a:cs typeface="Aharoni"/>
                <a:sym typeface="Aharoni"/>
              </a:rPr>
            </a:br>
            <a:r>
              <a:rPr lang="en" sz="1800">
                <a:solidFill>
                  <a:srgbClr val="FFFFFF"/>
                </a:solidFill>
                <a:latin typeface="Aharoni"/>
                <a:ea typeface="Aharoni"/>
                <a:cs typeface="Aharoni"/>
                <a:sym typeface="Aharoni"/>
              </a:rPr>
              <a:t>"HAND SIGN DETECTION USING MACHINE LEARNING"</a:t>
            </a:r>
            <a:br>
              <a:rPr lang="en" sz="1800">
                <a:solidFill>
                  <a:srgbClr val="FFFFFF"/>
                </a:solidFill>
                <a:latin typeface="Aharoni"/>
                <a:ea typeface="Aharoni"/>
                <a:cs typeface="Aharoni"/>
                <a:sym typeface="Aharoni"/>
              </a:rPr>
            </a:br>
            <a:br>
              <a:rPr lang="en" sz="1800">
                <a:solidFill>
                  <a:srgbClr val="FFFFFF"/>
                </a:solidFill>
                <a:latin typeface="Aharoni"/>
                <a:ea typeface="Aharoni"/>
                <a:cs typeface="Aharoni"/>
                <a:sym typeface="Aharoni"/>
              </a:rPr>
            </a:br>
            <a:r>
              <a:rPr lang="en" sz="1800">
                <a:solidFill>
                  <a:srgbClr val="FFFFFF"/>
                </a:solidFill>
                <a:latin typeface="Aharoni"/>
                <a:ea typeface="Aharoni"/>
                <a:cs typeface="Aharoni"/>
                <a:sym typeface="Aharoni"/>
              </a:rPr>
              <a:t>DEPARTMENT OF COMPUTER SCIENCE AND ENGINEERING, GIMT GUWAHATI</a:t>
            </a:r>
            <a:endParaRPr sz="1100"/>
          </a:p>
        </p:txBody>
      </p:sp>
      <p:sp>
        <p:nvSpPr>
          <p:cNvPr id="156" name="Google Shape;156;p25"/>
          <p:cNvSpPr/>
          <p:nvPr/>
        </p:nvSpPr>
        <p:spPr>
          <a:xfrm flipH="1">
            <a:off x="397897" y="0"/>
            <a:ext cx="866356" cy="443257"/>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7" name="Google Shape;157;p25"/>
          <p:cNvSpPr/>
          <p:nvPr/>
        </p:nvSpPr>
        <p:spPr>
          <a:xfrm flipH="1">
            <a:off x="2971133" y="-1"/>
            <a:ext cx="1303051" cy="719652"/>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5"/>
          <p:cNvSpPr/>
          <p:nvPr/>
        </p:nvSpPr>
        <p:spPr>
          <a:xfrm flipH="1">
            <a:off x="0" y="2202623"/>
            <a:ext cx="119806" cy="414747"/>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9" name="Google Shape;159;p25"/>
          <p:cNvSpPr txBox="1"/>
          <p:nvPr>
            <p:ph idx="1" type="subTitle"/>
          </p:nvPr>
        </p:nvSpPr>
        <p:spPr>
          <a:xfrm>
            <a:off x="4572000" y="621410"/>
            <a:ext cx="3943200" cy="3666900"/>
          </a:xfrm>
          <a:prstGeom prst="rect">
            <a:avLst/>
          </a:prstGeom>
          <a:noFill/>
          <a:ln>
            <a:noFill/>
          </a:ln>
        </p:spPr>
        <p:txBody>
          <a:bodyPr anchorCtr="0" anchor="t" bIns="34275" lIns="68575" spcFirstLastPara="1" rIns="68575" wrap="square" tIns="34275">
            <a:normAutofit/>
          </a:bodyPr>
          <a:lstStyle/>
          <a:p>
            <a:pPr indent="114300" lvl="0" marL="0" rtl="0" algn="l">
              <a:lnSpc>
                <a:spcPct val="90000"/>
              </a:lnSpc>
              <a:spcBef>
                <a:spcPts val="0"/>
              </a:spcBef>
              <a:spcAft>
                <a:spcPts val="0"/>
              </a:spcAft>
              <a:buClr>
                <a:schemeClr val="dk1"/>
              </a:buClr>
              <a:buSzPts val="1800"/>
              <a:buFont typeface="Arial"/>
              <a:buNone/>
            </a:pPr>
            <a:r>
              <a:t/>
            </a:r>
            <a:endParaRPr sz="1100"/>
          </a:p>
          <a:p>
            <a:pPr indent="114300" lvl="0" marL="0" rtl="0" algn="l">
              <a:lnSpc>
                <a:spcPct val="90000"/>
              </a:lnSpc>
              <a:spcBef>
                <a:spcPts val="800"/>
              </a:spcBef>
              <a:spcAft>
                <a:spcPts val="0"/>
              </a:spcAft>
              <a:buClr>
                <a:schemeClr val="dk1"/>
              </a:buClr>
              <a:buSzPts val="1800"/>
              <a:buFont typeface="Arial"/>
              <a:buNone/>
            </a:pPr>
            <a:r>
              <a:t/>
            </a:r>
            <a:endParaRPr sz="1100"/>
          </a:p>
          <a:p>
            <a:pPr indent="114300" lvl="0" marL="0" rtl="0" algn="l">
              <a:lnSpc>
                <a:spcPct val="90000"/>
              </a:lnSpc>
              <a:spcBef>
                <a:spcPts val="800"/>
              </a:spcBef>
              <a:spcAft>
                <a:spcPts val="0"/>
              </a:spcAft>
              <a:buClr>
                <a:schemeClr val="dk1"/>
              </a:buClr>
              <a:buSzPts val="1800"/>
              <a:buFont typeface="Arial"/>
              <a:buNone/>
            </a:pPr>
            <a:r>
              <a:t/>
            </a:r>
            <a:endParaRPr sz="1100"/>
          </a:p>
          <a:p>
            <a:pPr indent="0" lvl="0" marL="0" rtl="0" algn="l">
              <a:lnSpc>
                <a:spcPct val="90000"/>
              </a:lnSpc>
              <a:spcBef>
                <a:spcPts val="800"/>
              </a:spcBef>
              <a:spcAft>
                <a:spcPts val="0"/>
              </a:spcAft>
              <a:buClr>
                <a:schemeClr val="dk1"/>
              </a:buClr>
              <a:buSzPts val="1800"/>
              <a:buNone/>
            </a:pPr>
            <a:r>
              <a:rPr lang="en" sz="1400"/>
              <a:t>SUBMITTED BY,</a:t>
            </a:r>
            <a:endParaRPr sz="1400"/>
          </a:p>
          <a:p>
            <a:pPr indent="0" lvl="0" marL="0" rtl="0" algn="l">
              <a:lnSpc>
                <a:spcPct val="90000"/>
              </a:lnSpc>
              <a:spcBef>
                <a:spcPts val="800"/>
              </a:spcBef>
              <a:spcAft>
                <a:spcPts val="0"/>
              </a:spcAft>
              <a:buClr>
                <a:schemeClr val="dk1"/>
              </a:buClr>
              <a:buSzPts val="1800"/>
              <a:buNone/>
            </a:pPr>
            <a:r>
              <a:rPr lang="en" sz="1400"/>
              <a:t>             </a:t>
            </a:r>
            <a:endParaRPr sz="1400"/>
          </a:p>
          <a:p>
            <a:pPr indent="0" lvl="0" marL="0" rtl="0" algn="l">
              <a:lnSpc>
                <a:spcPct val="90000"/>
              </a:lnSpc>
              <a:spcBef>
                <a:spcPts val="800"/>
              </a:spcBef>
              <a:spcAft>
                <a:spcPts val="0"/>
              </a:spcAft>
              <a:buClr>
                <a:schemeClr val="dk1"/>
              </a:buClr>
              <a:buSzPts val="1800"/>
              <a:buNone/>
            </a:pPr>
            <a:r>
              <a:rPr lang="en" sz="1400"/>
              <a:t>             AMBAR KASHYAP</a:t>
            </a:r>
            <a:endParaRPr sz="1400"/>
          </a:p>
          <a:p>
            <a:pPr indent="0" lvl="0" marL="0" rtl="0" algn="l">
              <a:lnSpc>
                <a:spcPct val="90000"/>
              </a:lnSpc>
              <a:spcBef>
                <a:spcPts val="800"/>
              </a:spcBef>
              <a:spcAft>
                <a:spcPts val="0"/>
              </a:spcAft>
              <a:buClr>
                <a:schemeClr val="dk1"/>
              </a:buClr>
              <a:buSzPts val="1800"/>
              <a:buNone/>
            </a:pPr>
            <a:r>
              <a:rPr lang="en" sz="1400"/>
              <a:t>             BEDANTA PROTIM DEKA</a:t>
            </a:r>
            <a:endParaRPr sz="1400"/>
          </a:p>
          <a:p>
            <a:pPr indent="0" lvl="0" marL="0" rtl="0" algn="l">
              <a:lnSpc>
                <a:spcPct val="90000"/>
              </a:lnSpc>
              <a:spcBef>
                <a:spcPts val="800"/>
              </a:spcBef>
              <a:spcAft>
                <a:spcPts val="0"/>
              </a:spcAft>
              <a:buClr>
                <a:schemeClr val="dk1"/>
              </a:buClr>
              <a:buSzPts val="1800"/>
              <a:buNone/>
            </a:pPr>
            <a:r>
              <a:rPr lang="en" sz="1400"/>
              <a:t>             KONGKON PRATIM SAIKIA</a:t>
            </a:r>
            <a:endParaRPr sz="1400"/>
          </a:p>
        </p:txBody>
      </p:sp>
      <p:sp>
        <p:nvSpPr>
          <p:cNvPr id="160" name="Google Shape;160;p25"/>
          <p:cNvSpPr/>
          <p:nvPr/>
        </p:nvSpPr>
        <p:spPr>
          <a:xfrm flipH="1">
            <a:off x="0" y="4376737"/>
            <a:ext cx="1161135" cy="766763"/>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5"/>
          <p:cNvSpPr/>
          <p:nvPr/>
        </p:nvSpPr>
        <p:spPr>
          <a:xfrm flipH="1">
            <a:off x="2563731" y="4288429"/>
            <a:ext cx="1328707" cy="855071"/>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5"/>
          <p:cNvSpPr/>
          <p:nvPr/>
        </p:nvSpPr>
        <p:spPr>
          <a:xfrm flipH="1">
            <a:off x="3099729" y="4694066"/>
            <a:ext cx="1174455" cy="449434"/>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34"/>
          <p:cNvSpPr/>
          <p:nvPr/>
        </p:nvSpPr>
        <p:spPr>
          <a:xfrm>
            <a:off x="7656521" y="1"/>
            <a:ext cx="851299" cy="35849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55" name="Google Shape;255;p34"/>
          <p:cNvSpPr/>
          <p:nvPr/>
        </p:nvSpPr>
        <p:spPr>
          <a:xfrm flipH="1">
            <a:off x="416783" y="798622"/>
            <a:ext cx="3062575" cy="306257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4"/>
          <p:cNvSpPr/>
          <p:nvPr/>
        </p:nvSpPr>
        <p:spPr>
          <a:xfrm>
            <a:off x="0" y="53600"/>
            <a:ext cx="91440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4"/>
          <p:cNvSpPr/>
          <p:nvPr/>
        </p:nvSpPr>
        <p:spPr>
          <a:xfrm rot="-4995211">
            <a:off x="506729" y="581887"/>
            <a:ext cx="2240924" cy="2240924"/>
          </a:xfrm>
          <a:prstGeom prst="arc">
            <a:avLst>
              <a:gd fmla="val 14455503" name="adj1"/>
              <a:gd fmla="val 0" name="adj2"/>
            </a:avLst>
          </a:prstGeom>
          <a:noFill/>
          <a:ln cap="rnd" cmpd="sng" w="127000">
            <a:solidFill>
              <a:srgbClr val="1265DB"/>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4"/>
          <p:cNvSpPr txBox="1"/>
          <p:nvPr>
            <p:ph type="title"/>
          </p:nvPr>
        </p:nvSpPr>
        <p:spPr>
          <a:xfrm>
            <a:off x="672547" y="1338729"/>
            <a:ext cx="3815723" cy="239533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FFFFFF"/>
              </a:buClr>
              <a:buSzPts val="1800"/>
              <a:buFont typeface="Aharoni"/>
              <a:buNone/>
            </a:pPr>
            <a:r>
              <a:rPr b="1" lang="en" sz="2300">
                <a:solidFill>
                  <a:srgbClr val="FFFFFF"/>
                </a:solidFill>
                <a:latin typeface="Aharoni"/>
                <a:ea typeface="Aharoni"/>
                <a:cs typeface="Aharoni"/>
                <a:sym typeface="Aharoni"/>
              </a:rPr>
              <a:t> Datasets</a:t>
            </a:r>
            <a:br>
              <a:rPr b="1" lang="en" sz="1800">
                <a:solidFill>
                  <a:srgbClr val="FFFFFF"/>
                </a:solidFill>
              </a:rPr>
            </a:br>
            <a:endParaRPr sz="1800">
              <a:solidFill>
                <a:srgbClr val="FFFFFF"/>
              </a:solidFill>
              <a:latin typeface="Aharoni"/>
              <a:ea typeface="Aharoni"/>
              <a:cs typeface="Aharoni"/>
              <a:sym typeface="Aharoni"/>
            </a:endParaRPr>
          </a:p>
          <a:p>
            <a:pPr indent="0" lvl="0" marL="0" rtl="0" algn="just">
              <a:lnSpc>
                <a:spcPct val="90000"/>
              </a:lnSpc>
              <a:spcBef>
                <a:spcPts val="0"/>
              </a:spcBef>
              <a:spcAft>
                <a:spcPts val="0"/>
              </a:spcAft>
              <a:buClr>
                <a:srgbClr val="FFFFFF"/>
              </a:buClr>
              <a:buSzPts val="1500"/>
              <a:buFont typeface="Aharoni"/>
              <a:buNone/>
            </a:pPr>
            <a:r>
              <a:rPr lang="en" sz="1800">
                <a:solidFill>
                  <a:srgbClr val="FFFFFF"/>
                </a:solidFill>
                <a:latin typeface="Aharoni"/>
                <a:ea typeface="Aharoni"/>
                <a:cs typeface="Aharoni"/>
                <a:sym typeface="Aharoni"/>
              </a:rPr>
              <a:t>The datasets have been taken from the kaggle website where for the alphabet dataset there are 45,500 training samples and 6500 testing samples. For the numbers dataset, there are a total of 2661 samples.</a:t>
            </a:r>
            <a:endParaRPr sz="1800">
              <a:solidFill>
                <a:srgbClr val="FFFFFF"/>
              </a:solidFill>
              <a:latin typeface="Aharoni"/>
              <a:ea typeface="Aharoni"/>
              <a:cs typeface="Aharoni"/>
              <a:sym typeface="Aharoni"/>
            </a:endParaRPr>
          </a:p>
          <a:p>
            <a:pPr indent="0" lvl="0" marL="0" rtl="0" algn="ctr">
              <a:lnSpc>
                <a:spcPct val="90000"/>
              </a:lnSpc>
              <a:spcBef>
                <a:spcPts val="0"/>
              </a:spcBef>
              <a:spcAft>
                <a:spcPts val="0"/>
              </a:spcAft>
              <a:buClr>
                <a:schemeClr val="dk1"/>
              </a:buClr>
              <a:buSzPts val="1500"/>
              <a:buFont typeface="Aharoni"/>
              <a:buNone/>
            </a:pPr>
            <a:r>
              <a:t/>
            </a:r>
            <a:endParaRPr sz="1800">
              <a:solidFill>
                <a:srgbClr val="FFFFFF"/>
              </a:solidFill>
              <a:latin typeface="Aharoni"/>
              <a:ea typeface="Aharoni"/>
              <a:cs typeface="Aharoni"/>
              <a:sym typeface="Aharoni"/>
            </a:endParaRPr>
          </a:p>
        </p:txBody>
      </p:sp>
      <p:sp>
        <p:nvSpPr>
          <p:cNvPr id="259" name="Google Shape;259;p34"/>
          <p:cNvSpPr/>
          <p:nvPr/>
        </p:nvSpPr>
        <p:spPr>
          <a:xfrm>
            <a:off x="3984592" y="4025511"/>
            <a:ext cx="462265" cy="449725"/>
          </a:xfrm>
          <a:prstGeom prst="ellipse">
            <a:avLst/>
          </a:prstGeom>
          <a:solidFill>
            <a:srgbClr val="1265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descr="Timeline, calendar&#10;&#10;Description automatically generated" id="260" name="Google Shape;260;p34"/>
          <p:cNvPicPr preferRelativeResize="0"/>
          <p:nvPr>
            <p:ph idx="1" type="body"/>
          </p:nvPr>
        </p:nvPicPr>
        <p:blipFill rotWithShape="1">
          <a:blip r:embed="rId3">
            <a:alphaModFix/>
          </a:blip>
          <a:srcRect b="0" l="0" r="0" t="0"/>
          <a:stretch/>
        </p:blipFill>
        <p:spPr>
          <a:xfrm>
            <a:off x="5308720" y="502045"/>
            <a:ext cx="2910187" cy="4127925"/>
          </a:xfrm>
          <a:prstGeom prst="rect">
            <a:avLst/>
          </a:prstGeom>
          <a:noFill/>
          <a:ln>
            <a:noFill/>
          </a:ln>
        </p:spPr>
      </p:pic>
      <p:sp>
        <p:nvSpPr>
          <p:cNvPr id="261" name="Google Shape;261;p34"/>
          <p:cNvSpPr txBox="1"/>
          <p:nvPr/>
        </p:nvSpPr>
        <p:spPr>
          <a:xfrm>
            <a:off x="5055025" y="4629975"/>
            <a:ext cx="3062700" cy="8259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chemeClr val="dk1"/>
              </a:buClr>
              <a:buSzPts val="1100"/>
              <a:buFont typeface="Arial"/>
              <a:buNone/>
            </a:pPr>
            <a:r>
              <a:rPr b="0" i="0" lang="en" sz="1400" u="none" cap="none" strike="noStrike">
                <a:solidFill>
                  <a:schemeClr val="lt1"/>
                </a:solidFill>
                <a:latin typeface="Times New Roman"/>
                <a:ea typeface="Times New Roman"/>
                <a:cs typeface="Times New Roman"/>
                <a:sym typeface="Times New Roman"/>
              </a:rPr>
              <a:t>Fig 6: Dataset for alphabetical signs</a:t>
            </a:r>
            <a:endParaRPr b="1" i="0" sz="16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descr="A picture containing sky, different, several&#10;&#10;Description automatically generated" id="266" name="Google Shape;266;p35"/>
          <p:cNvPicPr preferRelativeResize="0"/>
          <p:nvPr>
            <p:ph idx="1" type="body"/>
          </p:nvPr>
        </p:nvPicPr>
        <p:blipFill rotWithShape="1">
          <a:blip r:embed="rId3">
            <a:alphaModFix/>
          </a:blip>
          <a:srcRect b="0" l="0" r="0" t="0"/>
          <a:stretch/>
        </p:blipFill>
        <p:spPr>
          <a:xfrm>
            <a:off x="1254854" y="421625"/>
            <a:ext cx="6387900" cy="3433200"/>
          </a:xfrm>
          <a:prstGeom prst="rect">
            <a:avLst/>
          </a:prstGeom>
          <a:noFill/>
          <a:ln>
            <a:noFill/>
          </a:ln>
        </p:spPr>
      </p:pic>
      <p:sp>
        <p:nvSpPr>
          <p:cNvPr id="267" name="Google Shape;267;p35"/>
          <p:cNvSpPr txBox="1"/>
          <p:nvPr/>
        </p:nvSpPr>
        <p:spPr>
          <a:xfrm>
            <a:off x="2291425" y="4083100"/>
            <a:ext cx="4473000" cy="735300"/>
          </a:xfrm>
          <a:prstGeom prst="rect">
            <a:avLst/>
          </a:prstGeom>
          <a:noFill/>
          <a:ln>
            <a:noFill/>
          </a:ln>
        </p:spPr>
        <p:txBody>
          <a:bodyPr anchorCtr="0" anchor="t" bIns="91425" lIns="91425" spcFirstLastPara="1" rIns="91425" wrap="square" tIns="91425">
            <a:spAutoFit/>
          </a:bodyPr>
          <a:lstStyle/>
          <a:p>
            <a:pPr indent="0" lvl="0" marL="0" marR="0" rtl="0" algn="ctr">
              <a:lnSpc>
                <a:spcPct val="107916"/>
              </a:lnSpc>
              <a:spcBef>
                <a:spcPts val="0"/>
              </a:spcBef>
              <a:spcAft>
                <a:spcPts val="0"/>
              </a:spcAft>
              <a:buClr>
                <a:schemeClr val="dk1"/>
              </a:buClr>
              <a:buSzPts val="1100"/>
              <a:buFont typeface="Arial"/>
              <a:buNone/>
            </a:pPr>
            <a:r>
              <a:rPr b="0" i="0" lang="en" sz="1400" u="none" cap="none" strike="noStrike">
                <a:solidFill>
                  <a:schemeClr val="dk1"/>
                </a:solidFill>
                <a:latin typeface="Times New Roman"/>
                <a:ea typeface="Times New Roman"/>
                <a:cs typeface="Times New Roman"/>
                <a:sym typeface="Times New Roman"/>
              </a:rPr>
              <a:t>Fig 7: Dataset for numerical signs</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554106" y="1284322"/>
            <a:ext cx="7886700" cy="994172"/>
          </a:xfrm>
          <a:prstGeom prst="rect">
            <a:avLst/>
          </a:prstGeom>
          <a:noFill/>
          <a:ln>
            <a:noFill/>
          </a:ln>
        </p:spPr>
        <p:txBody>
          <a:bodyPr anchorCtr="0" anchor="ctr" bIns="34275" lIns="68575" spcFirstLastPara="1" rIns="68575" wrap="square" tIns="34275">
            <a:normAutofit fontScale="90000"/>
          </a:bodyPr>
          <a:lstStyle/>
          <a:p>
            <a:pPr indent="0" lvl="0" marL="0" rtl="0" algn="just">
              <a:lnSpc>
                <a:spcPct val="90000"/>
              </a:lnSpc>
              <a:spcBef>
                <a:spcPts val="0"/>
              </a:spcBef>
              <a:spcAft>
                <a:spcPts val="0"/>
              </a:spcAft>
              <a:buClr>
                <a:schemeClr val="dk1"/>
              </a:buClr>
              <a:buSzPct val="142857"/>
              <a:buFont typeface="Aharoni"/>
              <a:buNone/>
            </a:pPr>
            <a:r>
              <a:rPr b="1" lang="en" sz="2100"/>
              <a:t> </a:t>
            </a:r>
            <a:r>
              <a:rPr b="1" lang="en" sz="2550">
                <a:latin typeface="Times New Roman"/>
                <a:ea typeface="Times New Roman"/>
                <a:cs typeface="Times New Roman"/>
                <a:sym typeface="Times New Roman"/>
              </a:rPr>
              <a:t>Pre-processing</a:t>
            </a:r>
            <a:endParaRPr b="1" sz="255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ct val="142857"/>
              <a:buFont typeface="Aharoni"/>
              <a:buNone/>
            </a:pPr>
            <a:r>
              <a:t/>
            </a:r>
            <a:endParaRPr b="1" sz="21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ct val="272727"/>
              <a:buFont typeface="Times New Roman"/>
              <a:buNone/>
            </a:pPr>
            <a:r>
              <a:rPr b="1" lang="en" sz="1100">
                <a:latin typeface="Times New Roman"/>
                <a:ea typeface="Times New Roman"/>
                <a:cs typeface="Times New Roman"/>
                <a:sym typeface="Times New Roman"/>
              </a:rPr>
              <a:t>  </a:t>
            </a:r>
            <a:r>
              <a:rPr b="1" lang="en" sz="1750">
                <a:latin typeface="Times New Roman"/>
                <a:ea typeface="Times New Roman"/>
                <a:cs typeface="Times New Roman"/>
                <a:sym typeface="Times New Roman"/>
              </a:rPr>
              <a:t>    </a:t>
            </a:r>
            <a:r>
              <a:rPr lang="en" sz="1750">
                <a:latin typeface="Times New Roman"/>
                <a:ea typeface="Times New Roman"/>
                <a:cs typeface="Times New Roman"/>
                <a:sym typeface="Times New Roman"/>
              </a:rPr>
              <a:t> The alphabet dataset was already pre-processed and hence did not require any pre-processing. All the samples were already threshold images. The pre-processing steps applied to the numerical dataset are as follows. </a:t>
            </a:r>
            <a:br>
              <a:rPr lang="en" sz="1750">
                <a:latin typeface="Times New Roman"/>
                <a:ea typeface="Times New Roman"/>
                <a:cs typeface="Times New Roman"/>
                <a:sym typeface="Times New Roman"/>
              </a:rPr>
            </a:br>
            <a:r>
              <a:rPr lang="en" sz="1750">
                <a:latin typeface="Times New Roman"/>
                <a:ea typeface="Times New Roman"/>
                <a:cs typeface="Times New Roman"/>
                <a:sym typeface="Times New Roman"/>
              </a:rPr>
              <a:t> </a:t>
            </a:r>
            <a:endParaRPr sz="1750">
              <a:latin typeface="Times New Roman"/>
              <a:ea typeface="Times New Roman"/>
              <a:cs typeface="Times New Roman"/>
              <a:sym typeface="Times New Roman"/>
            </a:endParaRPr>
          </a:p>
          <a:p>
            <a:pPr indent="-213042" lvl="0" marL="215900" rtl="0" algn="just">
              <a:lnSpc>
                <a:spcPct val="90000"/>
              </a:lnSpc>
              <a:spcBef>
                <a:spcPts val="0"/>
              </a:spcBef>
              <a:spcAft>
                <a:spcPts val="0"/>
              </a:spcAft>
              <a:buClr>
                <a:schemeClr val="dk1"/>
              </a:buClr>
              <a:buSzPct val="100000"/>
              <a:buFont typeface="Arial"/>
              <a:buChar char="•"/>
            </a:pPr>
            <a:r>
              <a:rPr lang="en" sz="1750">
                <a:latin typeface="Times New Roman"/>
                <a:ea typeface="Times New Roman"/>
                <a:cs typeface="Times New Roman"/>
                <a:sym typeface="Times New Roman"/>
              </a:rPr>
              <a:t>Changing the RGB colours to greyscale.</a:t>
            </a:r>
            <a:endParaRPr sz="1750">
              <a:latin typeface="Times New Roman"/>
              <a:ea typeface="Times New Roman"/>
              <a:cs typeface="Times New Roman"/>
              <a:sym typeface="Times New Roman"/>
            </a:endParaRPr>
          </a:p>
          <a:p>
            <a:pPr indent="-213042" lvl="0" marL="215900" rtl="0" algn="just">
              <a:lnSpc>
                <a:spcPct val="90000"/>
              </a:lnSpc>
              <a:spcBef>
                <a:spcPts val="0"/>
              </a:spcBef>
              <a:spcAft>
                <a:spcPts val="0"/>
              </a:spcAft>
              <a:buClr>
                <a:schemeClr val="dk1"/>
              </a:buClr>
              <a:buSzPct val="100000"/>
              <a:buFont typeface="Arial"/>
              <a:buChar char="•"/>
            </a:pPr>
            <a:r>
              <a:rPr lang="en" sz="1750">
                <a:latin typeface="Times New Roman"/>
                <a:ea typeface="Times New Roman"/>
                <a:cs typeface="Times New Roman"/>
                <a:sym typeface="Times New Roman"/>
              </a:rPr>
              <a:t>Resizing the image into 100x100 pixels.</a:t>
            </a:r>
            <a:endParaRPr sz="1750">
              <a:latin typeface="Times New Roman"/>
              <a:ea typeface="Times New Roman"/>
              <a:cs typeface="Times New Roman"/>
              <a:sym typeface="Times New Roman"/>
            </a:endParaRPr>
          </a:p>
          <a:p>
            <a:pPr indent="-213042" lvl="0" marL="215900" rtl="0" algn="just">
              <a:lnSpc>
                <a:spcPct val="90000"/>
              </a:lnSpc>
              <a:spcBef>
                <a:spcPts val="0"/>
              </a:spcBef>
              <a:spcAft>
                <a:spcPts val="0"/>
              </a:spcAft>
              <a:buClr>
                <a:schemeClr val="dk1"/>
              </a:buClr>
              <a:buSzPct val="100000"/>
              <a:buFont typeface="Arial"/>
              <a:buChar char="•"/>
            </a:pPr>
            <a:r>
              <a:rPr lang="en" sz="1750">
                <a:latin typeface="Times New Roman"/>
                <a:ea typeface="Times New Roman"/>
                <a:cs typeface="Times New Roman"/>
                <a:sym typeface="Times New Roman"/>
              </a:rPr>
              <a:t>Removing the zero arrays and shuffling the data.</a:t>
            </a:r>
            <a:endParaRPr sz="1750">
              <a:latin typeface="Times New Roman"/>
              <a:ea typeface="Times New Roman"/>
              <a:cs typeface="Times New Roman"/>
              <a:sym typeface="Times New Roman"/>
            </a:endParaRPr>
          </a:p>
          <a:p>
            <a:pPr indent="-215900" lvl="0" marL="215900" rtl="0" algn="just">
              <a:lnSpc>
                <a:spcPct val="90000"/>
              </a:lnSpc>
              <a:spcBef>
                <a:spcPts val="0"/>
              </a:spcBef>
              <a:spcAft>
                <a:spcPts val="0"/>
              </a:spcAft>
              <a:buClr>
                <a:schemeClr val="dk1"/>
              </a:buClr>
              <a:buSzPct val="102857"/>
              <a:buFont typeface="Arial"/>
              <a:buChar char="•"/>
            </a:pPr>
            <a:r>
              <a:rPr lang="en" sz="1750">
                <a:latin typeface="Times New Roman"/>
                <a:ea typeface="Times New Roman"/>
                <a:cs typeface="Times New Roman"/>
                <a:sym typeface="Times New Roman"/>
              </a:rPr>
              <a:t>Visualizing the images.</a:t>
            </a:r>
            <a:br>
              <a:rPr lang="en" sz="1800">
                <a:latin typeface="Times New Roman"/>
                <a:ea typeface="Times New Roman"/>
                <a:cs typeface="Times New Roman"/>
                <a:sym typeface="Times New Roman"/>
              </a:rPr>
            </a:br>
            <a:br>
              <a:rPr lang="en"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272727"/>
              <a:buFont typeface="Aharoni"/>
              <a:buNone/>
            </a:pPr>
            <a:r>
              <a:t/>
            </a:r>
            <a:endParaRPr sz="1100"/>
          </a:p>
        </p:txBody>
      </p:sp>
      <p:pic>
        <p:nvPicPr>
          <p:cNvPr descr="Chart&#10;&#10;Description automatically generated" id="273" name="Google Shape;273;p36"/>
          <p:cNvPicPr preferRelativeResize="0"/>
          <p:nvPr/>
        </p:nvPicPr>
        <p:blipFill rotWithShape="1">
          <a:blip r:embed="rId3">
            <a:alphaModFix/>
          </a:blip>
          <a:srcRect b="0" l="0" r="0" t="0"/>
          <a:stretch/>
        </p:blipFill>
        <p:spPr>
          <a:xfrm>
            <a:off x="3134455" y="2571762"/>
            <a:ext cx="2298320" cy="2306603"/>
          </a:xfrm>
          <a:prstGeom prst="rect">
            <a:avLst/>
          </a:prstGeom>
          <a:noFill/>
          <a:ln>
            <a:noFill/>
          </a:ln>
        </p:spPr>
      </p:pic>
      <p:sp>
        <p:nvSpPr>
          <p:cNvPr id="274" name="Google Shape;274;p36"/>
          <p:cNvSpPr txBox="1"/>
          <p:nvPr/>
        </p:nvSpPr>
        <p:spPr>
          <a:xfrm>
            <a:off x="2998350" y="4741275"/>
            <a:ext cx="2730300" cy="749400"/>
          </a:xfrm>
          <a:prstGeom prst="rect">
            <a:avLst/>
          </a:prstGeom>
          <a:noFill/>
          <a:ln>
            <a:noFill/>
          </a:ln>
        </p:spPr>
        <p:txBody>
          <a:bodyPr anchorCtr="0" anchor="t" bIns="91425" lIns="91425" spcFirstLastPara="1" rIns="91425" wrap="square" tIns="91425">
            <a:spAutoFit/>
          </a:bodyPr>
          <a:lstStyle/>
          <a:p>
            <a:pPr indent="0" lvl="0" marL="0" marR="0" rtl="0" algn="ctr">
              <a:lnSpc>
                <a:spcPct val="107916"/>
              </a:lnSpc>
              <a:spcBef>
                <a:spcPts val="0"/>
              </a:spcBef>
              <a:spcAft>
                <a:spcPts val="0"/>
              </a:spcAft>
              <a:buClr>
                <a:schemeClr val="dk1"/>
              </a:buClr>
              <a:buSzPts val="1100"/>
              <a:buFont typeface="Arial"/>
              <a:buNone/>
            </a:pPr>
            <a:r>
              <a:rPr b="0" i="0" lang="en" sz="1300" u="none" cap="none" strike="noStrike">
                <a:solidFill>
                  <a:schemeClr val="dk1"/>
                </a:solidFill>
                <a:latin typeface="Arial"/>
                <a:ea typeface="Arial"/>
                <a:cs typeface="Arial"/>
                <a:sym typeface="Arial"/>
              </a:rPr>
              <a:t>Fig 8: Pre-processed image</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7"/>
          <p:cNvPicPr preferRelativeResize="0"/>
          <p:nvPr/>
        </p:nvPicPr>
        <p:blipFill rotWithShape="1">
          <a:blip r:embed="rId3">
            <a:alphaModFix/>
          </a:blip>
          <a:srcRect b="0" l="0" r="0" t="0"/>
          <a:stretch/>
        </p:blipFill>
        <p:spPr>
          <a:xfrm>
            <a:off x="1014425" y="513825"/>
            <a:ext cx="7115175" cy="4034100"/>
          </a:xfrm>
          <a:prstGeom prst="rect">
            <a:avLst/>
          </a:prstGeom>
          <a:noFill/>
          <a:ln>
            <a:noFill/>
          </a:ln>
        </p:spPr>
      </p:pic>
      <p:sp>
        <p:nvSpPr>
          <p:cNvPr id="280" name="Google Shape;280;p37"/>
          <p:cNvSpPr txBox="1"/>
          <p:nvPr/>
        </p:nvSpPr>
        <p:spPr>
          <a:xfrm>
            <a:off x="2120775" y="4716900"/>
            <a:ext cx="493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Fig 9: Welcome page</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just">
              <a:lnSpc>
                <a:spcPct val="200000"/>
              </a:lnSpc>
              <a:spcBef>
                <a:spcPts val="0"/>
              </a:spcBef>
              <a:spcAft>
                <a:spcPts val="800"/>
              </a:spcAft>
              <a:buClr>
                <a:schemeClr val="dk1"/>
              </a:buClr>
              <a:buSzPts val="1100"/>
              <a:buFont typeface="Arial"/>
              <a:buNone/>
            </a:pPr>
            <a:r>
              <a:rPr b="1" lang="en" sz="1900">
                <a:solidFill>
                  <a:srgbClr val="292929"/>
                </a:solidFill>
                <a:latin typeface="Times New Roman"/>
                <a:ea typeface="Times New Roman"/>
                <a:cs typeface="Times New Roman"/>
                <a:sym typeface="Times New Roman"/>
              </a:rPr>
              <a:t>Testing output</a:t>
            </a:r>
            <a:endParaRPr sz="3500"/>
          </a:p>
        </p:txBody>
      </p:sp>
      <p:sp>
        <p:nvSpPr>
          <p:cNvPr id="286" name="Google Shape;286;p38"/>
          <p:cNvSpPr txBox="1"/>
          <p:nvPr>
            <p:ph idx="1" type="body"/>
          </p:nvPr>
        </p:nvSpPr>
        <p:spPr>
          <a:xfrm>
            <a:off x="628650" y="1369219"/>
            <a:ext cx="7886700" cy="2894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t/>
            </a:r>
            <a:endParaRPr/>
          </a:p>
        </p:txBody>
      </p:sp>
      <p:pic>
        <p:nvPicPr>
          <p:cNvPr id="287" name="Google Shape;287;p38"/>
          <p:cNvPicPr preferRelativeResize="0"/>
          <p:nvPr/>
        </p:nvPicPr>
        <p:blipFill rotWithShape="1">
          <a:blip r:embed="rId3">
            <a:alphaModFix/>
          </a:blip>
          <a:srcRect b="0" l="0" r="0" t="0"/>
          <a:stretch/>
        </p:blipFill>
        <p:spPr>
          <a:xfrm>
            <a:off x="553625" y="1369225"/>
            <a:ext cx="4067175" cy="3076575"/>
          </a:xfrm>
          <a:prstGeom prst="rect">
            <a:avLst/>
          </a:prstGeom>
          <a:noFill/>
          <a:ln>
            <a:noFill/>
          </a:ln>
        </p:spPr>
      </p:pic>
      <p:pic>
        <p:nvPicPr>
          <p:cNvPr id="288" name="Google Shape;288;p38"/>
          <p:cNvPicPr preferRelativeResize="0"/>
          <p:nvPr/>
        </p:nvPicPr>
        <p:blipFill rotWithShape="1">
          <a:blip r:embed="rId4">
            <a:alphaModFix/>
          </a:blip>
          <a:srcRect b="0" l="0" r="0" t="0"/>
          <a:stretch/>
        </p:blipFill>
        <p:spPr>
          <a:xfrm>
            <a:off x="4842250" y="1369225"/>
            <a:ext cx="3924300" cy="3131350"/>
          </a:xfrm>
          <a:prstGeom prst="rect">
            <a:avLst/>
          </a:prstGeom>
          <a:noFill/>
          <a:ln>
            <a:noFill/>
          </a:ln>
        </p:spPr>
      </p:pic>
      <p:sp>
        <p:nvSpPr>
          <p:cNvPr id="289" name="Google Shape;289;p38"/>
          <p:cNvSpPr txBox="1"/>
          <p:nvPr/>
        </p:nvSpPr>
        <p:spPr>
          <a:xfrm>
            <a:off x="889775" y="4546975"/>
            <a:ext cx="3132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800"/>
              </a:spcAft>
              <a:buClr>
                <a:schemeClr val="dk1"/>
              </a:buClr>
              <a:buSzPts val="1100"/>
              <a:buFont typeface="Arial"/>
              <a:buNone/>
            </a:pPr>
            <a:r>
              <a:rPr b="0" i="0" lang="en" sz="1400" u="none" cap="none" strike="noStrike">
                <a:solidFill>
                  <a:srgbClr val="292929"/>
                </a:solidFill>
                <a:latin typeface="Times New Roman"/>
                <a:ea typeface="Times New Roman"/>
                <a:cs typeface="Times New Roman"/>
                <a:sym typeface="Times New Roman"/>
              </a:rPr>
              <a:t>Fig 10: Testing-The letter ‘A</a:t>
            </a:r>
            <a:endParaRPr b="0" i="0" sz="1600" u="none" cap="none" strike="noStrike">
              <a:solidFill>
                <a:srgbClr val="000000"/>
              </a:solidFill>
              <a:latin typeface="Arial"/>
              <a:ea typeface="Arial"/>
              <a:cs typeface="Arial"/>
              <a:sym typeface="Arial"/>
            </a:endParaRPr>
          </a:p>
        </p:txBody>
      </p:sp>
      <p:sp>
        <p:nvSpPr>
          <p:cNvPr id="290" name="Google Shape;290;p38"/>
          <p:cNvSpPr txBox="1"/>
          <p:nvPr/>
        </p:nvSpPr>
        <p:spPr>
          <a:xfrm>
            <a:off x="5094750" y="4655975"/>
            <a:ext cx="319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800"/>
              </a:spcAft>
              <a:buClr>
                <a:schemeClr val="dk1"/>
              </a:buClr>
              <a:buSzPts val="1100"/>
              <a:buFont typeface="Arial"/>
              <a:buNone/>
            </a:pPr>
            <a:r>
              <a:rPr b="0" i="0" lang="en" sz="1400" u="none" cap="none" strike="noStrike">
                <a:solidFill>
                  <a:srgbClr val="292929"/>
                </a:solidFill>
                <a:latin typeface="Times New Roman"/>
                <a:ea typeface="Times New Roman"/>
                <a:cs typeface="Times New Roman"/>
                <a:sym typeface="Times New Roman"/>
              </a:rPr>
              <a:t>Fig 11: Testing-The letter ‘R’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t/>
            </a:r>
            <a:endParaRPr/>
          </a:p>
        </p:txBody>
      </p:sp>
      <p:sp>
        <p:nvSpPr>
          <p:cNvPr id="296" name="Google Shape;296;p39"/>
          <p:cNvSpPr txBox="1"/>
          <p:nvPr>
            <p:ph idx="1" type="body"/>
          </p:nvPr>
        </p:nvSpPr>
        <p:spPr>
          <a:xfrm>
            <a:off x="628650" y="1369219"/>
            <a:ext cx="7886700" cy="2894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t/>
            </a:r>
            <a:endParaRPr/>
          </a:p>
        </p:txBody>
      </p:sp>
      <p:pic>
        <p:nvPicPr>
          <p:cNvPr id="297" name="Google Shape;297;p39"/>
          <p:cNvPicPr preferRelativeResize="0"/>
          <p:nvPr/>
        </p:nvPicPr>
        <p:blipFill rotWithShape="1">
          <a:blip r:embed="rId3">
            <a:alphaModFix/>
          </a:blip>
          <a:srcRect b="0" l="0" r="0" t="0"/>
          <a:stretch/>
        </p:blipFill>
        <p:spPr>
          <a:xfrm>
            <a:off x="570300" y="914413"/>
            <a:ext cx="3609975" cy="3314700"/>
          </a:xfrm>
          <a:prstGeom prst="rect">
            <a:avLst/>
          </a:prstGeom>
          <a:noFill/>
          <a:ln>
            <a:noFill/>
          </a:ln>
        </p:spPr>
      </p:pic>
      <p:pic>
        <p:nvPicPr>
          <p:cNvPr id="298" name="Google Shape;298;p39"/>
          <p:cNvPicPr preferRelativeResize="0"/>
          <p:nvPr/>
        </p:nvPicPr>
        <p:blipFill rotWithShape="1">
          <a:blip r:embed="rId4">
            <a:alphaModFix/>
          </a:blip>
          <a:srcRect b="0" l="0" r="0" t="0"/>
          <a:stretch/>
        </p:blipFill>
        <p:spPr>
          <a:xfrm>
            <a:off x="4724400" y="957263"/>
            <a:ext cx="3790950" cy="3228975"/>
          </a:xfrm>
          <a:prstGeom prst="rect">
            <a:avLst/>
          </a:prstGeom>
          <a:noFill/>
          <a:ln>
            <a:noFill/>
          </a:ln>
        </p:spPr>
      </p:pic>
      <p:sp>
        <p:nvSpPr>
          <p:cNvPr id="299" name="Google Shape;299;p39"/>
          <p:cNvSpPr txBox="1"/>
          <p:nvPr/>
        </p:nvSpPr>
        <p:spPr>
          <a:xfrm>
            <a:off x="938500" y="4509700"/>
            <a:ext cx="310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800"/>
              </a:spcAft>
              <a:buClr>
                <a:schemeClr val="dk1"/>
              </a:buClr>
              <a:buSzPts val="1100"/>
              <a:buFont typeface="Arial"/>
              <a:buNone/>
            </a:pPr>
            <a:r>
              <a:rPr b="0" i="0" lang="en" sz="1400" u="none" cap="none" strike="noStrike">
                <a:solidFill>
                  <a:srgbClr val="292929"/>
                </a:solidFill>
                <a:latin typeface="Times New Roman"/>
                <a:ea typeface="Times New Roman"/>
                <a:cs typeface="Times New Roman"/>
                <a:sym typeface="Times New Roman"/>
              </a:rPr>
              <a:t>Fig 12: Testing-The number ‘9’</a:t>
            </a:r>
            <a:endParaRPr b="0" i="0" sz="1400" u="none" cap="none" strike="noStrike">
              <a:solidFill>
                <a:srgbClr val="000000"/>
              </a:solidFill>
              <a:latin typeface="Arial"/>
              <a:ea typeface="Arial"/>
              <a:cs typeface="Arial"/>
              <a:sym typeface="Arial"/>
            </a:endParaRPr>
          </a:p>
        </p:txBody>
      </p:sp>
      <p:sp>
        <p:nvSpPr>
          <p:cNvPr id="300" name="Google Shape;300;p39"/>
          <p:cNvSpPr txBox="1"/>
          <p:nvPr/>
        </p:nvSpPr>
        <p:spPr>
          <a:xfrm>
            <a:off x="5082550" y="4497525"/>
            <a:ext cx="343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800"/>
              </a:spcAft>
              <a:buClr>
                <a:schemeClr val="dk1"/>
              </a:buClr>
              <a:buSzPts val="1100"/>
              <a:buFont typeface="Arial"/>
              <a:buNone/>
            </a:pPr>
            <a:r>
              <a:rPr b="0" i="0" lang="en" sz="1400" u="none" cap="none" strike="noStrike">
                <a:solidFill>
                  <a:srgbClr val="292929"/>
                </a:solidFill>
                <a:latin typeface="Times New Roman"/>
                <a:ea typeface="Times New Roman"/>
                <a:cs typeface="Times New Roman"/>
                <a:sym typeface="Times New Roman"/>
              </a:rPr>
              <a:t>Fig 13: Testing-The number ‘7’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0"/>
          <p:cNvPicPr preferRelativeResize="0"/>
          <p:nvPr/>
        </p:nvPicPr>
        <p:blipFill rotWithShape="1">
          <a:blip r:embed="rId3">
            <a:alphaModFix/>
          </a:blip>
          <a:srcRect b="0" l="0" r="0" t="0"/>
          <a:stretch/>
        </p:blipFill>
        <p:spPr>
          <a:xfrm>
            <a:off x="482850" y="184550"/>
            <a:ext cx="4374225" cy="4380300"/>
          </a:xfrm>
          <a:prstGeom prst="rect">
            <a:avLst/>
          </a:prstGeom>
          <a:noFill/>
          <a:ln>
            <a:noFill/>
          </a:ln>
        </p:spPr>
      </p:pic>
      <p:sp>
        <p:nvSpPr>
          <p:cNvPr id="306" name="Google Shape;306;p40"/>
          <p:cNvSpPr txBox="1"/>
          <p:nvPr/>
        </p:nvSpPr>
        <p:spPr>
          <a:xfrm>
            <a:off x="730750" y="4682950"/>
            <a:ext cx="347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Fig 14: </a:t>
            </a:r>
            <a:r>
              <a:rPr b="0" i="0" lang="en" sz="1400" u="none" cap="none" strike="noStrike">
                <a:solidFill>
                  <a:srgbClr val="292929"/>
                </a:solidFill>
                <a:latin typeface="Times New Roman"/>
                <a:ea typeface="Times New Roman"/>
                <a:cs typeface="Times New Roman"/>
                <a:sym typeface="Times New Roman"/>
              </a:rPr>
              <a:t>CNN model summary of alphabets</a:t>
            </a:r>
            <a:endParaRPr b="0" i="0" sz="1400" u="none" cap="none" strike="noStrike">
              <a:solidFill>
                <a:srgbClr val="000000"/>
              </a:solidFill>
              <a:latin typeface="Times New Roman"/>
              <a:ea typeface="Times New Roman"/>
              <a:cs typeface="Times New Roman"/>
              <a:sym typeface="Times New Roman"/>
            </a:endParaRPr>
          </a:p>
        </p:txBody>
      </p:sp>
      <p:pic>
        <p:nvPicPr>
          <p:cNvPr id="307" name="Google Shape;307;p40"/>
          <p:cNvPicPr preferRelativeResize="0"/>
          <p:nvPr/>
        </p:nvPicPr>
        <p:blipFill>
          <a:blip r:embed="rId4">
            <a:alphaModFix/>
          </a:blip>
          <a:stretch>
            <a:fillRect/>
          </a:stretch>
        </p:blipFill>
        <p:spPr>
          <a:xfrm>
            <a:off x="5084900" y="1198363"/>
            <a:ext cx="3686175" cy="2352675"/>
          </a:xfrm>
          <a:prstGeom prst="rect">
            <a:avLst/>
          </a:prstGeom>
          <a:noFill/>
          <a:ln>
            <a:noFill/>
          </a:ln>
        </p:spPr>
      </p:pic>
      <p:sp>
        <p:nvSpPr>
          <p:cNvPr id="308" name="Google Shape;308;p40"/>
          <p:cNvSpPr txBox="1"/>
          <p:nvPr/>
        </p:nvSpPr>
        <p:spPr>
          <a:xfrm>
            <a:off x="5747025" y="3756800"/>
            <a:ext cx="26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
                <a:solidFill>
                  <a:schemeClr val="dk1"/>
                </a:solidFill>
                <a:latin typeface="Times New Roman"/>
                <a:ea typeface="Times New Roman"/>
                <a:cs typeface="Times New Roman"/>
                <a:sym typeface="Times New Roman"/>
              </a:rPr>
              <a:t>Fig 15: </a:t>
            </a:r>
            <a:r>
              <a:rPr lang="en">
                <a:solidFill>
                  <a:srgbClr val="292929"/>
                </a:solidFill>
                <a:latin typeface="Times New Roman"/>
                <a:ea typeface="Times New Roman"/>
                <a:cs typeface="Times New Roman"/>
                <a:sym typeface="Times New Roman"/>
              </a:rPr>
              <a:t>model accuracy graph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1"/>
          <p:cNvPicPr preferRelativeResize="0"/>
          <p:nvPr/>
        </p:nvPicPr>
        <p:blipFill rotWithShape="1">
          <a:blip r:embed="rId3">
            <a:alphaModFix/>
          </a:blip>
          <a:srcRect b="0" l="0" r="0" t="0"/>
          <a:stretch/>
        </p:blipFill>
        <p:spPr>
          <a:xfrm>
            <a:off x="1755339" y="130950"/>
            <a:ext cx="5290426" cy="4433900"/>
          </a:xfrm>
          <a:prstGeom prst="rect">
            <a:avLst/>
          </a:prstGeom>
          <a:noFill/>
          <a:ln>
            <a:noFill/>
          </a:ln>
        </p:spPr>
      </p:pic>
      <p:sp>
        <p:nvSpPr>
          <p:cNvPr id="314" name="Google Shape;314;p41"/>
          <p:cNvSpPr txBox="1"/>
          <p:nvPr/>
        </p:nvSpPr>
        <p:spPr>
          <a:xfrm>
            <a:off x="2578950" y="4618425"/>
            <a:ext cx="398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92929"/>
                </a:solidFill>
                <a:highlight>
                  <a:srgbClr val="FFFFFF"/>
                </a:highlight>
                <a:latin typeface="Times New Roman"/>
                <a:ea typeface="Times New Roman"/>
                <a:cs typeface="Times New Roman"/>
                <a:sym typeface="Times New Roman"/>
              </a:rPr>
              <a:t>Fig 1</a:t>
            </a:r>
            <a:r>
              <a:rPr lang="en">
                <a:solidFill>
                  <a:srgbClr val="292929"/>
                </a:solidFill>
                <a:highlight>
                  <a:srgbClr val="FFFFFF"/>
                </a:highlight>
                <a:latin typeface="Times New Roman"/>
                <a:ea typeface="Times New Roman"/>
                <a:cs typeface="Times New Roman"/>
                <a:sym typeface="Times New Roman"/>
              </a:rPr>
              <a:t>6</a:t>
            </a:r>
            <a:r>
              <a:rPr b="0" i="0" lang="en" sz="1400" u="none" cap="none" strike="noStrike">
                <a:solidFill>
                  <a:srgbClr val="292929"/>
                </a:solidFill>
                <a:highlight>
                  <a:srgbClr val="FFFFFF"/>
                </a:highlight>
                <a:latin typeface="Times New Roman"/>
                <a:ea typeface="Times New Roman"/>
                <a:cs typeface="Times New Roman"/>
                <a:sym typeface="Times New Roman"/>
              </a:rPr>
              <a:t>: CNN model summary of numbers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553650" y="252419"/>
            <a:ext cx="7886700" cy="994200"/>
          </a:xfrm>
          <a:prstGeom prst="rect">
            <a:avLst/>
          </a:prstGeom>
          <a:noFill/>
          <a:ln>
            <a:noFill/>
          </a:ln>
        </p:spPr>
        <p:txBody>
          <a:bodyPr anchorCtr="0" anchor="ctr" bIns="34275" lIns="68575" spcFirstLastPara="1" rIns="68575" wrap="square" tIns="34275">
            <a:normAutofit/>
          </a:bodyPr>
          <a:lstStyle/>
          <a:p>
            <a:pPr indent="0" lvl="0" marL="0" rtl="0" algn="just">
              <a:lnSpc>
                <a:spcPct val="200000"/>
              </a:lnSpc>
              <a:spcBef>
                <a:spcPts val="0"/>
              </a:spcBef>
              <a:spcAft>
                <a:spcPts val="800"/>
              </a:spcAft>
              <a:buClr>
                <a:schemeClr val="dk1"/>
              </a:buClr>
              <a:buSzPts val="1100"/>
              <a:buFont typeface="Arial"/>
              <a:buNone/>
            </a:pPr>
            <a:r>
              <a:rPr b="1" lang="en" sz="2300">
                <a:solidFill>
                  <a:srgbClr val="1A1818"/>
                </a:solidFill>
                <a:latin typeface="Times New Roman"/>
                <a:ea typeface="Times New Roman"/>
                <a:cs typeface="Times New Roman"/>
                <a:sym typeface="Times New Roman"/>
              </a:rPr>
              <a:t>Applications</a:t>
            </a:r>
            <a:endParaRPr sz="3900"/>
          </a:p>
        </p:txBody>
      </p:sp>
      <p:sp>
        <p:nvSpPr>
          <p:cNvPr id="320" name="Google Shape;320;p42"/>
          <p:cNvSpPr txBox="1"/>
          <p:nvPr>
            <p:ph idx="1" type="body"/>
          </p:nvPr>
        </p:nvSpPr>
        <p:spPr>
          <a:xfrm>
            <a:off x="628650" y="1093000"/>
            <a:ext cx="8147400" cy="3171000"/>
          </a:xfrm>
          <a:prstGeom prst="rect">
            <a:avLst/>
          </a:prstGeom>
          <a:noFill/>
          <a:ln>
            <a:noFill/>
          </a:ln>
        </p:spPr>
        <p:txBody>
          <a:bodyPr anchorCtr="0" anchor="t" bIns="34275" lIns="68575" spcFirstLastPara="1" rIns="68575" wrap="square" tIns="34275">
            <a:noAutofit/>
          </a:bodyPr>
          <a:lstStyle/>
          <a:p>
            <a:pPr indent="-330200" lvl="1" marL="9144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It can be integrated with smart robots so that, along with verbal input, they can also take inputs using hand signs for people who can’t speak.</a:t>
            </a:r>
            <a:endParaRPr sz="1600">
              <a:latin typeface="Times New Roman"/>
              <a:ea typeface="Times New Roman"/>
              <a:cs typeface="Times New Roman"/>
              <a:sym typeface="Times New Roman"/>
            </a:endParaRPr>
          </a:p>
          <a:p>
            <a:pPr indent="-330200" lvl="1" marL="914400" rtl="0" algn="just">
              <a:lnSpc>
                <a:spcPct val="150000"/>
              </a:lnSpc>
              <a:spcBef>
                <a:spcPts val="0"/>
              </a:spcBef>
              <a:spcAft>
                <a:spcPts val="0"/>
              </a:spcAft>
              <a:buSzPts val="1600"/>
              <a:buFont typeface="Arial"/>
              <a:buAutoNum type="arabicPeriod"/>
            </a:pPr>
            <a:r>
              <a:rPr lang="en" sz="1600">
                <a:latin typeface="Times New Roman"/>
                <a:ea typeface="Times New Roman"/>
                <a:cs typeface="Times New Roman"/>
                <a:sym typeface="Times New Roman"/>
              </a:rPr>
              <a:t>It can be used in home automation software so that people who can’t speak can also give commands with hand signs.</a:t>
            </a:r>
            <a:endParaRPr sz="1600">
              <a:latin typeface="Arial"/>
              <a:ea typeface="Arial"/>
              <a:cs typeface="Arial"/>
              <a:sym typeface="Arial"/>
            </a:endParaRPr>
          </a:p>
          <a:p>
            <a:pPr indent="-330200" lvl="1" marL="914400" rtl="0" algn="just">
              <a:lnSpc>
                <a:spcPct val="150000"/>
              </a:lnSpc>
              <a:spcBef>
                <a:spcPts val="0"/>
              </a:spcBef>
              <a:spcAft>
                <a:spcPts val="800"/>
              </a:spcAft>
              <a:buSzPts val="1600"/>
              <a:buFont typeface="Arial"/>
              <a:buAutoNum type="arabicPeriod"/>
            </a:pPr>
            <a:r>
              <a:rPr lang="en" sz="1600">
                <a:latin typeface="Times New Roman"/>
                <a:ea typeface="Times New Roman"/>
                <a:cs typeface="Times New Roman"/>
                <a:sym typeface="Times New Roman"/>
              </a:rPr>
              <a:t>Another application of this hand sign detection can be used in the gaming industry. It can provide a fully contactless gaming experience in terms that no keyboard, mouse, joystick, gamepad etc. has to be used.</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just">
              <a:lnSpc>
                <a:spcPct val="150000"/>
              </a:lnSpc>
              <a:spcBef>
                <a:spcPts val="0"/>
              </a:spcBef>
              <a:spcAft>
                <a:spcPts val="800"/>
              </a:spcAft>
              <a:buClr>
                <a:schemeClr val="dk1"/>
              </a:buClr>
              <a:buSzPts val="1100"/>
              <a:buFont typeface="Arial"/>
              <a:buNone/>
            </a:pPr>
            <a:r>
              <a:rPr b="1" lang="en" sz="2300">
                <a:latin typeface="Times New Roman"/>
                <a:ea typeface="Times New Roman"/>
                <a:cs typeface="Times New Roman"/>
                <a:sym typeface="Times New Roman"/>
              </a:rPr>
              <a:t> Conclusion</a:t>
            </a:r>
            <a:r>
              <a:rPr b="1" lang="en" sz="1800">
                <a:latin typeface="Times New Roman"/>
                <a:ea typeface="Times New Roman"/>
                <a:cs typeface="Times New Roman"/>
                <a:sym typeface="Times New Roman"/>
              </a:rPr>
              <a:t> </a:t>
            </a:r>
            <a:endParaRPr sz="3400"/>
          </a:p>
        </p:txBody>
      </p:sp>
      <p:sp>
        <p:nvSpPr>
          <p:cNvPr id="326" name="Google Shape;326;p43"/>
          <p:cNvSpPr txBox="1"/>
          <p:nvPr>
            <p:ph idx="1" type="body"/>
          </p:nvPr>
        </p:nvSpPr>
        <p:spPr>
          <a:xfrm>
            <a:off x="628650" y="1146575"/>
            <a:ext cx="7886700" cy="3117300"/>
          </a:xfrm>
          <a:prstGeom prst="rect">
            <a:avLst/>
          </a:prstGeom>
          <a:noFill/>
          <a:ln>
            <a:noFill/>
          </a:ln>
        </p:spPr>
        <p:txBody>
          <a:bodyPr anchorCtr="0" anchor="t" bIns="34275" lIns="68575" spcFirstLastPara="1" rIns="68575" wrap="square" tIns="34275">
            <a:normAutofit/>
          </a:bodyPr>
          <a:lstStyle/>
          <a:p>
            <a:pPr indent="0" lvl="0" marL="0" rtl="0" algn="just">
              <a:lnSpc>
                <a:spcPct val="150000"/>
              </a:lnSpc>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Hand gesture recognition addresses a fault in interaction systems. Controlling things by hand is more natural, easier, more flexible, and cheaper, and there is no need to fix problems caused by hardware devices, since none is required. It was clear to need to put much effort into developing reliable and robust algorithms with the help of a camera sensor that has a certain characteristic to encounter common issues and achieve a reliable result. Each technique, however, has its advantages and disadvantages and may perform well in some challenges while being inferior in others.</a:t>
            </a:r>
            <a:endParaRPr sz="1500">
              <a:latin typeface="Times New Roman"/>
              <a:ea typeface="Times New Roman"/>
              <a:cs typeface="Times New Roman"/>
              <a:sym typeface="Times New Roman"/>
            </a:endParaRPr>
          </a:p>
          <a:p>
            <a:pPr indent="0" lvl="0" marL="0" rtl="0" algn="l">
              <a:lnSpc>
                <a:spcPct val="90000"/>
              </a:lnSpc>
              <a:spcBef>
                <a:spcPts val="800"/>
              </a:spcBef>
              <a:spcAft>
                <a:spcPts val="0"/>
              </a:spcAft>
              <a:buSzPts val="1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6"/>
          <p:cNvSpPr/>
          <p:nvPr/>
        </p:nvSpPr>
        <p:spPr>
          <a:xfrm>
            <a:off x="7656521" y="1"/>
            <a:ext cx="851299" cy="35849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68" name="Google Shape;168;p26"/>
          <p:cNvSpPr/>
          <p:nvPr/>
        </p:nvSpPr>
        <p:spPr>
          <a:xfrm flipH="1">
            <a:off x="416783" y="798622"/>
            <a:ext cx="3062575" cy="306257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6"/>
          <p:cNvSpPr/>
          <p:nvPr/>
        </p:nvSpPr>
        <p:spPr>
          <a:xfrm>
            <a:off x="0" y="0"/>
            <a:ext cx="91440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6"/>
          <p:cNvSpPr txBox="1"/>
          <p:nvPr>
            <p:ph type="title"/>
          </p:nvPr>
        </p:nvSpPr>
        <p:spPr>
          <a:xfrm>
            <a:off x="1235331" y="-131641"/>
            <a:ext cx="3880800" cy="22287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2900"/>
              <a:buFont typeface="Aharoni"/>
              <a:buNone/>
            </a:pPr>
            <a:r>
              <a:rPr lang="en" sz="2600">
                <a:solidFill>
                  <a:srgbClr val="FFFFFF"/>
                </a:solidFill>
                <a:latin typeface="Aharoni"/>
                <a:ea typeface="Aharoni"/>
                <a:cs typeface="Aharoni"/>
                <a:sym typeface="Aharoni"/>
              </a:rPr>
              <a:t>AIM OF THE PROJECT : SIGN LANGUAGE DETECTION USING MACHINE LEARNING</a:t>
            </a:r>
            <a:endParaRPr sz="800"/>
          </a:p>
        </p:txBody>
      </p:sp>
      <p:sp>
        <p:nvSpPr>
          <p:cNvPr id="171" name="Google Shape;171;p26"/>
          <p:cNvSpPr txBox="1"/>
          <p:nvPr>
            <p:ph idx="1" type="body"/>
          </p:nvPr>
        </p:nvSpPr>
        <p:spPr>
          <a:xfrm>
            <a:off x="728175" y="2364551"/>
            <a:ext cx="4622400" cy="23280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FFFFFF"/>
              </a:buClr>
              <a:buSzPts val="1800"/>
              <a:buNone/>
            </a:pPr>
            <a:r>
              <a:rPr lang="en" sz="1800">
                <a:solidFill>
                  <a:srgbClr val="FFFFFF"/>
                </a:solidFill>
                <a:latin typeface="Times New Roman"/>
                <a:ea typeface="Times New Roman"/>
                <a:cs typeface="Times New Roman"/>
                <a:sym typeface="Times New Roman"/>
              </a:rPr>
              <a:t>OBJECTIVE: </a:t>
            </a:r>
            <a:endParaRPr sz="11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800"/>
              <a:buNone/>
            </a:pPr>
            <a:r>
              <a:rPr lang="en" sz="1800">
                <a:solidFill>
                  <a:schemeClr val="lt1"/>
                </a:solidFill>
                <a:latin typeface="Times New Roman"/>
                <a:ea typeface="Times New Roman"/>
                <a:cs typeface="Times New Roman"/>
                <a:sym typeface="Times New Roman"/>
              </a:rPr>
              <a:t>THE OBJECTIVE OF THIS PROJECT IS TO IDENTIFY THE SYMBOLIC EXPRESSION THROUGH IMAGES SO THAT THE COMMUNICATION GAP BETWEEN A NORMAL AND A HEARING IMPARED PERSON CAN BE EASILY BRIDGED .</a:t>
            </a:r>
            <a:endParaRPr sz="1100">
              <a:solidFill>
                <a:schemeClr val="lt1"/>
              </a:solidFill>
              <a:latin typeface="Times New Roman"/>
              <a:ea typeface="Times New Roman"/>
              <a:cs typeface="Times New Roman"/>
              <a:sym typeface="Times New Roman"/>
            </a:endParaRPr>
          </a:p>
        </p:txBody>
      </p:sp>
      <p:sp>
        <p:nvSpPr>
          <p:cNvPr id="172" name="Google Shape;172;p26"/>
          <p:cNvSpPr/>
          <p:nvPr/>
        </p:nvSpPr>
        <p:spPr>
          <a:xfrm>
            <a:off x="7656521" y="1"/>
            <a:ext cx="851299" cy="35849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rgbClr val="1265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73" name="Google Shape;173;p26"/>
          <p:cNvSpPr/>
          <p:nvPr/>
        </p:nvSpPr>
        <p:spPr>
          <a:xfrm>
            <a:off x="5115983" y="1968359"/>
            <a:ext cx="609320" cy="609320"/>
          </a:xfrm>
          <a:prstGeom prst="ellipse">
            <a:avLst/>
          </a:prstGeom>
          <a:noFill/>
          <a:ln cap="flat" cmpd="sng" w="127000">
            <a:solidFill>
              <a:srgbClr val="1265D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74" name="Google Shape;174;p26"/>
          <p:cNvSpPr/>
          <p:nvPr/>
        </p:nvSpPr>
        <p:spPr>
          <a:xfrm rot="-5400000">
            <a:off x="6684313" y="913898"/>
            <a:ext cx="1790700" cy="1790700"/>
          </a:xfrm>
          <a:prstGeom prst="blockArc">
            <a:avLst>
              <a:gd fmla="val 10800000" name="adj1"/>
              <a:gd fmla="val 0" name="adj2"/>
              <a:gd fmla="val 25000" name="adj3"/>
            </a:avLst>
          </a:prstGeom>
          <a:solidFill>
            <a:srgbClr val="1265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6"/>
          <p:cNvSpPr/>
          <p:nvPr/>
        </p:nvSpPr>
        <p:spPr>
          <a:xfrm>
            <a:off x="5115983" y="0"/>
            <a:ext cx="1736438" cy="1163244"/>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rgbClr val="1265DB"/>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 name="Google Shape;176;p26"/>
          <p:cNvCxnSpPr/>
          <p:nvPr/>
        </p:nvCxnSpPr>
        <p:spPr>
          <a:xfrm>
            <a:off x="8793479" y="998679"/>
            <a:ext cx="0" cy="1198281"/>
          </a:xfrm>
          <a:prstGeom prst="straightConnector1">
            <a:avLst/>
          </a:prstGeom>
          <a:noFill/>
          <a:ln cap="rnd" cmpd="sng" w="127000">
            <a:solidFill>
              <a:srgbClr val="1265DB"/>
            </a:solidFill>
            <a:prstDash val="dash"/>
            <a:miter lim="800000"/>
            <a:headEnd len="sm" w="sm" type="none"/>
            <a:tailEnd len="sm" w="sm" type="none"/>
          </a:ln>
        </p:spPr>
      </p:cxnSp>
      <p:sp>
        <p:nvSpPr>
          <p:cNvPr id="177" name="Google Shape;177;p26"/>
          <p:cNvSpPr/>
          <p:nvPr/>
        </p:nvSpPr>
        <p:spPr>
          <a:xfrm>
            <a:off x="8254163" y="3084061"/>
            <a:ext cx="889838" cy="1328737"/>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rgbClr val="1265DB"/>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6"/>
          <p:cNvSpPr/>
          <p:nvPr/>
        </p:nvSpPr>
        <p:spPr>
          <a:xfrm rot="-727948">
            <a:off x="4584939" y="3108841"/>
            <a:ext cx="3062575" cy="3062575"/>
          </a:xfrm>
          <a:prstGeom prst="arc">
            <a:avLst>
              <a:gd fmla="val 16200000" name="adj1"/>
              <a:gd fmla="val 0" name="adj2"/>
            </a:avLst>
          </a:prstGeom>
          <a:noFill/>
          <a:ln cap="rnd" cmpd="sng" w="127000">
            <a:solidFill>
              <a:srgbClr val="1265DB"/>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6"/>
          <p:cNvSpPr/>
          <p:nvPr/>
        </p:nvSpPr>
        <p:spPr>
          <a:xfrm>
            <a:off x="5115983" y="3722002"/>
            <a:ext cx="1982514" cy="1421498"/>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rgbClr val="1265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4"/>
          <p:cNvSpPr txBox="1"/>
          <p:nvPr>
            <p:ph idx="1" type="body"/>
          </p:nvPr>
        </p:nvSpPr>
        <p:spPr>
          <a:xfrm>
            <a:off x="417900" y="428625"/>
            <a:ext cx="8097600" cy="3835200"/>
          </a:xfrm>
          <a:prstGeom prst="rect">
            <a:avLst/>
          </a:prstGeom>
          <a:noFill/>
          <a:ln>
            <a:noFill/>
          </a:ln>
        </p:spPr>
        <p:txBody>
          <a:bodyPr anchorCtr="0" anchor="t" bIns="34275" lIns="68575" spcFirstLastPara="1" rIns="68575" wrap="square" tIns="34275">
            <a:normAutofit/>
          </a:bodyPr>
          <a:lstStyle/>
          <a:p>
            <a:pPr indent="0" lvl="0" marL="0" rtl="0" algn="just">
              <a:lnSpc>
                <a:spcPct val="150000"/>
              </a:lnSpc>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Advantages:</a:t>
            </a:r>
            <a:endParaRPr sz="16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600">
                <a:latin typeface="Times New Roman"/>
                <a:ea typeface="Times New Roman"/>
                <a:cs typeface="Times New Roman"/>
                <a:sym typeface="Times New Roman"/>
              </a:rPr>
              <a:t>      1. A free of cost platform</a:t>
            </a:r>
            <a:r>
              <a:rPr lang="en" sz="1600">
                <a:latin typeface="Arial"/>
                <a:ea typeface="Arial"/>
                <a:cs typeface="Arial"/>
                <a:sym typeface="Arial"/>
              </a:rPr>
              <a:t>	</a:t>
            </a:r>
            <a:r>
              <a:rPr lang="en" sz="1600">
                <a:latin typeface="Times New Roman"/>
                <a:ea typeface="Times New Roman"/>
                <a:cs typeface="Times New Roman"/>
                <a:sym typeface="Times New Roman"/>
              </a:rPr>
              <a:t>for the verbally disabled.</a:t>
            </a:r>
            <a:endParaRPr sz="16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600">
                <a:latin typeface="Times New Roman"/>
                <a:ea typeface="Times New Roman"/>
                <a:cs typeface="Times New Roman"/>
                <a:sym typeface="Times New Roman"/>
              </a:rPr>
              <a:t>      2. Simple user interface and very easy to use for anyone. </a:t>
            </a:r>
            <a:endParaRPr sz="16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b="1" lang="en" sz="1600">
                <a:latin typeface="Times New Roman"/>
                <a:ea typeface="Times New Roman"/>
                <a:cs typeface="Times New Roman"/>
                <a:sym typeface="Times New Roman"/>
              </a:rPr>
              <a:t>Limitations:</a:t>
            </a:r>
            <a:endParaRPr b="1" sz="1600">
              <a:latin typeface="Times New Roman"/>
              <a:ea typeface="Times New Roman"/>
              <a:cs typeface="Times New Roman"/>
              <a:sym typeface="Times New Roman"/>
            </a:endParaRPr>
          </a:p>
          <a:p>
            <a:pPr indent="-330200" lvl="0" marL="457200" rtl="0" algn="just">
              <a:lnSpc>
                <a:spcPct val="150000"/>
              </a:lnSpc>
              <a:spcBef>
                <a:spcPts val="800"/>
              </a:spcBef>
              <a:spcAft>
                <a:spcPts val="0"/>
              </a:spcAft>
              <a:buSzPts val="1600"/>
              <a:buFont typeface="Times New Roman"/>
              <a:buAutoNum type="arabicPeriod"/>
            </a:pPr>
            <a:r>
              <a:rPr lang="en" sz="1600">
                <a:latin typeface="Times New Roman"/>
                <a:ea typeface="Times New Roman"/>
                <a:cs typeface="Times New Roman"/>
                <a:sym typeface="Times New Roman"/>
              </a:rPr>
              <a:t>The model can only recognize static hand signs for the moment. Words or sentences that need hand movements still cannot be recognised by the model.</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solidFill>
                  <a:srgbClr val="202124"/>
                </a:solidFill>
                <a:latin typeface="Times New Roman"/>
                <a:ea typeface="Times New Roman"/>
                <a:cs typeface="Times New Roman"/>
                <a:sym typeface="Times New Roman"/>
              </a:rPr>
              <a:t>The accuracy of skin segmentation algorithms is limited because of objects in the background that are similar in colour to human skin.</a:t>
            </a:r>
            <a:endParaRPr sz="1600">
              <a:latin typeface="Times New Roman"/>
              <a:ea typeface="Times New Roman"/>
              <a:cs typeface="Times New Roman"/>
              <a:sym typeface="Times New Roman"/>
            </a:endParaRPr>
          </a:p>
          <a:p>
            <a:pPr indent="0" lvl="0" marL="0" rtl="0" algn="l">
              <a:lnSpc>
                <a:spcPct val="90000"/>
              </a:lnSpc>
              <a:spcBef>
                <a:spcPts val="800"/>
              </a:spcBef>
              <a:spcAft>
                <a:spcPts val="0"/>
              </a:spcAft>
              <a:buSzPts val="1400"/>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just">
              <a:lnSpc>
                <a:spcPct val="150000"/>
              </a:lnSpc>
              <a:spcBef>
                <a:spcPts val="0"/>
              </a:spcBef>
              <a:spcAft>
                <a:spcPts val="800"/>
              </a:spcAft>
              <a:buClr>
                <a:schemeClr val="dk1"/>
              </a:buClr>
              <a:buSzPts val="1100"/>
              <a:buFont typeface="Arial"/>
              <a:buNone/>
            </a:pPr>
            <a:r>
              <a:rPr b="1" lang="en" sz="2300">
                <a:solidFill>
                  <a:srgbClr val="202124"/>
                </a:solidFill>
                <a:latin typeface="Times New Roman"/>
                <a:ea typeface="Times New Roman"/>
                <a:cs typeface="Times New Roman"/>
                <a:sym typeface="Times New Roman"/>
              </a:rPr>
              <a:t>Future Scope</a:t>
            </a:r>
            <a:endParaRPr sz="3900"/>
          </a:p>
        </p:txBody>
      </p:sp>
      <p:sp>
        <p:nvSpPr>
          <p:cNvPr id="337" name="Google Shape;337;p45"/>
          <p:cNvSpPr txBox="1"/>
          <p:nvPr>
            <p:ph idx="1" type="body"/>
          </p:nvPr>
        </p:nvSpPr>
        <p:spPr>
          <a:xfrm>
            <a:off x="628650" y="1369219"/>
            <a:ext cx="7886700" cy="2894700"/>
          </a:xfrm>
          <a:prstGeom prst="rect">
            <a:avLst/>
          </a:prstGeom>
          <a:noFill/>
          <a:ln>
            <a:noFill/>
          </a:ln>
        </p:spPr>
        <p:txBody>
          <a:bodyPr anchorCtr="0" anchor="t" bIns="34275" lIns="68575" spcFirstLastPara="1" rIns="68575" wrap="square" tIns="34275">
            <a:normAutofit/>
          </a:bodyPr>
          <a:lstStyle/>
          <a:p>
            <a:pPr indent="0" lvl="0" marL="0" rtl="0" algn="just">
              <a:lnSpc>
                <a:spcPct val="150000"/>
              </a:lnSpc>
              <a:spcBef>
                <a:spcPts val="0"/>
              </a:spcBef>
              <a:spcAft>
                <a:spcPts val="0"/>
              </a:spcAft>
              <a:buClr>
                <a:schemeClr val="dk1"/>
              </a:buClr>
              <a:buSzPts val="1100"/>
              <a:buFont typeface="Arial"/>
              <a:buNone/>
            </a:pPr>
            <a:r>
              <a:t/>
            </a:r>
            <a:endParaRPr sz="1400">
              <a:solidFill>
                <a:srgbClr val="202124"/>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700">
                <a:solidFill>
                  <a:srgbClr val="202124"/>
                </a:solidFill>
                <a:latin typeface="Times New Roman"/>
                <a:ea typeface="Times New Roman"/>
                <a:cs typeface="Times New Roman"/>
                <a:sym typeface="Times New Roman"/>
              </a:rPr>
              <a:t>The model can be further developed to adapt to fast moving hand signs and eventually understanding video feeds containing continuously changing hand signs relating to a sentence. It can be used in various applications such as gaming, home automation, robotic control, creating a virtual environment etc.</a:t>
            </a:r>
            <a:endParaRPr b="1" sz="1900">
              <a:solidFill>
                <a:srgbClr val="202124"/>
              </a:solidFill>
              <a:latin typeface="Times New Roman"/>
              <a:ea typeface="Times New Roman"/>
              <a:cs typeface="Times New Roman"/>
              <a:sym typeface="Times New Roman"/>
            </a:endParaRPr>
          </a:p>
          <a:p>
            <a:pPr indent="0" lvl="0" marL="0" rtl="0" algn="l">
              <a:lnSpc>
                <a:spcPct val="90000"/>
              </a:lnSpc>
              <a:spcBef>
                <a:spcPts val="800"/>
              </a:spcBef>
              <a:spcAft>
                <a:spcPts val="0"/>
              </a:spcAft>
              <a:buSzPts val="1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type="title"/>
          </p:nvPr>
        </p:nvSpPr>
        <p:spPr>
          <a:xfrm>
            <a:off x="432550" y="3492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Reference</a:t>
            </a:r>
            <a:r>
              <a:rPr b="1" lang="en" sz="2300">
                <a:latin typeface="Times New Roman"/>
                <a:ea typeface="Times New Roman"/>
                <a:cs typeface="Times New Roman"/>
                <a:sym typeface="Times New Roman"/>
              </a:rPr>
              <a:t> </a:t>
            </a:r>
            <a:endParaRPr b="1" sz="2300">
              <a:latin typeface="Times New Roman"/>
              <a:ea typeface="Times New Roman"/>
              <a:cs typeface="Times New Roman"/>
              <a:sym typeface="Times New Roman"/>
            </a:endParaRPr>
          </a:p>
        </p:txBody>
      </p:sp>
      <p:sp>
        <p:nvSpPr>
          <p:cNvPr id="343" name="Google Shape;343;p46"/>
          <p:cNvSpPr txBox="1"/>
          <p:nvPr>
            <p:ph idx="1" type="body"/>
          </p:nvPr>
        </p:nvSpPr>
        <p:spPr>
          <a:xfrm>
            <a:off x="432550" y="1444619"/>
            <a:ext cx="7886700" cy="2894700"/>
          </a:xfrm>
          <a:prstGeom prst="rect">
            <a:avLst/>
          </a:prstGeom>
        </p:spPr>
        <p:txBody>
          <a:bodyPr anchorCtr="0" anchor="t" bIns="34275" lIns="68575" spcFirstLastPara="1" rIns="68575" wrap="square" tIns="34275">
            <a:normAutofit/>
          </a:bodyPr>
          <a:lstStyle/>
          <a:p>
            <a:pPr indent="-349250" lvl="0" marL="457200" rtl="0" algn="l">
              <a:spcBef>
                <a:spcPts val="800"/>
              </a:spcBef>
              <a:spcAft>
                <a:spcPts val="0"/>
              </a:spcAft>
              <a:buSzPts val="1900"/>
              <a:buFont typeface="Times New Roman"/>
              <a:buAutoNum type="arabicPeriod"/>
            </a:pPr>
            <a:r>
              <a:rPr lang="en" sz="1900">
                <a:latin typeface="Times New Roman"/>
                <a:ea typeface="Times New Roman"/>
                <a:cs typeface="Times New Roman"/>
                <a:sym typeface="Times New Roman"/>
              </a:rPr>
              <a:t>https://towardsdatascience.com/a-comprehensive-guide-to-convolutional-neural-networks-the-eli5-way-3bd2b1164a5</a:t>
            </a:r>
            <a:endParaRPr sz="1900">
              <a:latin typeface="Times New Roman"/>
              <a:ea typeface="Times New Roman"/>
              <a:cs typeface="Times New Roman"/>
              <a:sym typeface="Times New Roman"/>
            </a:endParaRPr>
          </a:p>
          <a:p>
            <a:pPr indent="-349250" lvl="0" marL="457200" rtl="0" algn="just">
              <a:lnSpc>
                <a:spcPct val="107916"/>
              </a:lnSpc>
              <a:spcBef>
                <a:spcPts val="0"/>
              </a:spcBef>
              <a:spcAft>
                <a:spcPts val="0"/>
              </a:spcAft>
              <a:buSzPts val="1900"/>
              <a:buFont typeface="Times New Roman"/>
              <a:buAutoNum type="arabicPeriod"/>
            </a:pPr>
            <a:r>
              <a:rPr lang="en" sz="1700">
                <a:latin typeface="Times New Roman"/>
                <a:ea typeface="Times New Roman"/>
                <a:cs typeface="Times New Roman"/>
                <a:sym typeface="Times New Roman"/>
              </a:rPr>
              <a:t> </a:t>
            </a:r>
            <a:r>
              <a:rPr lang="en" sz="1900">
                <a:latin typeface="Times New Roman"/>
                <a:ea typeface="Times New Roman"/>
                <a:cs typeface="Times New Roman"/>
                <a:sym typeface="Times New Roman"/>
              </a:rPr>
              <a:t>https://en.wikipedia.org/wiki/Convolutional_neural_network</a:t>
            </a:r>
            <a:endParaRPr sz="1900">
              <a:latin typeface="Times New Roman"/>
              <a:ea typeface="Times New Roman"/>
              <a:cs typeface="Times New Roman"/>
              <a:sym typeface="Times New Roman"/>
            </a:endParaRPr>
          </a:p>
          <a:p>
            <a:pPr indent="-349250" lvl="0" marL="457200" rtl="0" algn="just">
              <a:lnSpc>
                <a:spcPct val="107916"/>
              </a:lnSpc>
              <a:spcBef>
                <a:spcPts val="0"/>
              </a:spcBef>
              <a:spcAft>
                <a:spcPts val="0"/>
              </a:spcAft>
              <a:buSzPts val="1900"/>
              <a:buFont typeface="Times New Roman"/>
              <a:buAutoNum type="arabicPeriod"/>
            </a:pPr>
            <a:r>
              <a:rPr lang="en" sz="1900">
                <a:latin typeface="Times New Roman"/>
                <a:ea typeface="Times New Roman"/>
                <a:cs typeface="Times New Roman"/>
                <a:sym typeface="Times New Roman"/>
              </a:rPr>
              <a:t>https://www.nidcd.nih.gov/health/american-sign-language</a:t>
            </a:r>
            <a:endParaRPr sz="1900">
              <a:latin typeface="Times New Roman"/>
              <a:ea typeface="Times New Roman"/>
              <a:cs typeface="Times New Roman"/>
              <a:sym typeface="Times New Roman"/>
            </a:endParaRPr>
          </a:p>
          <a:p>
            <a:pPr indent="-342900" lvl="0" marL="457200" rtl="0" algn="just">
              <a:lnSpc>
                <a:spcPct val="107916"/>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https://towardsdatascience.com/a-comprehensive-guide-to-convolutional-neural-networks-the-eli5-way-3bd2b1164a53</a:t>
            </a:r>
            <a:endParaRPr sz="1800">
              <a:latin typeface="Times New Roman"/>
              <a:ea typeface="Times New Roman"/>
              <a:cs typeface="Times New Roman"/>
              <a:sym typeface="Times New Roman"/>
            </a:endParaRPr>
          </a:p>
          <a:p>
            <a:pPr indent="0" lvl="0" marL="457200" rtl="0" algn="just">
              <a:lnSpc>
                <a:spcPct val="107916"/>
              </a:lnSpc>
              <a:spcBef>
                <a:spcPts val="800"/>
              </a:spcBef>
              <a:spcAft>
                <a:spcPts val="8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27"/>
          <p:cNvSpPr/>
          <p:nvPr/>
        </p:nvSpPr>
        <p:spPr>
          <a:xfrm>
            <a:off x="7656521" y="1"/>
            <a:ext cx="851299" cy="35849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5" name="Google Shape;185;p27"/>
          <p:cNvSpPr/>
          <p:nvPr/>
        </p:nvSpPr>
        <p:spPr>
          <a:xfrm flipH="1">
            <a:off x="416783" y="798622"/>
            <a:ext cx="3062575" cy="306257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7"/>
          <p:cNvSpPr/>
          <p:nvPr/>
        </p:nvSpPr>
        <p:spPr>
          <a:xfrm>
            <a:off x="1211" y="0"/>
            <a:ext cx="91416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7" name="Google Shape;187;p27"/>
          <p:cNvSpPr txBox="1"/>
          <p:nvPr>
            <p:ph type="title"/>
          </p:nvPr>
        </p:nvSpPr>
        <p:spPr>
          <a:xfrm>
            <a:off x="595650" y="660827"/>
            <a:ext cx="4284600" cy="3552900"/>
          </a:xfrm>
          <a:prstGeom prst="rect">
            <a:avLst/>
          </a:prstGeom>
          <a:noFill/>
          <a:ln>
            <a:noFill/>
          </a:ln>
        </p:spPr>
        <p:txBody>
          <a:bodyPr anchorCtr="0" anchor="b" bIns="34275" lIns="68575" spcFirstLastPara="1" rIns="68575" wrap="square" tIns="34275">
            <a:normAutofit/>
          </a:bodyPr>
          <a:lstStyle/>
          <a:p>
            <a:pPr indent="0" lvl="0" marL="0" rtl="0" algn="l">
              <a:lnSpc>
                <a:spcPct val="140000"/>
              </a:lnSpc>
              <a:spcBef>
                <a:spcPts val="1800"/>
              </a:spcBef>
              <a:spcAft>
                <a:spcPts val="0"/>
              </a:spcAft>
              <a:buClr>
                <a:schemeClr val="dk1"/>
              </a:buClr>
              <a:buSzPts val="1100"/>
              <a:buFont typeface="Arial"/>
              <a:buNone/>
            </a:pPr>
            <a:r>
              <a:rPr lang="en" sz="1700">
                <a:highlight>
                  <a:srgbClr val="FFFFFF"/>
                </a:highlight>
                <a:latin typeface="Arial"/>
                <a:ea typeface="Arial"/>
                <a:cs typeface="Arial"/>
                <a:sym typeface="Arial"/>
              </a:rPr>
              <a:t>What is American Sign Language?</a:t>
            </a:r>
            <a:endParaRPr sz="1700">
              <a:highlight>
                <a:srgbClr val="FFFFFF"/>
              </a:highlight>
              <a:latin typeface="Arial"/>
              <a:ea typeface="Arial"/>
              <a:cs typeface="Arial"/>
              <a:sym typeface="Arial"/>
            </a:endParaRPr>
          </a:p>
          <a:p>
            <a:pPr indent="0" lvl="0" marL="0" rtl="0" algn="l">
              <a:lnSpc>
                <a:spcPct val="90000"/>
              </a:lnSpc>
              <a:spcBef>
                <a:spcPts val="400"/>
              </a:spcBef>
              <a:spcAft>
                <a:spcPts val="0"/>
              </a:spcAft>
              <a:buClr>
                <a:schemeClr val="dk1"/>
              </a:buClr>
              <a:buSzPts val="1800"/>
              <a:buFont typeface="Times New Roman"/>
              <a:buNone/>
            </a:pPr>
            <a:br>
              <a:rPr b="1" lang="en"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haroni"/>
              <a:buNone/>
            </a:pPr>
            <a:r>
              <a:rPr lang="en" sz="1987">
                <a:solidFill>
                  <a:schemeClr val="hlink"/>
                </a:solidFill>
                <a:highlight>
                  <a:srgbClr val="FFFFFF"/>
                </a:highlight>
                <a:uFill>
                  <a:noFill/>
                </a:uFill>
                <a:latin typeface="Times New Roman"/>
                <a:ea typeface="Times New Roman"/>
                <a:cs typeface="Times New Roman"/>
                <a:sym typeface="Times New Roman"/>
                <a:hlinkClick r:id="rId3"/>
              </a:rPr>
              <a:t>American Sign Language (ASL)</a:t>
            </a:r>
            <a:r>
              <a:rPr lang="en" sz="1987">
                <a:highlight>
                  <a:srgbClr val="FFFFFF"/>
                </a:highlight>
                <a:latin typeface="Times New Roman"/>
                <a:ea typeface="Times New Roman"/>
                <a:cs typeface="Times New Roman"/>
                <a:sym typeface="Times New Roman"/>
              </a:rPr>
              <a:t> is a complete, natural language that has the same linguistic properties as spoken </a:t>
            </a:r>
            <a:r>
              <a:rPr lang="en" sz="1987">
                <a:solidFill>
                  <a:schemeClr val="hlink"/>
                </a:solidFill>
                <a:highlight>
                  <a:srgbClr val="FFFFFF"/>
                </a:highlight>
                <a:uFill>
                  <a:noFill/>
                </a:uFill>
                <a:latin typeface="Times New Roman"/>
                <a:ea typeface="Times New Roman"/>
                <a:cs typeface="Times New Roman"/>
                <a:sym typeface="Times New Roman"/>
                <a:hlinkClick r:id="rId4"/>
              </a:rPr>
              <a:t>languages</a:t>
            </a:r>
            <a:r>
              <a:rPr lang="en" sz="1987">
                <a:highlight>
                  <a:srgbClr val="FFFFFF"/>
                </a:highlight>
                <a:latin typeface="Times New Roman"/>
                <a:ea typeface="Times New Roman"/>
                <a:cs typeface="Times New Roman"/>
                <a:sym typeface="Times New Roman"/>
              </a:rPr>
              <a:t>, with grammar that differs from English. ASL is expressed by movements of the hands and face.There is no universal sign language. Different </a:t>
            </a:r>
            <a:r>
              <a:rPr lang="en" sz="1987">
                <a:solidFill>
                  <a:schemeClr val="hlink"/>
                </a:solidFill>
                <a:highlight>
                  <a:srgbClr val="FFFFFF"/>
                </a:highlight>
                <a:uFill>
                  <a:noFill/>
                </a:uFill>
                <a:latin typeface="Times New Roman"/>
                <a:ea typeface="Times New Roman"/>
                <a:cs typeface="Times New Roman"/>
                <a:sym typeface="Times New Roman"/>
                <a:hlinkClick r:id="rId5"/>
              </a:rPr>
              <a:t>sign languages</a:t>
            </a:r>
            <a:r>
              <a:rPr lang="en" sz="1987">
                <a:highlight>
                  <a:srgbClr val="FFFFFF"/>
                </a:highlight>
                <a:latin typeface="Times New Roman"/>
                <a:ea typeface="Times New Roman"/>
                <a:cs typeface="Times New Roman"/>
                <a:sym typeface="Times New Roman"/>
              </a:rPr>
              <a:t> are used in different countries or regions.</a:t>
            </a:r>
            <a:endParaRPr sz="1887">
              <a:latin typeface="Times New Roman"/>
              <a:ea typeface="Times New Roman"/>
              <a:cs typeface="Times New Roman"/>
              <a:sym typeface="Times New Roman"/>
            </a:endParaRPr>
          </a:p>
        </p:txBody>
      </p:sp>
      <p:sp>
        <p:nvSpPr>
          <p:cNvPr id="188" name="Google Shape;188;p27"/>
          <p:cNvSpPr/>
          <p:nvPr/>
        </p:nvSpPr>
        <p:spPr>
          <a:xfrm>
            <a:off x="7656521" y="1"/>
            <a:ext cx="851299" cy="35849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9" name="Google Shape;189;p27"/>
          <p:cNvSpPr/>
          <p:nvPr/>
        </p:nvSpPr>
        <p:spPr>
          <a:xfrm>
            <a:off x="5115983" y="1968359"/>
            <a:ext cx="609320" cy="609320"/>
          </a:xfrm>
          <a:prstGeom prst="ellipse">
            <a:avLst/>
          </a:prstGeom>
          <a:noFill/>
          <a:ln cap="flat" cmpd="sng" w="1270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0" name="Google Shape;190;p27"/>
          <p:cNvSpPr/>
          <p:nvPr/>
        </p:nvSpPr>
        <p:spPr>
          <a:xfrm rot="-5400000">
            <a:off x="6684313" y="901796"/>
            <a:ext cx="1790700" cy="1790700"/>
          </a:xfrm>
          <a:prstGeom prst="blockArc">
            <a:avLst>
              <a:gd fmla="val 10800000" name="adj1"/>
              <a:gd fmla="val 0" name="adj2"/>
              <a:gd fmla="val 25000" name="adj3"/>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7"/>
          <p:cNvSpPr/>
          <p:nvPr/>
        </p:nvSpPr>
        <p:spPr>
          <a:xfrm>
            <a:off x="5115983" y="0"/>
            <a:ext cx="1736438" cy="1163244"/>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 name="Google Shape;192;p27"/>
          <p:cNvCxnSpPr/>
          <p:nvPr/>
        </p:nvCxnSpPr>
        <p:spPr>
          <a:xfrm>
            <a:off x="8793479" y="998679"/>
            <a:ext cx="0" cy="1198281"/>
          </a:xfrm>
          <a:prstGeom prst="straightConnector1">
            <a:avLst/>
          </a:prstGeom>
          <a:noFill/>
          <a:ln cap="rnd" cmpd="sng" w="127000">
            <a:solidFill>
              <a:schemeClr val="accent4"/>
            </a:solidFill>
            <a:prstDash val="dash"/>
            <a:miter lim="800000"/>
            <a:headEnd len="sm" w="sm" type="none"/>
            <a:tailEnd len="sm" w="sm" type="none"/>
          </a:ln>
        </p:spPr>
      </p:cxnSp>
      <p:sp>
        <p:nvSpPr>
          <p:cNvPr id="193" name="Google Shape;193;p27"/>
          <p:cNvSpPr/>
          <p:nvPr/>
        </p:nvSpPr>
        <p:spPr>
          <a:xfrm>
            <a:off x="8254163" y="3084061"/>
            <a:ext cx="889838" cy="1328737"/>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7"/>
          <p:cNvSpPr/>
          <p:nvPr/>
        </p:nvSpPr>
        <p:spPr>
          <a:xfrm rot="-607105">
            <a:off x="4565205" y="3108842"/>
            <a:ext cx="3062575" cy="306257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7"/>
          <p:cNvSpPr/>
          <p:nvPr/>
        </p:nvSpPr>
        <p:spPr>
          <a:xfrm>
            <a:off x="5115983" y="3722002"/>
            <a:ext cx="1982514" cy="1421498"/>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28"/>
          <p:cNvSpPr/>
          <p:nvPr/>
        </p:nvSpPr>
        <p:spPr>
          <a:xfrm>
            <a:off x="2286" y="322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1" name="Google Shape;201;p28"/>
          <p:cNvSpPr/>
          <p:nvPr/>
        </p:nvSpPr>
        <p:spPr>
          <a:xfrm>
            <a:off x="0" y="-3"/>
            <a:ext cx="3125451" cy="514350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2" name="Google Shape;202;p28"/>
          <p:cNvSpPr txBox="1"/>
          <p:nvPr>
            <p:ph type="title"/>
          </p:nvPr>
        </p:nvSpPr>
        <p:spPr>
          <a:xfrm>
            <a:off x="515125" y="443508"/>
            <a:ext cx="2400300" cy="418921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Times New Roman"/>
              <a:buNone/>
            </a:pPr>
            <a:r>
              <a:rPr lang="en" sz="3100">
                <a:solidFill>
                  <a:srgbClr val="FFFFFF"/>
                </a:solidFill>
                <a:latin typeface="Times New Roman"/>
                <a:ea typeface="Times New Roman"/>
                <a:cs typeface="Times New Roman"/>
                <a:sym typeface="Times New Roman"/>
              </a:rPr>
              <a:t>CNN</a:t>
            </a:r>
            <a:endParaRPr sz="3100">
              <a:solidFill>
                <a:srgbClr val="FFFFFF"/>
              </a:solidFill>
            </a:endParaRPr>
          </a:p>
        </p:txBody>
      </p:sp>
      <p:sp>
        <p:nvSpPr>
          <p:cNvPr id="203" name="Google Shape;203;p28"/>
          <p:cNvSpPr txBox="1"/>
          <p:nvPr>
            <p:ph idx="1" type="body"/>
          </p:nvPr>
        </p:nvSpPr>
        <p:spPr>
          <a:xfrm>
            <a:off x="3335481" y="443508"/>
            <a:ext cx="5179868" cy="4189214"/>
          </a:xfrm>
          <a:prstGeom prst="rect">
            <a:avLst/>
          </a:prstGeom>
          <a:noFill/>
          <a:ln>
            <a:noFill/>
          </a:ln>
        </p:spPr>
        <p:txBody>
          <a:bodyPr anchorCtr="0" anchor="ctr" bIns="34275" lIns="68575" spcFirstLastPara="1" rIns="68575" wrap="square" tIns="34275">
            <a:normAutofit/>
          </a:bodyPr>
          <a:lstStyle/>
          <a:p>
            <a:pPr indent="-177800" lvl="0" marL="177800" rtl="0" algn="just">
              <a:lnSpc>
                <a:spcPct val="90000"/>
              </a:lnSpc>
              <a:spcBef>
                <a:spcPts val="0"/>
              </a:spcBef>
              <a:spcAft>
                <a:spcPts val="0"/>
              </a:spcAft>
              <a:buClr>
                <a:schemeClr val="dk1"/>
              </a:buClr>
              <a:buSzPts val="1800"/>
              <a:buChar char="●"/>
            </a:pPr>
            <a:r>
              <a:rPr lang="en" sz="1800">
                <a:latin typeface="Times New Roman"/>
                <a:ea typeface="Times New Roman"/>
                <a:cs typeface="Times New Roman"/>
                <a:sym typeface="Times New Roman"/>
              </a:rPr>
              <a:t>A Convolutional Neural Network is a Deep Learning algorithm which can take in an input image, assign importance (learnable weights and biases) to various aspects/objects in the image and be able to differentiate one from the other. </a:t>
            </a:r>
            <a:endParaRPr sz="1800">
              <a:latin typeface="Times New Roman"/>
              <a:ea typeface="Times New Roman"/>
              <a:cs typeface="Times New Roman"/>
              <a:sym typeface="Times New Roman"/>
            </a:endParaRPr>
          </a:p>
          <a:p>
            <a:pPr indent="0" lvl="0" marL="177800" rtl="0" algn="just">
              <a:lnSpc>
                <a:spcPct val="90000"/>
              </a:lnSpc>
              <a:spcBef>
                <a:spcPts val="0"/>
              </a:spcBef>
              <a:spcAft>
                <a:spcPts val="0"/>
              </a:spcAft>
              <a:buSzPts val="1400"/>
              <a:buNone/>
            </a:pPr>
            <a:r>
              <a:t/>
            </a:r>
            <a:endParaRPr sz="1800">
              <a:latin typeface="Times New Roman"/>
              <a:ea typeface="Times New Roman"/>
              <a:cs typeface="Times New Roman"/>
              <a:sym typeface="Times New Roman"/>
            </a:endParaRPr>
          </a:p>
          <a:p>
            <a:pPr indent="-177800" lvl="0" marL="177800" rtl="0" algn="just">
              <a:lnSpc>
                <a:spcPct val="90000"/>
              </a:lnSpc>
              <a:spcBef>
                <a:spcPts val="0"/>
              </a:spcBef>
              <a:spcAft>
                <a:spcPts val="0"/>
              </a:spcAft>
              <a:buClr>
                <a:schemeClr val="dk1"/>
              </a:buClr>
              <a:buSzPts val="1800"/>
              <a:buChar char="●"/>
            </a:pPr>
            <a:r>
              <a:rPr lang="en" sz="1800">
                <a:latin typeface="Times New Roman"/>
                <a:ea typeface="Times New Roman"/>
                <a:cs typeface="Times New Roman"/>
                <a:sym typeface="Times New Roman"/>
              </a:rPr>
              <a:t>The pre-processing required in a ConvNet is much lower as compared to other classification algorithms. While in primitive methods filters are hand-engineered, with enough training, ConvNets have the ability to learn these filters/characteristics.</a:t>
            </a:r>
            <a:endParaRPr sz="1800">
              <a:latin typeface="Times New Roman"/>
              <a:ea typeface="Times New Roman"/>
              <a:cs typeface="Times New Roman"/>
              <a:sym typeface="Times New Roman"/>
            </a:endParaRPr>
          </a:p>
          <a:p>
            <a:pPr indent="0" lvl="0" marL="177800" rtl="0" algn="just">
              <a:lnSpc>
                <a:spcPct val="90000"/>
              </a:lnSpc>
              <a:spcBef>
                <a:spcPts val="800"/>
              </a:spcBef>
              <a:spcAft>
                <a:spcPts val="0"/>
              </a:spcAft>
              <a:buSzPts val="1400"/>
              <a:buNone/>
            </a:pPr>
            <a:r>
              <a:t/>
            </a:r>
            <a:endParaRPr sz="1800">
              <a:latin typeface="Times New Roman"/>
              <a:ea typeface="Times New Roman"/>
              <a:cs typeface="Times New Roman"/>
              <a:sym typeface="Times New Roman"/>
            </a:endParaRPr>
          </a:p>
          <a:p>
            <a:pPr indent="-38100" lvl="0" marL="177800" rtl="0" algn="l">
              <a:lnSpc>
                <a:spcPct val="90000"/>
              </a:lnSpc>
              <a:spcBef>
                <a:spcPts val="800"/>
              </a:spcBef>
              <a:spcAft>
                <a:spcPts val="0"/>
              </a:spcAft>
              <a:buClr>
                <a:schemeClr val="dk1"/>
              </a:buClr>
              <a:buSzPts val="2100"/>
              <a:buNone/>
            </a:pPr>
            <a:r>
              <a:t/>
            </a:r>
            <a:endParaRPr sz="1100"/>
          </a:p>
        </p:txBody>
      </p:sp>
      <p:sp>
        <p:nvSpPr>
          <p:cNvPr id="204" name="Google Shape;204;p28"/>
          <p:cNvSpPr/>
          <p:nvPr/>
        </p:nvSpPr>
        <p:spPr>
          <a:xfrm flipH="1" rot="10800000">
            <a:off x="5662802" y="1841609"/>
            <a:ext cx="3062575" cy="306257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Diagram&#10;&#10;Description automatically generated" id="209" name="Google Shape;209;p29"/>
          <p:cNvPicPr preferRelativeResize="0"/>
          <p:nvPr>
            <p:ph idx="1" type="body"/>
          </p:nvPr>
        </p:nvPicPr>
        <p:blipFill rotWithShape="1">
          <a:blip r:embed="rId3">
            <a:alphaModFix/>
          </a:blip>
          <a:srcRect b="0" l="0" r="0" t="0"/>
          <a:stretch/>
        </p:blipFill>
        <p:spPr>
          <a:xfrm>
            <a:off x="345988" y="184852"/>
            <a:ext cx="8352600" cy="4459500"/>
          </a:xfrm>
          <a:prstGeom prst="rect">
            <a:avLst/>
          </a:prstGeom>
          <a:noFill/>
          <a:ln>
            <a:noFill/>
          </a:ln>
        </p:spPr>
      </p:pic>
      <p:sp>
        <p:nvSpPr>
          <p:cNvPr id="210" name="Google Shape;210;p29"/>
          <p:cNvSpPr txBox="1"/>
          <p:nvPr/>
        </p:nvSpPr>
        <p:spPr>
          <a:xfrm>
            <a:off x="2096400" y="4644350"/>
            <a:ext cx="4546200" cy="702000"/>
          </a:xfrm>
          <a:prstGeom prst="rect">
            <a:avLst/>
          </a:prstGeom>
          <a:noFill/>
          <a:ln>
            <a:noFill/>
          </a:ln>
        </p:spPr>
        <p:txBody>
          <a:bodyPr anchorCtr="0" anchor="t" bIns="91425" lIns="91425" spcFirstLastPara="1" rIns="91425" wrap="square" tIns="91425">
            <a:spAutoFit/>
          </a:bodyPr>
          <a:lstStyle/>
          <a:p>
            <a:pPr indent="0" lvl="0" marL="0" marR="0" rtl="0" algn="ctr">
              <a:lnSpc>
                <a:spcPct val="107916"/>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Fig 1:</a:t>
            </a:r>
            <a:r>
              <a:rPr b="1" i="0" lang="en" sz="1200" u="none" cap="none" strike="noStrike">
                <a:solidFill>
                  <a:schemeClr val="dk1"/>
                </a:solidFill>
                <a:latin typeface="Times New Roman"/>
                <a:ea typeface="Times New Roman"/>
                <a:cs typeface="Times New Roman"/>
                <a:sym typeface="Times New Roman"/>
              </a:rPr>
              <a:t> </a:t>
            </a:r>
            <a:r>
              <a:rPr b="0" i="0" lang="en" sz="1200" u="none" cap="none" strike="noStrike">
                <a:solidFill>
                  <a:schemeClr val="dk1"/>
                </a:solidFill>
                <a:latin typeface="Times New Roman"/>
                <a:ea typeface="Times New Roman"/>
                <a:cs typeface="Times New Roman"/>
                <a:sym typeface="Times New Roman"/>
              </a:rPr>
              <a:t>A CNN sequence to classify handwritten digits[3]</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30"/>
          <p:cNvSpPr/>
          <p:nvPr/>
        </p:nvSpPr>
        <p:spPr>
          <a:xfrm>
            <a:off x="7656521" y="1"/>
            <a:ext cx="851299" cy="35849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6" name="Google Shape;216;p30"/>
          <p:cNvSpPr/>
          <p:nvPr/>
        </p:nvSpPr>
        <p:spPr>
          <a:xfrm flipH="1">
            <a:off x="416783" y="798622"/>
            <a:ext cx="3062575" cy="306257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0"/>
          <p:cNvSpPr/>
          <p:nvPr/>
        </p:nvSpPr>
        <p:spPr>
          <a:xfrm>
            <a:off x="0" y="0"/>
            <a:ext cx="91440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0"/>
          <p:cNvSpPr/>
          <p:nvPr/>
        </p:nvSpPr>
        <p:spPr>
          <a:xfrm rot="-4995211">
            <a:off x="506729" y="581887"/>
            <a:ext cx="2240924" cy="2240924"/>
          </a:xfrm>
          <a:prstGeom prst="arc">
            <a:avLst>
              <a:gd fmla="val 14455503" name="adj1"/>
              <a:gd fmla="val 0" name="adj2"/>
            </a:avLst>
          </a:prstGeom>
          <a:noFill/>
          <a:ln cap="rnd" cmpd="sng" w="127000">
            <a:solidFill>
              <a:srgbClr val="1265DB"/>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0"/>
          <p:cNvSpPr txBox="1"/>
          <p:nvPr>
            <p:ph type="title"/>
          </p:nvPr>
        </p:nvSpPr>
        <p:spPr>
          <a:xfrm>
            <a:off x="631134" y="841772"/>
            <a:ext cx="3815723"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FFFFFF"/>
              </a:buClr>
              <a:buSzPts val="3800"/>
              <a:buFont typeface="Aharoni"/>
              <a:buNone/>
            </a:pPr>
            <a:r>
              <a:rPr b="1" lang="en" sz="3800">
                <a:solidFill>
                  <a:srgbClr val="FFFFFF"/>
                </a:solidFill>
                <a:latin typeface="Aharoni"/>
                <a:ea typeface="Aharoni"/>
                <a:cs typeface="Aharoni"/>
                <a:sym typeface="Aharoni"/>
              </a:rPr>
              <a:t>Convolution Layer — The Kernel</a:t>
            </a:r>
            <a:endParaRPr sz="3800">
              <a:solidFill>
                <a:srgbClr val="FFFFFF"/>
              </a:solidFill>
              <a:latin typeface="Aharoni"/>
              <a:ea typeface="Aharoni"/>
              <a:cs typeface="Aharoni"/>
              <a:sym typeface="Aharoni"/>
            </a:endParaRPr>
          </a:p>
        </p:txBody>
      </p:sp>
      <p:sp>
        <p:nvSpPr>
          <p:cNvPr id="220" name="Google Shape;220;p30"/>
          <p:cNvSpPr/>
          <p:nvPr/>
        </p:nvSpPr>
        <p:spPr>
          <a:xfrm>
            <a:off x="3984592" y="4025511"/>
            <a:ext cx="462265" cy="449725"/>
          </a:xfrm>
          <a:prstGeom prst="ellipse">
            <a:avLst/>
          </a:prstGeom>
          <a:solidFill>
            <a:srgbClr val="1265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221" name="Google Shape;221;p30"/>
          <p:cNvPicPr preferRelativeResize="0"/>
          <p:nvPr/>
        </p:nvPicPr>
        <p:blipFill rotWithShape="1">
          <a:blip r:embed="rId3">
            <a:alphaModFix/>
          </a:blip>
          <a:srcRect b="0" l="0" r="0" t="0"/>
          <a:stretch/>
        </p:blipFill>
        <p:spPr>
          <a:xfrm>
            <a:off x="4385075" y="891775"/>
            <a:ext cx="4219575" cy="3086100"/>
          </a:xfrm>
          <a:prstGeom prst="rect">
            <a:avLst/>
          </a:prstGeom>
          <a:noFill/>
          <a:ln>
            <a:noFill/>
          </a:ln>
        </p:spPr>
      </p:pic>
      <p:sp>
        <p:nvSpPr>
          <p:cNvPr id="222" name="Google Shape;222;p30"/>
          <p:cNvSpPr txBox="1"/>
          <p:nvPr/>
        </p:nvSpPr>
        <p:spPr>
          <a:xfrm>
            <a:off x="4385075" y="4025500"/>
            <a:ext cx="4037100" cy="1241700"/>
          </a:xfrm>
          <a:prstGeom prst="rect">
            <a:avLst/>
          </a:prstGeom>
          <a:noFill/>
          <a:ln>
            <a:noFill/>
          </a:ln>
        </p:spPr>
        <p:txBody>
          <a:bodyPr anchorCtr="0" anchor="t" bIns="91425" lIns="91425" spcFirstLastPara="1" rIns="91425" wrap="square" tIns="91425">
            <a:spAutoFit/>
          </a:bodyPr>
          <a:lstStyle/>
          <a:p>
            <a:pPr indent="0" lvl="0" marL="0" marR="0" rtl="0" algn="ctr">
              <a:lnSpc>
                <a:spcPct val="200000"/>
              </a:lnSpc>
              <a:spcBef>
                <a:spcPts val="0"/>
              </a:spcBef>
              <a:spcAft>
                <a:spcPts val="0"/>
              </a:spcAft>
              <a:buClr>
                <a:schemeClr val="dk1"/>
              </a:buClr>
              <a:buSzPts val="1100"/>
              <a:buFont typeface="Arial"/>
              <a:buNone/>
            </a:pPr>
            <a:r>
              <a:rPr b="0" i="0" lang="en" sz="1200" u="none" cap="none" strike="noStrike">
                <a:solidFill>
                  <a:schemeClr val="lt1"/>
                </a:solidFill>
                <a:latin typeface="Times New Roman"/>
                <a:ea typeface="Times New Roman"/>
                <a:cs typeface="Times New Roman"/>
                <a:sym typeface="Times New Roman"/>
              </a:rPr>
              <a:t>Fig 2: Convoluting a 5x5x1 image with a 3x3x1 kernel to get a 3x3x1 convolved feature</a:t>
            </a:r>
            <a:endParaRPr b="0" i="0" sz="105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31"/>
          <p:cNvSpPr/>
          <p:nvPr/>
        </p:nvSpPr>
        <p:spPr>
          <a:xfrm>
            <a:off x="7656521" y="1"/>
            <a:ext cx="851299" cy="35849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28" name="Google Shape;228;p31"/>
          <p:cNvSpPr/>
          <p:nvPr/>
        </p:nvSpPr>
        <p:spPr>
          <a:xfrm flipH="1">
            <a:off x="416783" y="798622"/>
            <a:ext cx="3062575" cy="306257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1"/>
          <p:cNvSpPr/>
          <p:nvPr/>
        </p:nvSpPr>
        <p:spPr>
          <a:xfrm>
            <a:off x="0" y="0"/>
            <a:ext cx="91440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1"/>
          <p:cNvSpPr/>
          <p:nvPr/>
        </p:nvSpPr>
        <p:spPr>
          <a:xfrm rot="-4995211">
            <a:off x="506729" y="581887"/>
            <a:ext cx="2240924" cy="2240924"/>
          </a:xfrm>
          <a:prstGeom prst="arc">
            <a:avLst>
              <a:gd fmla="val 14455503" name="adj1"/>
              <a:gd fmla="val 0" name="adj2"/>
            </a:avLst>
          </a:prstGeom>
          <a:noFill/>
          <a:ln cap="rnd" cmpd="sng" w="127000">
            <a:solidFill>
              <a:srgbClr val="1265DB"/>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1"/>
          <p:cNvSpPr txBox="1"/>
          <p:nvPr>
            <p:ph type="title"/>
          </p:nvPr>
        </p:nvSpPr>
        <p:spPr>
          <a:xfrm>
            <a:off x="631134" y="2331420"/>
            <a:ext cx="3815723" cy="1790700"/>
          </a:xfrm>
          <a:prstGeom prst="rect">
            <a:avLst/>
          </a:prstGeom>
          <a:noFill/>
          <a:ln>
            <a:noFill/>
          </a:ln>
        </p:spPr>
        <p:txBody>
          <a:bodyPr anchorCtr="0" anchor="b" bIns="34275" lIns="68575" spcFirstLastPara="1" rIns="68575" wrap="square" tIns="34275">
            <a:noAutofit/>
          </a:bodyPr>
          <a:lstStyle/>
          <a:p>
            <a:pPr indent="0" lvl="0" marL="0" rtl="0" algn="just">
              <a:lnSpc>
                <a:spcPct val="90000"/>
              </a:lnSpc>
              <a:spcBef>
                <a:spcPts val="0"/>
              </a:spcBef>
              <a:spcAft>
                <a:spcPts val="0"/>
              </a:spcAft>
              <a:buClr>
                <a:srgbClr val="FFFFFF"/>
              </a:buClr>
              <a:buSzPts val="1800"/>
              <a:buFont typeface="Times New Roman"/>
              <a:buNone/>
            </a:pPr>
            <a:r>
              <a:rPr lang="en" sz="1800">
                <a:solidFill>
                  <a:srgbClr val="FFFFFF"/>
                </a:solidFill>
                <a:latin typeface="Times New Roman"/>
                <a:ea typeface="Times New Roman"/>
                <a:cs typeface="Times New Roman"/>
                <a:sym typeface="Times New Roman"/>
              </a:rPr>
              <a:t>Similar to the Convolutional Layer, the Pooling layer is responsible for reducing the spatial size of the Convolved Feature. This is to </a:t>
            </a:r>
            <a:r>
              <a:rPr b="1" lang="en" sz="1800">
                <a:solidFill>
                  <a:srgbClr val="FFFFFF"/>
                </a:solidFill>
                <a:latin typeface="Times New Roman"/>
                <a:ea typeface="Times New Roman"/>
                <a:cs typeface="Times New Roman"/>
                <a:sym typeface="Times New Roman"/>
              </a:rPr>
              <a:t>decrease the computational power required to process the data</a:t>
            </a:r>
            <a:r>
              <a:rPr lang="en" sz="1800">
                <a:solidFill>
                  <a:srgbClr val="FFFFFF"/>
                </a:solidFill>
                <a:latin typeface="Times New Roman"/>
                <a:ea typeface="Times New Roman"/>
                <a:cs typeface="Times New Roman"/>
                <a:sym typeface="Times New Roman"/>
              </a:rPr>
              <a:t> through dimensionality reduction. Furthermore, it is useful for </a:t>
            </a:r>
            <a:r>
              <a:rPr b="1" lang="en" sz="1800">
                <a:solidFill>
                  <a:srgbClr val="FFFFFF"/>
                </a:solidFill>
                <a:latin typeface="Times New Roman"/>
                <a:ea typeface="Times New Roman"/>
                <a:cs typeface="Times New Roman"/>
                <a:sym typeface="Times New Roman"/>
              </a:rPr>
              <a:t>extracting dominant features</a:t>
            </a:r>
            <a:r>
              <a:rPr lang="en" sz="1800">
                <a:solidFill>
                  <a:srgbClr val="FFFFFF"/>
                </a:solidFill>
                <a:latin typeface="Times New Roman"/>
                <a:ea typeface="Times New Roman"/>
                <a:cs typeface="Times New Roman"/>
                <a:sym typeface="Times New Roman"/>
              </a:rPr>
              <a:t> which are rotational and positional invariant, thus maintaining the process of effectively training of the model.</a:t>
            </a:r>
            <a:endParaRPr sz="1100"/>
          </a:p>
        </p:txBody>
      </p:sp>
      <p:sp>
        <p:nvSpPr>
          <p:cNvPr id="232" name="Google Shape;232;p31"/>
          <p:cNvSpPr/>
          <p:nvPr/>
        </p:nvSpPr>
        <p:spPr>
          <a:xfrm>
            <a:off x="3984592" y="4025511"/>
            <a:ext cx="462265" cy="449725"/>
          </a:xfrm>
          <a:prstGeom prst="ellipse">
            <a:avLst/>
          </a:prstGeom>
          <a:solidFill>
            <a:srgbClr val="1265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233" name="Google Shape;233;p31"/>
          <p:cNvPicPr preferRelativeResize="0"/>
          <p:nvPr/>
        </p:nvPicPr>
        <p:blipFill rotWithShape="1">
          <a:blip r:embed="rId3">
            <a:alphaModFix/>
          </a:blip>
          <a:srcRect b="0" l="0" r="0" t="0"/>
          <a:stretch/>
        </p:blipFill>
        <p:spPr>
          <a:xfrm>
            <a:off x="5156600" y="1309700"/>
            <a:ext cx="3771900" cy="2362200"/>
          </a:xfrm>
          <a:prstGeom prst="rect">
            <a:avLst/>
          </a:prstGeom>
          <a:noFill/>
          <a:ln>
            <a:noFill/>
          </a:ln>
        </p:spPr>
      </p:pic>
      <p:sp>
        <p:nvSpPr>
          <p:cNvPr id="234" name="Google Shape;234;p31"/>
          <p:cNvSpPr txBox="1"/>
          <p:nvPr/>
        </p:nvSpPr>
        <p:spPr>
          <a:xfrm>
            <a:off x="5263100" y="3861200"/>
            <a:ext cx="355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25000"/>
              </a:lnSpc>
              <a:spcBef>
                <a:spcPts val="0"/>
              </a:spcBef>
              <a:spcAft>
                <a:spcPts val="800"/>
              </a:spcAft>
              <a:buClr>
                <a:schemeClr val="dk1"/>
              </a:buClr>
              <a:buSzPts val="1100"/>
              <a:buFont typeface="Arial"/>
              <a:buNone/>
            </a:pPr>
            <a:r>
              <a:rPr b="0" i="0" lang="en" sz="1400" u="none" cap="none" strike="noStrike">
                <a:solidFill>
                  <a:schemeClr val="lt1"/>
                </a:solidFill>
                <a:latin typeface="Times New Roman"/>
                <a:ea typeface="Times New Roman"/>
                <a:cs typeface="Times New Roman"/>
                <a:sym typeface="Times New Roman"/>
              </a:rPr>
              <a:t>Fig 3: 3x3 pooling over 5x5 convolved feature</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idx="1" type="body"/>
          </p:nvPr>
        </p:nvSpPr>
        <p:spPr>
          <a:xfrm>
            <a:off x="628650" y="996501"/>
            <a:ext cx="7886700" cy="3267300"/>
          </a:xfrm>
          <a:prstGeom prst="rect">
            <a:avLst/>
          </a:prstGeom>
          <a:noFill/>
          <a:ln>
            <a:noFill/>
          </a:ln>
        </p:spPr>
        <p:txBody>
          <a:bodyPr anchorCtr="0" anchor="t" bIns="34275" lIns="68575" spcFirstLastPara="1" rIns="68575" wrap="square" tIns="34275">
            <a:normAutofit/>
          </a:bodyPr>
          <a:lstStyle/>
          <a:p>
            <a:pPr indent="0" lvl="0" marL="0" rtl="0" algn="just">
              <a:lnSpc>
                <a:spcPct val="150000"/>
              </a:lnSpc>
              <a:spcBef>
                <a:spcPts val="0"/>
              </a:spcBef>
              <a:spcAft>
                <a:spcPts val="0"/>
              </a:spcAft>
              <a:buSzPts val="1400"/>
              <a:buNone/>
            </a:pPr>
            <a:r>
              <a:t/>
            </a:r>
            <a:endParaRPr b="1" sz="2300"/>
          </a:p>
          <a:p>
            <a:pPr indent="0" lvl="0" marL="0" rtl="0" algn="just">
              <a:lnSpc>
                <a:spcPct val="150000"/>
              </a:lnSpc>
              <a:spcBef>
                <a:spcPts val="0"/>
              </a:spcBef>
              <a:spcAft>
                <a:spcPts val="0"/>
              </a:spcAft>
              <a:buSzPts val="1400"/>
              <a:buNone/>
            </a:pPr>
            <a:r>
              <a:rPr lang="en" sz="1600"/>
              <a:t>Human beings interact with each other either using a natural language channel such as words, writing, or by body language (gestures) e.g., hand gestures, head gestures, facial expression, lip motion and so on. The sign language is the basic communication method within hearing disable people. People with hearing disabilities face problems in communicating with other hearing people without a translator. For this reason, the implementation of a system that recognize the sign language would have a significant benefit impact on deaf people social live.</a:t>
            </a:r>
            <a:endParaRPr sz="1600"/>
          </a:p>
        </p:txBody>
      </p:sp>
      <p:sp>
        <p:nvSpPr>
          <p:cNvPr id="240" name="Google Shape;240;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177800" rtl="0" algn="l">
              <a:lnSpc>
                <a:spcPct val="150000"/>
              </a:lnSpc>
              <a:spcBef>
                <a:spcPts val="0"/>
              </a:spcBef>
              <a:spcAft>
                <a:spcPts val="0"/>
              </a:spcAft>
              <a:buClr>
                <a:schemeClr val="dk1"/>
              </a:buClr>
              <a:buSzPts val="1400"/>
              <a:buFont typeface="Arial"/>
              <a:buNone/>
            </a:pPr>
            <a:r>
              <a:rPr b="1" lang="en" sz="2300">
                <a:latin typeface="Arial"/>
                <a:ea typeface="Arial"/>
                <a:cs typeface="Arial"/>
                <a:sym typeface="Arial"/>
              </a:rPr>
              <a:t>Scope of the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628650" y="273844"/>
            <a:ext cx="7886700" cy="52206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Font typeface="Times New Roman"/>
              <a:buNone/>
            </a:pPr>
            <a:r>
              <a:rPr b="1" lang="en" sz="2300">
                <a:latin typeface="Times New Roman"/>
                <a:ea typeface="Times New Roman"/>
                <a:cs typeface="Times New Roman"/>
                <a:sym typeface="Times New Roman"/>
              </a:rPr>
              <a:t>System design</a:t>
            </a:r>
            <a:endParaRPr sz="2300">
              <a:latin typeface="Times New Roman"/>
              <a:ea typeface="Times New Roman"/>
              <a:cs typeface="Times New Roman"/>
              <a:sym typeface="Times New Roman"/>
            </a:endParaRPr>
          </a:p>
        </p:txBody>
      </p:sp>
      <p:pic>
        <p:nvPicPr>
          <p:cNvPr descr="Diagram&#10;&#10;Description automatically generated" id="246" name="Google Shape;246;p33"/>
          <p:cNvPicPr preferRelativeResize="0"/>
          <p:nvPr>
            <p:ph idx="1" type="body"/>
          </p:nvPr>
        </p:nvPicPr>
        <p:blipFill rotWithShape="1">
          <a:blip r:embed="rId3">
            <a:alphaModFix/>
          </a:blip>
          <a:srcRect b="0" l="0" r="0" t="0"/>
          <a:stretch/>
        </p:blipFill>
        <p:spPr>
          <a:xfrm>
            <a:off x="1742048" y="698327"/>
            <a:ext cx="2653314" cy="3747915"/>
          </a:xfrm>
          <a:prstGeom prst="rect">
            <a:avLst/>
          </a:prstGeom>
          <a:noFill/>
          <a:ln>
            <a:noFill/>
          </a:ln>
        </p:spPr>
      </p:pic>
      <p:pic>
        <p:nvPicPr>
          <p:cNvPr descr="Diagram&#10;&#10;Description automatically generated" id="247" name="Google Shape;247;p33"/>
          <p:cNvPicPr preferRelativeResize="0"/>
          <p:nvPr/>
        </p:nvPicPr>
        <p:blipFill rotWithShape="1">
          <a:blip r:embed="rId4">
            <a:alphaModFix/>
          </a:blip>
          <a:srcRect b="0" l="0" r="0" t="0"/>
          <a:stretch/>
        </p:blipFill>
        <p:spPr>
          <a:xfrm>
            <a:off x="4354997" y="614347"/>
            <a:ext cx="4161182" cy="4188131"/>
          </a:xfrm>
          <a:prstGeom prst="rect">
            <a:avLst/>
          </a:prstGeom>
          <a:noFill/>
          <a:ln>
            <a:noFill/>
          </a:ln>
        </p:spPr>
      </p:pic>
      <p:sp>
        <p:nvSpPr>
          <p:cNvPr id="248" name="Google Shape;248;p33"/>
          <p:cNvSpPr txBox="1"/>
          <p:nvPr/>
        </p:nvSpPr>
        <p:spPr>
          <a:xfrm>
            <a:off x="1919908" y="4454386"/>
            <a:ext cx="20574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Fig 4: system flow diagram for training</a:t>
            </a:r>
            <a:endParaRPr b="0" i="0" sz="1100" u="none" cap="none" strike="noStrike">
              <a:solidFill>
                <a:srgbClr val="000000"/>
              </a:solidFill>
              <a:latin typeface="Arial"/>
              <a:ea typeface="Arial"/>
              <a:cs typeface="Arial"/>
              <a:sym typeface="Arial"/>
            </a:endParaRPr>
          </a:p>
        </p:txBody>
      </p:sp>
      <p:sp>
        <p:nvSpPr>
          <p:cNvPr id="249" name="Google Shape;249;p33"/>
          <p:cNvSpPr txBox="1"/>
          <p:nvPr/>
        </p:nvSpPr>
        <p:spPr>
          <a:xfrm>
            <a:off x="5563738" y="4710629"/>
            <a:ext cx="20574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Fig 5: system flow diagram for evaluation</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