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43"/>
  </p:notesMasterIdLst>
  <p:sldIdLst>
    <p:sldId id="257" r:id="rId5"/>
    <p:sldId id="286" r:id="rId6"/>
    <p:sldId id="283" r:id="rId7"/>
    <p:sldId id="285" r:id="rId8"/>
    <p:sldId id="290" r:id="rId9"/>
    <p:sldId id="280" r:id="rId10"/>
    <p:sldId id="288" r:id="rId11"/>
    <p:sldId id="289" r:id="rId12"/>
    <p:sldId id="281" r:id="rId13"/>
    <p:sldId id="282" r:id="rId14"/>
    <p:sldId id="319" r:id="rId15"/>
    <p:sldId id="320" r:id="rId16"/>
    <p:sldId id="303" r:id="rId17"/>
    <p:sldId id="304" r:id="rId18"/>
    <p:sldId id="321" r:id="rId19"/>
    <p:sldId id="305" r:id="rId20"/>
    <p:sldId id="306" r:id="rId21"/>
    <p:sldId id="307" r:id="rId22"/>
    <p:sldId id="308" r:id="rId23"/>
    <p:sldId id="323" r:id="rId24"/>
    <p:sldId id="311" r:id="rId25"/>
    <p:sldId id="309" r:id="rId26"/>
    <p:sldId id="310" r:id="rId27"/>
    <p:sldId id="312" r:id="rId28"/>
    <p:sldId id="322" r:id="rId29"/>
    <p:sldId id="327" r:id="rId30"/>
    <p:sldId id="328" r:id="rId31"/>
    <p:sldId id="329" r:id="rId32"/>
    <p:sldId id="330" r:id="rId33"/>
    <p:sldId id="325" r:id="rId34"/>
    <p:sldId id="324" r:id="rId35"/>
    <p:sldId id="258" r:id="rId36"/>
    <p:sldId id="259" r:id="rId37"/>
    <p:sldId id="260" r:id="rId38"/>
    <p:sldId id="262" r:id="rId39"/>
    <p:sldId id="263" r:id="rId40"/>
    <p:sldId id="266" r:id="rId41"/>
    <p:sldId id="264" r:id="rId42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 userDrawn="1">
          <p15:clr>
            <a:srgbClr val="A4A3A4"/>
          </p15:clr>
        </p15:guide>
        <p15:guide id="2" pos="39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F00"/>
    <a:srgbClr val="0096FF"/>
    <a:srgbClr val="00FB92"/>
    <a:srgbClr val="00FA00"/>
    <a:srgbClr val="7DCCFF"/>
    <a:srgbClr val="DA1F28"/>
    <a:srgbClr val="CFE4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4" autoAdjust="0"/>
    <p:restoredTop sz="91170" autoAdjust="0"/>
  </p:normalViewPr>
  <p:slideViewPr>
    <p:cSldViewPr snapToGrid="0" showGuides="1">
      <p:cViewPr>
        <p:scale>
          <a:sx n="75" d="100"/>
          <a:sy n="75" d="100"/>
        </p:scale>
        <p:origin x="-1712" y="-464"/>
      </p:cViewPr>
      <p:guideLst>
        <p:guide orient="horz" pos="4319"/>
        <p:guide pos="3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2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80A37-0133-4055-BAE5-E0728F86BE0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9B3C9-E79C-4854-8A0D-89195149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 is leader in HPC</a:t>
            </a:r>
          </a:p>
          <a:p>
            <a:r>
              <a:rPr lang="en-US" dirty="0" smtClean="0"/>
              <a:t>8</a:t>
            </a:r>
            <a:r>
              <a:rPr lang="en-US" baseline="0" dirty="0" smtClean="0"/>
              <a:t> of 14 fastest computers in the world</a:t>
            </a:r>
          </a:p>
          <a:p>
            <a:r>
              <a:rPr lang="en-US" baseline="0" dirty="0" smtClean="0"/>
              <a:t>EVERY US #1 computer has been at a DOE laboratory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A8CD-043C-4404-B208-F2C3D1E27C9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B0BF7A-9661-43C7-ADFE-7CBA1B003280}" type="slidenum">
              <a:rPr lang="en-US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0088"/>
            <a:ext cx="6199188" cy="348773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637" y="4416102"/>
            <a:ext cx="5139134" cy="4180922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i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r>
              <a:rPr lang="en-US" baseline="0" dirty="0" smtClean="0"/>
              <a:t> per GPU threads --- no --</a:t>
            </a:r>
            <a:r>
              <a:rPr lang="en-US" baseline="0" dirty="0" err="1" smtClean="0"/>
              <a:t>np</a:t>
            </a:r>
            <a:r>
              <a:rPr lang="en-US" baseline="0" dirty="0" smtClean="0"/>
              <a:t>???? – inconsistent?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B3C9-E79C-4854-8A0D-8919514962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00" y="6162526"/>
            <a:ext cx="3451597" cy="4308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447794" y="6230316"/>
            <a:ext cx="1959015" cy="4608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-12900" y="6002316"/>
            <a:ext cx="12235071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07" y="1600200"/>
            <a:ext cx="11375136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8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371603"/>
            <a:ext cx="11391392" cy="4195415"/>
          </a:xfrm>
        </p:spPr>
        <p:txBody>
          <a:bodyPr/>
          <a:lstStyle>
            <a:lvl1pPr>
              <a:buClr>
                <a:schemeClr val="tx1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688" indent="-222245"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371600"/>
            <a:ext cx="5590037" cy="821190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608" y="2207514"/>
            <a:ext cx="5590037" cy="36746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688" indent="-222245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371600"/>
            <a:ext cx="5592233" cy="821190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07514"/>
            <a:ext cx="5592233" cy="36746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688" indent="-222245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 flipV="1">
            <a:off x="-4368800" y="-863600"/>
            <a:ext cx="16933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-12900" y="6002316"/>
            <a:ext cx="12235071" cy="27432"/>
            <a:chOff x="-9675" y="6830568"/>
            <a:chExt cx="9176303" cy="27432"/>
          </a:xfrm>
        </p:grpSpPr>
        <p:sp>
          <p:nvSpPr>
            <p:cNvPr id="7" name="Rectangle 6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-12900" y="4275116"/>
            <a:ext cx="12235071" cy="27432"/>
            <a:chOff x="-9675" y="6830568"/>
            <a:chExt cx="9176303" cy="27432"/>
          </a:xfrm>
        </p:grpSpPr>
        <p:sp>
          <p:nvSpPr>
            <p:cNvPr id="10" name="Rectangle 9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1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00"/>
              </a:spcBef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220137"/>
            <a:ext cx="10972800" cy="1251063"/>
          </a:xfrm>
          <a:prstGeom prst="rect">
            <a:avLst/>
          </a:prstGeom>
          <a:effectLst/>
        </p:spPr>
        <p:txBody>
          <a:bodyPr vert="horz" lIns="121917" rIns="60958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9179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504904" cy="4962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89013"/>
            <a:ext cx="3206496" cy="301752"/>
          </a:xfrm>
          <a:prstGeom prst="rect">
            <a:avLst/>
          </a:prstGeom>
        </p:spPr>
        <p:txBody>
          <a:bodyPr/>
          <a:lstStyle/>
          <a:p>
            <a:fld id="{00FA6603-867B-4560-80F2-66381495B709}" type="datetimeFigureOut">
              <a:rPr lang="en-US" smtClean="0"/>
              <a:pPr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0800" y="6489013"/>
            <a:ext cx="4470400" cy="301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89013"/>
            <a:ext cx="609600" cy="301752"/>
          </a:xfrm>
          <a:prstGeom prst="rect">
            <a:avLst/>
          </a:prstGeom>
        </p:spPr>
        <p:txBody>
          <a:bodyPr/>
          <a:lstStyle/>
          <a:p>
            <a:fld id="{19F6E236-1753-4532-ADB8-558D1BE6A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8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2608" y="173736"/>
            <a:ext cx="11504904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2608" y="1371603"/>
            <a:ext cx="1152352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0262" y="6513051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4">
              <a:lnSpc>
                <a:spcPct val="90000"/>
              </a:lnSpc>
              <a:tabLst>
                <a:tab pos="230182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4">
                <a:lnSpc>
                  <a:spcPct val="90000"/>
                </a:lnSpc>
                <a:tabLst>
                  <a:tab pos="230182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88164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2900" y="6830568"/>
            <a:ext cx="12235071" cy="27432"/>
            <a:chOff x="-9675" y="6830568"/>
            <a:chExt cx="9176303" cy="27432"/>
          </a:xfrm>
        </p:grpSpPr>
        <p:sp>
          <p:nvSpPr>
            <p:cNvPr id="7" name="Rectangle 6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74" y="6098272"/>
            <a:ext cx="3153447" cy="6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37" r:id="rId2"/>
    <p:sldLayoutId id="2147483939" r:id="rId3"/>
    <p:sldLayoutId id="2147483941" r:id="rId4"/>
    <p:sldLayoutId id="2147483944" r:id="rId5"/>
    <p:sldLayoutId id="2147483942" r:id="rId6"/>
    <p:sldLayoutId id="2147483945" r:id="rId7"/>
    <p:sldLayoutId id="2147483946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3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56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2" indent="-230182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59" indent="-27939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230182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59" indent="-173034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688" indent="-222245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eta.olcf.ornl.gov/for-users/system-user-guides/summit/running-job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openmp.org/resources/openmp-compiler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penmp-ecp.ornl.go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671338"/>
          </a:xfrm>
        </p:spPr>
        <p:txBody>
          <a:bodyPr/>
          <a:lstStyle/>
          <a:p>
            <a:r>
              <a:rPr lang="en-US" sz="4300" dirty="0" smtClean="0"/>
              <a:t>MPI + </a:t>
            </a:r>
            <a:r>
              <a:rPr lang="en-US" sz="4300" dirty="0" err="1" smtClean="0"/>
              <a:t>OpenMP</a:t>
            </a:r>
            <a:r>
              <a:rPr lang="en-US" sz="4300" dirty="0" smtClean="0"/>
              <a:t> tutorial</a:t>
            </a:r>
            <a:endParaRPr lang="en-US" sz="3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730002" y="1136785"/>
            <a:ext cx="7245599" cy="369888"/>
          </a:xfrm>
          <a:prstGeom prst="rect">
            <a:avLst/>
          </a:prstGeom>
        </p:spPr>
        <p:txBody>
          <a:bodyPr lIns="121917" tIns="60958" rIns="121917" bIns="60958"/>
          <a:lstStyle/>
          <a:p>
            <a:pPr marL="0" indent="6351"/>
            <a:r>
              <a:rPr lang="en-US" dirty="0" smtClean="0">
                <a:cs typeface="Lucida Handwriting"/>
              </a:rPr>
              <a:t>February 9th, 2018</a:t>
            </a:r>
            <a:endParaRPr lang="en-US" dirty="0">
              <a:cs typeface="Lucida Handwriting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12929" y="3021141"/>
            <a:ext cx="6873225" cy="1155119"/>
          </a:xfrm>
          <a:prstGeom prst="rect">
            <a:avLst/>
          </a:prstGeom>
        </p:spPr>
        <p:txBody>
          <a:bodyPr vert="horz" lIns="121917" tIns="60958" rIns="60958" bIns="60958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pPr algn="r" defTabSz="1219170">
              <a:defRPr/>
            </a:pPr>
            <a:r>
              <a:rPr lang="en-US" sz="2700" dirty="0" smtClean="0">
                <a:latin typeface="Arial"/>
                <a:ea typeface="+mj-ea"/>
                <a:cs typeface="Arial"/>
              </a:rPr>
              <a:t>Presenters:</a:t>
            </a:r>
          </a:p>
          <a:p>
            <a:pPr algn="r" defTabSz="1219170">
              <a:defRPr/>
            </a:pPr>
            <a:r>
              <a:rPr lang="en-US" sz="2700" dirty="0" smtClean="0">
                <a:latin typeface="Arial"/>
                <a:ea typeface="+mj-ea"/>
                <a:cs typeface="Arial"/>
              </a:rPr>
              <a:t>TBD</a:t>
            </a:r>
            <a:endParaRPr lang="en-US" sz="2700" dirty="0">
              <a:latin typeface="Arial"/>
              <a:ea typeface="+mj-ea"/>
              <a:cs typeface="Arial"/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907948" y="2075539"/>
            <a:ext cx="11523901" cy="397500"/>
          </a:xfrm>
          <a:prstGeom prst="rect">
            <a:avLst/>
          </a:prstGeom>
        </p:spPr>
        <p:txBody>
          <a:bodyPr vert="horz" lIns="73150" tIns="121917" rIns="121917" bIns="60958" rtlCol="0">
            <a:noAutofit/>
          </a:bodyPr>
          <a:lstStyle/>
          <a:p>
            <a:pPr lvl="0">
              <a:lnSpc>
                <a:spcPct val="80000"/>
              </a:lnSpc>
            </a:pPr>
            <a:endParaRPr lang="en-US" sz="2700" dirty="0">
              <a:latin typeface="Arial"/>
              <a:cs typeface="Lucida Handwriting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00" y="6162526"/>
            <a:ext cx="3451597" cy="4308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447794" y="6230316"/>
            <a:ext cx="1959015" cy="4608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12900" y="6017306"/>
            <a:ext cx="12235071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77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Hybrid </a:t>
            </a:r>
            <a:r>
              <a:rPr lang="en-US" dirty="0" err="1" smtClean="0"/>
              <a:t>MPI+OpenMP</a:t>
            </a:r>
            <a:r>
              <a:rPr lang="en-US" dirty="0" smtClean="0"/>
              <a:t> Programming Styles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3073" y="875358"/>
            <a:ext cx="1972915" cy="102330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MPI		</a:t>
            </a:r>
          </a:p>
        </p:txBody>
      </p:sp>
      <p:sp>
        <p:nvSpPr>
          <p:cNvPr id="8" name="Rectangle 7"/>
          <p:cNvSpPr/>
          <p:nvPr/>
        </p:nvSpPr>
        <p:spPr>
          <a:xfrm>
            <a:off x="3407711" y="879810"/>
            <a:ext cx="1972915" cy="102330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MPI +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08422" y="892139"/>
            <a:ext cx="1972915" cy="9695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Hybrid MPI + 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MPI-3 (Shared Memory)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3557" y="904468"/>
            <a:ext cx="1972915" cy="96953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Only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1939" y="2379495"/>
            <a:ext cx="1911261" cy="119591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No overlap of Communication and Computation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5523" y="2396276"/>
            <a:ext cx="1911261" cy="119591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Overlapping Communication and Communication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61939" y="3797329"/>
            <a:ext cx="1886601" cy="98631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Master only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(outside </a:t>
            </a:r>
            <a:r>
              <a:rPr lang="en-US" dirty="0" err="1" smtClean="0">
                <a:solidFill>
                  <a:schemeClr val="tx1"/>
                </a:solidFill>
              </a:rPr>
              <a:t>omp</a:t>
            </a:r>
            <a:r>
              <a:rPr lang="en-US" dirty="0" smtClean="0">
                <a:solidFill>
                  <a:schemeClr val="tx1"/>
                </a:solidFill>
              </a:rPr>
              <a:t> parallel regions)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75206" y="3863426"/>
            <a:ext cx="1787954" cy="98631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Single Thread call MPI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(inside </a:t>
            </a:r>
            <a:r>
              <a:rPr lang="en-US" dirty="0" err="1" smtClean="0">
                <a:solidFill>
                  <a:schemeClr val="tx1"/>
                </a:solidFill>
              </a:rPr>
              <a:t>omp</a:t>
            </a:r>
            <a:r>
              <a:rPr lang="en-US" dirty="0" smtClean="0">
                <a:solidFill>
                  <a:schemeClr val="tx1"/>
                </a:solidFill>
              </a:rPr>
              <a:t> parallel region)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68378" y="3867878"/>
            <a:ext cx="1787954" cy="98631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All threads call MPI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(inside </a:t>
            </a:r>
            <a:r>
              <a:rPr lang="en-US" dirty="0" err="1" smtClean="0">
                <a:solidFill>
                  <a:schemeClr val="tx1"/>
                </a:solidFill>
              </a:rPr>
              <a:t>omp</a:t>
            </a:r>
            <a:r>
              <a:rPr lang="en-US" dirty="0" smtClean="0">
                <a:solidFill>
                  <a:schemeClr val="tx1"/>
                </a:solidFill>
              </a:rPr>
              <a:t> parallel region)</a:t>
            </a:r>
          </a:p>
        </p:txBody>
      </p:sp>
      <p:cxnSp>
        <p:nvCxnSpPr>
          <p:cNvPr id="17" name="Straight Arrow Connector 16"/>
          <p:cNvCxnSpPr>
            <a:endCxn id="11" idx="0"/>
          </p:cNvCxnSpPr>
          <p:nvPr/>
        </p:nvCxnSpPr>
        <p:spPr>
          <a:xfrm flipH="1">
            <a:off x="2817570" y="1923322"/>
            <a:ext cx="1313221" cy="45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2" idx="0"/>
          </p:cNvCxnSpPr>
          <p:nvPr/>
        </p:nvCxnSpPr>
        <p:spPr>
          <a:xfrm>
            <a:off x="4394169" y="1903116"/>
            <a:ext cx="856985" cy="493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19955" y="3592188"/>
            <a:ext cx="207889" cy="242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46116" y="3600064"/>
            <a:ext cx="209623" cy="221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 flipH="1">
            <a:off x="2805240" y="3575407"/>
            <a:ext cx="12330" cy="221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45403" y="5461742"/>
            <a:ext cx="9186387" cy="81371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Offload to Accelerator(s) – (if available)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(e.g.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target regions, CUDA)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504348" y="1898664"/>
            <a:ext cx="12331" cy="356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</p:cNvCxnSpPr>
          <p:nvPr/>
        </p:nvCxnSpPr>
        <p:spPr>
          <a:xfrm>
            <a:off x="2805240" y="4783648"/>
            <a:ext cx="6164" cy="653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844240" y="4874403"/>
            <a:ext cx="1733" cy="587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36626" y="4854197"/>
            <a:ext cx="1733" cy="587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605631" y="1910993"/>
            <a:ext cx="29093" cy="3518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61808" y="1940103"/>
            <a:ext cx="29093" cy="3518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439400" y="2209800"/>
            <a:ext cx="635000" cy="317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45724" y="2540000"/>
            <a:ext cx="1429222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Material 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Not covered</a:t>
            </a:r>
          </a:p>
        </p:txBody>
      </p:sp>
    </p:spTree>
    <p:extLst>
      <p:ext uri="{BB962C8B-B14F-4D97-AF65-F5344CB8AC3E}">
        <p14:creationId xmlns:p14="http://schemas.microsoft.com/office/powerpoint/2010/main" val="228360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Slides to be added: MPI + </a:t>
            </a:r>
            <a:r>
              <a:rPr lang="en-US" dirty="0" err="1" smtClean="0"/>
              <a:t>OpenMP</a:t>
            </a:r>
            <a:r>
              <a:rPr lang="en-US" dirty="0" smtClean="0"/>
              <a:t> Programming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set of slides need to talk about:</a:t>
            </a:r>
          </a:p>
          <a:p>
            <a:pPr lvl="1"/>
            <a:r>
              <a:rPr lang="en-US" dirty="0" smtClean="0"/>
              <a:t>Introducing the hybrid programming styles</a:t>
            </a:r>
          </a:p>
          <a:p>
            <a:pPr lvl="1"/>
            <a:r>
              <a:rPr lang="en-US" dirty="0" smtClean="0"/>
              <a:t>Give short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8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MPI + </a:t>
            </a:r>
            <a:r>
              <a:rPr lang="en-US" dirty="0" err="1" smtClean="0"/>
              <a:t>OpenMP</a:t>
            </a:r>
            <a:r>
              <a:rPr lang="en-US" dirty="0" smtClean="0"/>
              <a:t>: Affinity / Placement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set of slides needs to talk about how to control affinity and 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0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 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675" y="1032936"/>
            <a:ext cx="11391392" cy="4195415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provides a mechanism to map threads to hardware execution units (e.g. hardware threads, cores, sockets)</a:t>
            </a:r>
          </a:p>
          <a:p>
            <a:r>
              <a:rPr lang="en-US" dirty="0" smtClean="0"/>
              <a:t>Its goal:</a:t>
            </a:r>
          </a:p>
          <a:p>
            <a:r>
              <a:rPr lang="en-US" dirty="0" smtClean="0"/>
              <a:t>Maximize resource utilization </a:t>
            </a:r>
          </a:p>
          <a:p>
            <a:r>
              <a:rPr lang="en-US" dirty="0" smtClean="0"/>
              <a:t>Minimize thread contention for the same hardware resource</a:t>
            </a:r>
            <a:endParaRPr lang="en-US" dirty="0"/>
          </a:p>
          <a:p>
            <a:r>
              <a:rPr lang="en-US" dirty="0" smtClean="0"/>
              <a:t>Maximize local accesses and minimize remote memory accesses in NUMA</a:t>
            </a:r>
            <a:endParaRPr lang="en-US" dirty="0"/>
          </a:p>
          <a:p>
            <a:r>
              <a:rPr lang="en-US" dirty="0" smtClean="0"/>
              <a:t>Develop strategies for memory latency programs </a:t>
            </a:r>
            <a:r>
              <a:rPr lang="en-US" dirty="0" err="1" smtClean="0"/>
              <a:t>vs</a:t>
            </a:r>
            <a:r>
              <a:rPr lang="en-US" dirty="0" smtClean="0"/>
              <a:t> memory bandwidth bound.</a:t>
            </a:r>
          </a:p>
          <a:p>
            <a:pPr lvl="1"/>
            <a:r>
              <a:rPr lang="en-US" dirty="0" smtClean="0"/>
              <a:t>Cache reuse by threads</a:t>
            </a:r>
          </a:p>
          <a:p>
            <a:pPr lvl="1"/>
            <a:r>
              <a:rPr lang="en-US" dirty="0" smtClean="0"/>
              <a:t>Bandwidth aggregation</a:t>
            </a:r>
          </a:p>
          <a:p>
            <a:pPr lvl="1"/>
            <a:r>
              <a:rPr lang="en-US" dirty="0" smtClean="0"/>
              <a:t>Reduce thread synchronization overheads</a:t>
            </a:r>
          </a:p>
          <a:p>
            <a:r>
              <a:rPr lang="en-US" dirty="0" smtClean="0"/>
              <a:t>Bind </a:t>
            </a:r>
            <a:r>
              <a:rPr lang="en-US" dirty="0" err="1" smtClean="0"/>
              <a:t>OpenMP</a:t>
            </a:r>
            <a:r>
              <a:rPr lang="en-US" dirty="0" smtClean="0"/>
              <a:t> threads to the hardware threads or cores </a:t>
            </a:r>
          </a:p>
        </p:txBody>
      </p:sp>
    </p:spTree>
    <p:extLst>
      <p:ext uri="{BB962C8B-B14F-4D97-AF65-F5344CB8AC3E}">
        <p14:creationId xmlns:p14="http://schemas.microsoft.com/office/powerpoint/2010/main" val="264013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 Affinity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452" b="3452"/>
          <a:stretch>
            <a:fillRect/>
          </a:stretch>
        </p:blipFill>
        <p:spPr>
          <a:xfrm>
            <a:off x="4690534" y="3364507"/>
            <a:ext cx="6497000" cy="239282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3408" y="1100668"/>
            <a:ext cx="11391392" cy="419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2" indent="-230182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59" indent="-27939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7" indent="-230182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59" indent="-173034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688" indent="-222245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Optimizing Thread Affinity depends on the target architecture and the application</a:t>
            </a:r>
          </a:p>
          <a:p>
            <a:pPr lvl="1"/>
            <a:r>
              <a:rPr lang="en-US" dirty="0" smtClean="0"/>
              <a:t>How </a:t>
            </a:r>
            <a:r>
              <a:rPr lang="en-US" dirty="0" err="1" smtClean="0"/>
              <a:t>hw</a:t>
            </a:r>
            <a:r>
              <a:rPr lang="en-US" dirty="0"/>
              <a:t> </a:t>
            </a:r>
            <a:r>
              <a:rPr lang="en-US" dirty="0" smtClean="0"/>
              <a:t>threads, cores and sockets are layout on the system and NUMA domains</a:t>
            </a:r>
          </a:p>
          <a:p>
            <a:pPr lvl="1"/>
            <a:r>
              <a:rPr lang="en-US" dirty="0" smtClean="0"/>
              <a:t>How data is place in the system  </a:t>
            </a:r>
          </a:p>
          <a:p>
            <a:pPr lvl="1"/>
            <a:r>
              <a:rPr lang="en-US" dirty="0" smtClean="0"/>
              <a:t>How work is schedule to the threads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9273" y="3860800"/>
            <a:ext cx="67225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Data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33333" y="4064000"/>
            <a:ext cx="508000" cy="33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3046" y="2370667"/>
            <a:ext cx="2019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Hardware threads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91867" y="2760133"/>
            <a:ext cx="50800" cy="694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81284" y="2692400"/>
            <a:ext cx="173703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Numa</a:t>
            </a:r>
            <a:r>
              <a:rPr lang="en-US" dirty="0" smtClean="0"/>
              <a:t> domains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938933" y="3115733"/>
            <a:ext cx="33866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76000" y="3031067"/>
            <a:ext cx="270933" cy="17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2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 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41" y="795870"/>
            <a:ext cx="11391392" cy="4195415"/>
          </a:xfrm>
        </p:spPr>
        <p:txBody>
          <a:bodyPr/>
          <a:lstStyle/>
          <a:p>
            <a:r>
              <a:rPr lang="en-US" dirty="0" smtClean="0"/>
              <a:t>Three main concepts: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599" y="1676401"/>
            <a:ext cx="2167467" cy="2675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266092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Hardware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Abstraction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0132" y="1727200"/>
            <a:ext cx="2167467" cy="2675467"/>
          </a:xfrm>
          <a:prstGeom prst="rect">
            <a:avLst/>
          </a:prstGeom>
          <a:solidFill>
            <a:srgbClr val="CBE0F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OpenMP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Threads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5065" y="1676399"/>
            <a:ext cx="2167467" cy="2675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Mapping Strategy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606799" y="2777067"/>
            <a:ext cx="914400" cy="711200"/>
          </a:xfrm>
          <a:prstGeom prst="leftRight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6773332" y="2760134"/>
            <a:ext cx="914400" cy="711200"/>
          </a:xfrm>
          <a:prstGeom prst="leftRight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728" y="4741334"/>
            <a:ext cx="2374418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OMP_PLACES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Environment Variable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3794" y="4572000"/>
            <a:ext cx="2374418" cy="1842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OMP_PROC_BIND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Environment Variable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Or</a:t>
            </a:r>
          </a:p>
          <a:p>
            <a:pPr algn="ctr">
              <a:lnSpc>
                <a:spcPct val="90000"/>
              </a:lnSpc>
            </a:pPr>
            <a:r>
              <a:rPr lang="en-US" b="1" dirty="0" err="1" smtClean="0"/>
              <a:t>proc_bind</a:t>
            </a:r>
            <a:r>
              <a:rPr lang="en-US" b="1" dirty="0" smtClean="0"/>
              <a:t>()</a:t>
            </a:r>
            <a:r>
              <a:rPr lang="en-US" dirty="0" smtClean="0"/>
              <a:t> clause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of parallel region</a:t>
            </a:r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356288" y="4673600"/>
            <a:ext cx="2608632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OMP_NUM_THREADS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Environment Variable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Or</a:t>
            </a:r>
          </a:p>
          <a:p>
            <a:pPr algn="ctr">
              <a:lnSpc>
                <a:spcPct val="90000"/>
              </a:lnSpc>
            </a:pPr>
            <a:r>
              <a:rPr lang="en-US" b="1" dirty="0" err="1" smtClean="0"/>
              <a:t>num_thread</a:t>
            </a:r>
            <a:r>
              <a:rPr lang="en-US" dirty="0" err="1" smtClean="0"/>
              <a:t>s</a:t>
            </a:r>
            <a:r>
              <a:rPr lang="en-US" dirty="0" smtClean="0"/>
              <a:t>() clause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f parallel region</a:t>
            </a:r>
          </a:p>
          <a:p>
            <a:pPr algn="ctr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91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Thread placement in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41" y="880537"/>
            <a:ext cx="11391392" cy="4195415"/>
          </a:xfrm>
        </p:spPr>
        <p:txBody>
          <a:bodyPr/>
          <a:lstStyle/>
          <a:p>
            <a:r>
              <a:rPr lang="en-US" dirty="0" smtClean="0"/>
              <a:t>Selecting the “right” binding is dependent on the architecture topology but also on the application characteristics</a:t>
            </a:r>
          </a:p>
          <a:p>
            <a:pPr lvl="1"/>
            <a:r>
              <a:rPr lang="en-US" dirty="0" smtClean="0"/>
              <a:t>Putting threads apart (e.g. different sockets)</a:t>
            </a:r>
          </a:p>
          <a:p>
            <a:pPr lvl="2"/>
            <a:r>
              <a:rPr lang="en-US" dirty="0" smtClean="0"/>
              <a:t>can help to improve aggregated memory bandwidth</a:t>
            </a:r>
          </a:p>
          <a:p>
            <a:pPr lvl="2"/>
            <a:r>
              <a:rPr lang="en-US" dirty="0" smtClean="0"/>
              <a:t>Combine the cache sizes across cores</a:t>
            </a:r>
          </a:p>
          <a:p>
            <a:pPr lvl="2"/>
            <a:r>
              <a:rPr lang="en-US" dirty="0" smtClean="0"/>
              <a:t>May increase the overhead of synchronization across far apart threads</a:t>
            </a:r>
          </a:p>
          <a:p>
            <a:pPr lvl="1"/>
            <a:r>
              <a:rPr lang="en-US" dirty="0" smtClean="0"/>
              <a:t>Putting threads near (</a:t>
            </a:r>
            <a:r>
              <a:rPr lang="en-US" dirty="0" err="1" smtClean="0"/>
              <a:t>e,g</a:t>
            </a:r>
            <a:r>
              <a:rPr lang="en-US" dirty="0" smtClean="0"/>
              <a:t>. hardware threads or cores sharing caches)</a:t>
            </a:r>
          </a:p>
          <a:p>
            <a:pPr lvl="2"/>
            <a:r>
              <a:rPr lang="en-US" dirty="0" smtClean="0"/>
              <a:t>Good for synchronization and data reuse</a:t>
            </a:r>
          </a:p>
          <a:p>
            <a:pPr lvl="2"/>
            <a:r>
              <a:rPr lang="en-US" dirty="0" smtClean="0"/>
              <a:t>May decrease total memory bandwidth</a:t>
            </a:r>
          </a:p>
          <a:p>
            <a:r>
              <a:rPr lang="en-US" dirty="0" smtClean="0"/>
              <a:t>Mapping Strategies for thread placement in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Spread: Put threads apart from each other</a:t>
            </a:r>
          </a:p>
          <a:p>
            <a:pPr lvl="1"/>
            <a:r>
              <a:rPr lang="en-US" dirty="0" smtClean="0"/>
              <a:t>Close: Put threads close to each other</a:t>
            </a:r>
          </a:p>
          <a:p>
            <a:pPr lvl="1"/>
            <a:r>
              <a:rPr lang="en-US" dirty="0" smtClean="0"/>
              <a:t>Master: Put threads on the same place where the master thread runs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54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OpenMP</a:t>
            </a:r>
            <a:r>
              <a:rPr lang="en-US" dirty="0" smtClean="0">
                <a:solidFill>
                  <a:srgbClr val="FF0000"/>
                </a:solidFill>
              </a:rPr>
              <a:t> Places – This slide needs to be improved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5008" y="1524003"/>
            <a:ext cx="11746992" cy="419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2" indent="-230182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59" indent="-27939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7" indent="-230182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59" indent="-173034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688" indent="-222245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OpenMP</a:t>
            </a:r>
            <a:r>
              <a:rPr lang="en-US" dirty="0"/>
              <a:t> places is an abstraction for a location where a thread or group of threads can run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Assume a machine with 2 sockets, 4 cores per socket, 4 hardware threads per core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place can be mapped to a thread or set of hardware thread, core or sockets.</a:t>
            </a:r>
          </a:p>
          <a:p>
            <a:r>
              <a:rPr lang="en-US" dirty="0" smtClean="0"/>
              <a:t>The use needs to define a set of places (or executing set of resources) where the </a:t>
            </a:r>
            <a:r>
              <a:rPr lang="en-US" dirty="0" err="1" smtClean="0"/>
              <a:t>OpenMP</a:t>
            </a:r>
            <a:r>
              <a:rPr lang="en-US" dirty="0" smtClean="0"/>
              <a:t> threads will be mapped to.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34" y="3623733"/>
            <a:ext cx="5969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8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Abstract names for OMP_PLACES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– abstracts a single hardware thread on a node</a:t>
            </a:r>
          </a:p>
          <a:p>
            <a:r>
              <a:rPr lang="en-US" dirty="0" smtClean="0"/>
              <a:t>Cores – abstracts a single core (which can have 1 or more hardware threads) on a node </a:t>
            </a:r>
          </a:p>
          <a:p>
            <a:r>
              <a:rPr lang="en-US" dirty="0" smtClean="0"/>
              <a:t>Sockets – abstracts a single processors on the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67" y="3996267"/>
            <a:ext cx="5969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9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Thread Placement in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677337"/>
            <a:ext cx="11391392" cy="4195415"/>
          </a:xfrm>
        </p:spPr>
        <p:txBody>
          <a:bodyPr/>
          <a:lstStyle/>
          <a:p>
            <a:r>
              <a:rPr lang="en-US" dirty="0" smtClean="0"/>
              <a:t>Example’s Objective:</a:t>
            </a:r>
          </a:p>
          <a:p>
            <a:pPr lvl="1"/>
            <a:r>
              <a:rPr lang="en-US" dirty="0" smtClean="0"/>
              <a:t>Separate cores for outer loop and near cores for inner loop</a:t>
            </a:r>
          </a:p>
          <a:p>
            <a:r>
              <a:rPr lang="en-US" dirty="0" smtClean="0"/>
              <a:t>Outer Parallel Region: </a:t>
            </a:r>
            <a:r>
              <a:rPr lang="en-US" dirty="0" err="1" smtClean="0"/>
              <a:t>proc_bind</a:t>
            </a:r>
            <a:r>
              <a:rPr lang="en-US" dirty="0" smtClean="0"/>
              <a:t>(spread), Inner: </a:t>
            </a:r>
            <a:r>
              <a:rPr lang="en-US" dirty="0" err="1" smtClean="0"/>
              <a:t>proc_bind</a:t>
            </a:r>
            <a:r>
              <a:rPr lang="en-US" dirty="0" smtClean="0"/>
              <a:t>(close)</a:t>
            </a:r>
          </a:p>
          <a:p>
            <a:pPr lvl="1"/>
            <a:r>
              <a:rPr lang="en-US" dirty="0" smtClean="0"/>
              <a:t>Spread creates partition, compact binds threads within respective partition</a:t>
            </a:r>
          </a:p>
          <a:p>
            <a:pPr marL="346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OMP_PLACES={0,1,2,3,}, {4,5,6,7}, … = {0:4}:8:4 =  cores</a:t>
            </a:r>
          </a:p>
          <a:p>
            <a:pPr marL="346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/>
              <a:t>#pragma </a:t>
            </a:r>
            <a:r>
              <a:rPr lang="en-US" b="1" dirty="0" err="1"/>
              <a:t>omp</a:t>
            </a:r>
            <a:r>
              <a:rPr lang="en-US" b="1" dirty="0"/>
              <a:t> parallel </a:t>
            </a:r>
            <a:r>
              <a:rPr lang="en-US" b="1" dirty="0" err="1"/>
              <a:t>proc_bind</a:t>
            </a:r>
            <a:r>
              <a:rPr lang="en-US" b="1" dirty="0"/>
              <a:t>(spread</a:t>
            </a:r>
            <a:r>
              <a:rPr lang="en-US" b="1" dirty="0" smtClean="0"/>
              <a:t>)</a:t>
            </a:r>
            <a:endParaRPr lang="en-US" b="1" dirty="0"/>
          </a:p>
          <a:p>
            <a:pPr marL="346066" lvl="1" indent="0">
              <a:buNone/>
            </a:pPr>
            <a:r>
              <a:rPr lang="en-US" b="1" dirty="0" smtClean="0"/>
              <a:t>           #</a:t>
            </a:r>
            <a:r>
              <a:rPr lang="en-US" b="1" dirty="0"/>
              <a:t>pragma </a:t>
            </a:r>
            <a:r>
              <a:rPr lang="en-US" b="1" dirty="0" err="1"/>
              <a:t>omp</a:t>
            </a:r>
            <a:r>
              <a:rPr lang="en-US" b="1" dirty="0"/>
              <a:t> parallel </a:t>
            </a:r>
            <a:r>
              <a:rPr lang="en-US" b="1" dirty="0" err="1"/>
              <a:t>proc_bind</a:t>
            </a:r>
            <a:r>
              <a:rPr lang="en-US" b="1" dirty="0"/>
              <a:t>(close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</a:p>
          <a:p>
            <a:pPr marL="293689" indent="-342900"/>
            <a:r>
              <a:rPr lang="en-US" dirty="0" smtClean="0"/>
              <a:t>Example</a:t>
            </a:r>
          </a:p>
          <a:p>
            <a:pPr marL="688966" lvl="1" indent="-342900"/>
            <a:r>
              <a:rPr lang="en-US" dirty="0" err="1"/>
              <a:t>i</a:t>
            </a:r>
            <a:r>
              <a:rPr lang="en-US" dirty="0" err="1" smtClean="0"/>
              <a:t>ntial</a:t>
            </a:r>
            <a:r>
              <a:rPr lang="en-US" dirty="0" smtClean="0"/>
              <a:t> </a:t>
            </a:r>
          </a:p>
          <a:p>
            <a:pPr marL="688966" lvl="1" indent="-342900"/>
            <a:endParaRPr lang="en-US" dirty="0"/>
          </a:p>
          <a:p>
            <a:pPr marL="688966" lvl="1" indent="-342900"/>
            <a:r>
              <a:rPr lang="en-US" dirty="0"/>
              <a:t>s</a:t>
            </a:r>
            <a:r>
              <a:rPr lang="en-US" dirty="0" smtClean="0"/>
              <a:t>pread</a:t>
            </a:r>
          </a:p>
          <a:p>
            <a:pPr marL="688966" lvl="1" indent="-342900"/>
            <a:endParaRPr lang="en-US" dirty="0"/>
          </a:p>
          <a:p>
            <a:pPr marL="688966" lvl="1" indent="-342900"/>
            <a:r>
              <a:rPr lang="en-US" dirty="0" smtClean="0"/>
              <a:t>close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3962400"/>
            <a:ext cx="59817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8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42875"/>
            <a:ext cx="10116619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DOE’s Office of Science Computation User Facilities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636000" y="1028700"/>
            <a:ext cx="3454400" cy="5029200"/>
          </a:xfrm>
        </p:spPr>
        <p:txBody>
          <a:bodyPr>
            <a:normAutofit/>
          </a:bodyPr>
          <a:lstStyle/>
          <a:p>
            <a:pPr marL="228600" indent="-228600"/>
            <a:r>
              <a:rPr lang="en-US" sz="2000" dirty="0" smtClean="0"/>
              <a:t>DOE is leader in open High-Performance Computing </a:t>
            </a:r>
          </a:p>
          <a:p>
            <a:pPr marL="228600" indent="-228600"/>
            <a:r>
              <a:rPr lang="en-US" sz="2000" dirty="0"/>
              <a:t>Provide the world’s most powerful computational tools for open science</a:t>
            </a:r>
          </a:p>
          <a:p>
            <a:pPr marL="228600" indent="-228600"/>
            <a:r>
              <a:rPr lang="en-US" sz="2000" dirty="0" smtClean="0"/>
              <a:t>Access is free to researchers who publish</a:t>
            </a:r>
          </a:p>
          <a:p>
            <a:pPr marL="228600" indent="-228600"/>
            <a:r>
              <a:rPr lang="en-US" sz="2000" dirty="0" smtClean="0"/>
              <a:t>Boost US competitiveness</a:t>
            </a:r>
          </a:p>
          <a:p>
            <a:pPr marL="228600" indent="-228600"/>
            <a:r>
              <a:rPr lang="en-US" sz="2000" dirty="0" smtClean="0"/>
              <a:t>Attract the best and brightest researchers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02" y="1066801"/>
            <a:ext cx="8127999" cy="3138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200" y="4572001"/>
            <a:ext cx="2336800" cy="107346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14301" y="5715000"/>
            <a:ext cx="32385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NERSC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Edison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is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2.57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PF</a:t>
            </a:r>
            <a:endParaRPr lang="en-US" sz="1600" dirty="0">
              <a:solidFill>
                <a:srgbClr val="1F497D">
                  <a:lumMod val="75000"/>
                </a:srgbClr>
              </a:solidFill>
              <a:latin typeface="Calibri"/>
              <a:ea typeface="Calibri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337301" y="5653144"/>
            <a:ext cx="2501900" cy="59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OLCF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Titan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is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27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PF</a:t>
            </a:r>
            <a:endParaRPr lang="en-US" sz="1600" dirty="0">
              <a:solidFill>
                <a:srgbClr val="1F497D">
                  <a:lumMod val="75000"/>
                </a:srgbClr>
              </a:solidFill>
              <a:latin typeface="Calibri"/>
              <a:ea typeface="Calibri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149601" y="5715000"/>
            <a:ext cx="32385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ALCF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Mira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is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10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PF</a:t>
            </a:r>
            <a:endParaRPr lang="en-US" sz="1600" dirty="0">
              <a:solidFill>
                <a:srgbClr val="1F497D">
                  <a:lumMod val="75000"/>
                </a:srgbClr>
              </a:solidFill>
              <a:latin typeface="Calibri"/>
              <a:ea typeface="Calibri"/>
            </a:endParaRPr>
          </a:p>
        </p:txBody>
      </p:sp>
      <p:pic>
        <p:nvPicPr>
          <p:cNvPr id="1026" name="Picture 2" descr="http://www.nersc.gov/assets/For-Users/Edison/_resampled/CroppedResize230230-Edison-system.pdf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0401" y="4572001"/>
            <a:ext cx="2692399" cy="106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94099" y="4572001"/>
            <a:ext cx="254742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85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Example: MPI + </a:t>
            </a:r>
            <a:r>
              <a:rPr lang="en-US" dirty="0" err="1" smtClean="0"/>
              <a:t>OpenMP</a:t>
            </a:r>
            <a:r>
              <a:rPr lang="en-US" dirty="0" smtClean="0"/>
              <a:t> affinity on Cori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from Helen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6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43069"/>
            <a:ext cx="11375136" cy="888705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 err="1" smtClean="0"/>
              <a:t>MPI+OpenMP</a:t>
            </a:r>
            <a:r>
              <a:rPr lang="en-US" dirty="0" smtClean="0"/>
              <a:t> affinity on Summit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67" y="999600"/>
            <a:ext cx="11391392" cy="4195415"/>
          </a:xfrm>
        </p:spPr>
        <p:txBody>
          <a:bodyPr/>
          <a:lstStyle/>
          <a:p>
            <a:r>
              <a:rPr lang="en-US" dirty="0" smtClean="0"/>
              <a:t>A Summit Node: cores, hardware threads and GPUs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5063" y="3786159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4320" y="165792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74340" y="2403969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274340" y="3100620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274340" y="3846130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3274340" y="4564029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3275432" y="5268120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3274340" y="1699338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7387644" y="2403969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7387644" y="308152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7387644" y="385357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7387644" y="457147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7387644" y="526812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081313" y="2452829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081313" y="4536957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404213" y="2616847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415499" y="451381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8280126" y="1231458"/>
            <a:ext cx="4510009" cy="308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Node characteristics: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2 POWER9 </a:t>
            </a:r>
            <a:r>
              <a:rPr lang="en-US" dirty="0"/>
              <a:t>per node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22 cores per </a:t>
            </a:r>
            <a:r>
              <a:rPr lang="en-US" dirty="0" smtClean="0"/>
              <a:t>P9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4 hardware threads per core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6 Volta GPUs connected NVLINK2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Node Configuration: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2 cores reserved for OS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Applications </a:t>
            </a:r>
            <a:r>
              <a:rPr lang="en-US" dirty="0"/>
              <a:t>will </a:t>
            </a:r>
            <a:r>
              <a:rPr lang="en-US" dirty="0" smtClean="0"/>
              <a:t>have 42 cores;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168 threads hardware threads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7 </a:t>
            </a:r>
            <a:r>
              <a:rPr lang="en-US" dirty="0"/>
              <a:t>cores per GPU; 28 </a:t>
            </a:r>
            <a:r>
              <a:rPr lang="en-US" dirty="0" err="1" smtClean="0"/>
              <a:t>hw</a:t>
            </a:r>
            <a:r>
              <a:rPr lang="en-US" dirty="0" smtClean="0"/>
              <a:t> threads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per GPU</a:t>
            </a:r>
          </a:p>
        </p:txBody>
      </p:sp>
      <p:cxnSp>
        <p:nvCxnSpPr>
          <p:cNvPr id="286" name="Straight Arrow Connector 285"/>
          <p:cNvCxnSpPr/>
          <p:nvPr/>
        </p:nvCxnSpPr>
        <p:spPr>
          <a:xfrm flipV="1">
            <a:off x="3225800" y="5880100"/>
            <a:ext cx="215900" cy="660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2835938" y="6511751"/>
            <a:ext cx="68499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Core</a:t>
            </a:r>
          </a:p>
        </p:txBody>
      </p:sp>
      <p:cxnSp>
        <p:nvCxnSpPr>
          <p:cNvPr id="289" name="Straight Arrow Connector 288"/>
          <p:cNvCxnSpPr>
            <a:endCxn id="220" idx="2"/>
          </p:cNvCxnSpPr>
          <p:nvPr/>
        </p:nvCxnSpPr>
        <p:spPr>
          <a:xfrm flipH="1" flipV="1">
            <a:off x="3648984" y="5710442"/>
            <a:ext cx="478516" cy="893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3389910" y="6511751"/>
            <a:ext cx="29298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Hardware thread (SMT4)</a:t>
            </a:r>
          </a:p>
        </p:txBody>
      </p:sp>
    </p:spTree>
    <p:extLst>
      <p:ext uri="{BB962C8B-B14F-4D97-AF65-F5344CB8AC3E}">
        <p14:creationId xmlns:p14="http://schemas.microsoft.com/office/powerpoint/2010/main" val="402734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Summit – </a:t>
            </a:r>
            <a:r>
              <a:rPr lang="en-US" dirty="0" err="1" smtClean="0"/>
              <a:t>MPI+OpenMP</a:t>
            </a:r>
            <a:r>
              <a:rPr lang="en-US" dirty="0" smtClean="0"/>
              <a:t> 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jsrun</a:t>
            </a:r>
            <a:r>
              <a:rPr lang="en-US" dirty="0"/>
              <a:t> </a:t>
            </a:r>
            <a:r>
              <a:rPr lang="en-US" dirty="0" smtClean="0"/>
              <a:t>is used to </a:t>
            </a:r>
            <a:r>
              <a:rPr lang="en-US" dirty="0"/>
              <a:t>launch MPI, </a:t>
            </a:r>
            <a:r>
              <a:rPr lang="en-US" dirty="0" err="1"/>
              <a:t>MPI+OpenMP</a:t>
            </a:r>
            <a:r>
              <a:rPr lang="en-US" dirty="0"/>
              <a:t>, </a:t>
            </a:r>
            <a:r>
              <a:rPr lang="en-US" dirty="0" err="1"/>
              <a:t>OpenMP</a:t>
            </a:r>
            <a:r>
              <a:rPr lang="en-US" dirty="0"/>
              <a:t> (only) </a:t>
            </a:r>
            <a:r>
              <a:rPr lang="en-US" dirty="0" smtClean="0"/>
              <a:t>applications</a:t>
            </a:r>
          </a:p>
          <a:p>
            <a:r>
              <a:rPr lang="en-US" dirty="0" err="1" smtClean="0"/>
              <a:t>jsrun</a:t>
            </a:r>
            <a:r>
              <a:rPr lang="en-US" dirty="0" smtClean="0"/>
              <a:t> utility controls MPI task placement and </a:t>
            </a:r>
            <a:r>
              <a:rPr lang="en-US" dirty="0" err="1" smtClean="0"/>
              <a:t>OpenMP</a:t>
            </a:r>
            <a:r>
              <a:rPr lang="en-US" dirty="0" smtClean="0"/>
              <a:t> places</a:t>
            </a:r>
          </a:p>
          <a:p>
            <a:r>
              <a:rPr lang="en-US" dirty="0" err="1" smtClean="0"/>
              <a:t>MPI+OpenMP</a:t>
            </a:r>
            <a:r>
              <a:rPr lang="en-US" dirty="0" smtClean="0"/>
              <a:t> affinity set by </a:t>
            </a:r>
            <a:r>
              <a:rPr lang="en-US" dirty="0" err="1" smtClean="0"/>
              <a:t>jsrun</a:t>
            </a:r>
            <a:endParaRPr lang="en-US" dirty="0" smtClean="0"/>
          </a:p>
          <a:p>
            <a:pPr lvl="1"/>
            <a:r>
              <a:rPr lang="en-US" dirty="0" smtClean="0"/>
              <a:t>MPI task placement</a:t>
            </a:r>
          </a:p>
          <a:p>
            <a:pPr lvl="1"/>
            <a:r>
              <a:rPr lang="en-US" dirty="0" smtClean="0"/>
              <a:t>Sets </a:t>
            </a:r>
            <a:r>
              <a:rPr lang="en-US" dirty="0" err="1" smtClean="0"/>
              <a:t>OpenMP</a:t>
            </a:r>
            <a:r>
              <a:rPr lang="en-US" dirty="0" smtClean="0"/>
              <a:t> places ICV and environment variable</a:t>
            </a:r>
          </a:p>
          <a:p>
            <a:pPr lvl="1"/>
            <a:r>
              <a:rPr lang="en-US" dirty="0" smtClean="0"/>
              <a:t>Sets one </a:t>
            </a:r>
            <a:r>
              <a:rPr lang="en-US" dirty="0" err="1" smtClean="0"/>
              <a:t>OpenMP</a:t>
            </a:r>
            <a:r>
              <a:rPr lang="en-US" dirty="0" smtClean="0"/>
              <a:t> place per hardware thread.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thread binding is set by OMP_PROC_BIND or </a:t>
            </a:r>
            <a:r>
              <a:rPr lang="en-US" dirty="0" err="1" smtClean="0"/>
              <a:t>proc_bind</a:t>
            </a:r>
            <a:r>
              <a:rPr lang="en-US" dirty="0" smtClean="0"/>
              <a:t>() clause </a:t>
            </a:r>
          </a:p>
          <a:p>
            <a:r>
              <a:rPr lang="en-US" dirty="0" err="1" smtClean="0"/>
              <a:t>mpirun</a:t>
            </a:r>
            <a:r>
              <a:rPr lang="en-US" dirty="0" smtClean="0"/>
              <a:t> is also available (not preferred)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more information on </a:t>
            </a:r>
            <a:r>
              <a:rPr lang="en-US" dirty="0" err="1" smtClean="0"/>
              <a:t>jsrun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https://beta.olcf.ornl.gov/for-users/system-user-guides/summit/running-jobs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6066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9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899392" cy="496290"/>
          </a:xfrm>
        </p:spPr>
        <p:txBody>
          <a:bodyPr/>
          <a:lstStyle/>
          <a:p>
            <a:r>
              <a:rPr lang="en-US" dirty="0" smtClean="0"/>
              <a:t>Summit - JSRUN – Resource Sets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108" y="800103"/>
            <a:ext cx="11391392" cy="419541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resource set</a:t>
            </a:r>
          </a:p>
          <a:p>
            <a:pPr lvl="1"/>
            <a:r>
              <a:rPr lang="en-US" dirty="0" smtClean="0"/>
              <a:t>Controls how resources are managed within the node</a:t>
            </a:r>
          </a:p>
          <a:p>
            <a:pPr lvl="1"/>
            <a:r>
              <a:rPr lang="en-US" dirty="0" smtClean="0"/>
              <a:t>Can create one ore more </a:t>
            </a:r>
            <a:r>
              <a:rPr lang="en-US" b="1" dirty="0" smtClean="0"/>
              <a:t>resource sets </a:t>
            </a:r>
            <a:r>
              <a:rPr lang="en-US" dirty="0" smtClean="0"/>
              <a:t>within a node</a:t>
            </a:r>
          </a:p>
          <a:p>
            <a:pPr lvl="1"/>
            <a:r>
              <a:rPr lang="en-US" dirty="0" smtClean="0"/>
              <a:t>Each</a:t>
            </a:r>
            <a:r>
              <a:rPr lang="en-US" b="1" dirty="0" smtClean="0"/>
              <a:t> resource set contain 1 or more cores and 0 or more GPUs</a:t>
            </a:r>
          </a:p>
          <a:p>
            <a:r>
              <a:rPr lang="en-US" dirty="0"/>
              <a:t>Understand how the application interacts with the system</a:t>
            </a:r>
          </a:p>
          <a:p>
            <a:pPr lvl="1"/>
            <a:r>
              <a:rPr lang="en-US" dirty="0"/>
              <a:t>How many tasks/threads per GPU</a:t>
            </a:r>
          </a:p>
          <a:p>
            <a:pPr lvl="1"/>
            <a:r>
              <a:rPr lang="en-US" dirty="0"/>
              <a:t>Does each task expect to see a single GPU? (or multiple GPUs)</a:t>
            </a:r>
          </a:p>
          <a:p>
            <a:r>
              <a:rPr lang="en-US" dirty="0"/>
              <a:t>Create resource sets to specify:</a:t>
            </a:r>
          </a:p>
          <a:p>
            <a:pPr lvl="1"/>
            <a:r>
              <a:rPr lang="en-US" dirty="0"/>
              <a:t>GPUs per </a:t>
            </a:r>
            <a:r>
              <a:rPr lang="en-US" b="1" dirty="0"/>
              <a:t>resource set</a:t>
            </a:r>
          </a:p>
          <a:p>
            <a:pPr lvl="1"/>
            <a:r>
              <a:rPr lang="en-US" dirty="0"/>
              <a:t>Cores per </a:t>
            </a:r>
            <a:r>
              <a:rPr lang="en-US" b="1" dirty="0"/>
              <a:t>resource set</a:t>
            </a:r>
          </a:p>
          <a:p>
            <a:pPr lvl="1"/>
            <a:r>
              <a:rPr lang="en-US" dirty="0"/>
              <a:t>MPI tasks per </a:t>
            </a:r>
            <a:r>
              <a:rPr lang="en-US" b="1" dirty="0"/>
              <a:t>resource set</a:t>
            </a:r>
          </a:p>
          <a:p>
            <a:pPr lvl="2"/>
            <a:r>
              <a:rPr lang="en-US" dirty="0"/>
              <a:t>Distribution </a:t>
            </a:r>
          </a:p>
          <a:p>
            <a:r>
              <a:rPr lang="en-US" dirty="0"/>
              <a:t>Decide the # of resource set needed in applications</a:t>
            </a:r>
          </a:p>
          <a:p>
            <a:endParaRPr lang="en-US" dirty="0" smtClean="0"/>
          </a:p>
          <a:p>
            <a:pPr lvl="1"/>
            <a:endParaRPr lang="en-US" b="1" dirty="0"/>
          </a:p>
          <a:p>
            <a:pPr marL="346066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438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Resources sets in Summit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67" y="999600"/>
            <a:ext cx="11391392" cy="4195415"/>
          </a:xfrm>
        </p:spPr>
        <p:txBody>
          <a:bodyPr/>
          <a:lstStyle/>
          <a:p>
            <a:r>
              <a:rPr lang="en-US" dirty="0" smtClean="0"/>
              <a:t>A Summit Node: cores, hardware threads and GPUs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5063" y="3786159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4320" y="165792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74340" y="2403969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274340" y="3100620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274340" y="3846130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3274340" y="4564029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3275432" y="5268120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3274340" y="1699338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7387644" y="2403969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7387644" y="308152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7387644" y="385357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7387644" y="457147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7387644" y="526812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081313" y="2452829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081313" y="4536957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404213" y="2616847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415499" y="451381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8356327" y="1714058"/>
            <a:ext cx="3937274" cy="383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  Resource Set (example)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1 GPU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7 </a:t>
            </a:r>
            <a:r>
              <a:rPr lang="en-US" dirty="0"/>
              <a:t>cores per </a:t>
            </a:r>
            <a:r>
              <a:rPr lang="en-US" dirty="0" smtClean="0"/>
              <a:t>P9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(28 Hardware Threads (SMT4))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Node resources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A node can have up to 6 resource sets of this type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MPI tasks are distributed across resource sets. Example: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1 MPI task  per resource set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 MPI tasks per resource set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Or with other distributions (cyclic)</a:t>
            </a:r>
            <a:endParaRPr lang="en-US" dirty="0"/>
          </a:p>
        </p:txBody>
      </p:sp>
      <p:cxnSp>
        <p:nvCxnSpPr>
          <p:cNvPr id="286" name="Straight Arrow Connector 285"/>
          <p:cNvCxnSpPr/>
          <p:nvPr/>
        </p:nvCxnSpPr>
        <p:spPr>
          <a:xfrm flipV="1">
            <a:off x="3225800" y="5880100"/>
            <a:ext cx="215900" cy="660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2835938" y="6511751"/>
            <a:ext cx="68499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Core</a:t>
            </a:r>
          </a:p>
        </p:txBody>
      </p:sp>
      <p:cxnSp>
        <p:nvCxnSpPr>
          <p:cNvPr id="289" name="Straight Arrow Connector 288"/>
          <p:cNvCxnSpPr>
            <a:endCxn id="220" idx="2"/>
          </p:cNvCxnSpPr>
          <p:nvPr/>
        </p:nvCxnSpPr>
        <p:spPr>
          <a:xfrm flipH="1" flipV="1">
            <a:off x="3648984" y="5710442"/>
            <a:ext cx="478516" cy="893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3389910" y="6511751"/>
            <a:ext cx="29298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Hardware thread (SMT4)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3060700" y="1638300"/>
            <a:ext cx="5308600" cy="647700"/>
          </a:xfrm>
          <a:prstGeom prst="rect">
            <a:avLst/>
          </a:prstGeom>
          <a:noFill/>
          <a:ln w="57150" cmpd="sng"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8549602" y="1130300"/>
            <a:ext cx="1779867" cy="3462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A resource set</a:t>
            </a:r>
          </a:p>
        </p:txBody>
      </p:sp>
      <p:cxnSp>
        <p:nvCxnSpPr>
          <p:cNvPr id="294" name="Straight Arrow Connector 293"/>
          <p:cNvCxnSpPr>
            <a:stCxn id="288" idx="1"/>
          </p:cNvCxnSpPr>
          <p:nvPr/>
        </p:nvCxnSpPr>
        <p:spPr>
          <a:xfrm flipH="1">
            <a:off x="8305800" y="1303425"/>
            <a:ext cx="243802" cy="30947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6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JSRUN Command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78" y="1490133"/>
            <a:ext cx="6720955" cy="48891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921435"/>
            <a:ext cx="1261533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j</a:t>
            </a:r>
            <a:r>
              <a:rPr lang="en-US" sz="2000" b="1" dirty="0" err="1" smtClean="0"/>
              <a:t>srun</a:t>
            </a:r>
            <a:r>
              <a:rPr lang="en-US" sz="2000" b="1" dirty="0" smtClean="0"/>
              <a:t> [ </a:t>
            </a:r>
            <a:r>
              <a:rPr lang="en-US" sz="2000" b="1" dirty="0"/>
              <a:t>-n #resource sets ]   [tasks, threads, and GPUs within </a:t>
            </a:r>
            <a:r>
              <a:rPr lang="en-US" sz="2000" b="1" dirty="0" smtClean="0"/>
              <a:t>a resource </a:t>
            </a:r>
            <a:r>
              <a:rPr lang="en-US" sz="2000" b="1" dirty="0"/>
              <a:t>set]   </a:t>
            </a:r>
            <a:r>
              <a:rPr lang="en-US" sz="2000" b="1" dirty="0" smtClean="0"/>
              <a:t>exec </a:t>
            </a:r>
            <a:r>
              <a:rPr lang="en-US" sz="2000" b="1" dirty="0"/>
              <a:t>[ </a:t>
            </a:r>
            <a:r>
              <a:rPr lang="en-US" sz="2000" b="1" dirty="0" smtClean="0"/>
              <a:t>program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 </a:t>
            </a:r>
            <a:r>
              <a:rPr lang="en-US" sz="2000" b="1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15233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899392" cy="88870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MPI+OpenMP</a:t>
            </a:r>
            <a:r>
              <a:rPr lang="en-US" dirty="0"/>
              <a:t> Affinity </a:t>
            </a:r>
            <a:r>
              <a:rPr lang="en-US" dirty="0" smtClean="0"/>
              <a:t>(Dirac, GTC, HACC, NWCHEM)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910700"/>
            <a:ext cx="11391392" cy="4195415"/>
          </a:xfrm>
        </p:spPr>
        <p:txBody>
          <a:bodyPr/>
          <a:lstStyle/>
          <a:p>
            <a:r>
              <a:rPr lang="en-US" dirty="0" smtClean="0"/>
              <a:t>1 MPI task per GPU and 28 </a:t>
            </a:r>
            <a:r>
              <a:rPr lang="en-US" dirty="0" err="1" smtClean="0"/>
              <a:t>OpenMP</a:t>
            </a:r>
            <a:r>
              <a:rPr lang="en-US" dirty="0" smtClean="0"/>
              <a:t> threads (</a:t>
            </a:r>
            <a:r>
              <a:rPr lang="en-US" dirty="0" err="1" smtClean="0"/>
              <a:t>hw</a:t>
            </a:r>
            <a:r>
              <a:rPr lang="en-US" dirty="0" smtClean="0"/>
              <a:t> threads – SMT4). </a:t>
            </a:r>
          </a:p>
          <a:p>
            <a:pPr lvl="1"/>
            <a:r>
              <a:rPr lang="en-US" dirty="0" smtClean="0"/>
              <a:t>1 MPI task per GPU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39009" y="3899546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8266" y="1771307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248286" y="2517356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248286" y="3214007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248286" y="3959517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248286" y="4677416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249378" y="5381507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248286" y="1812725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361590" y="2517356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361590" y="319491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361590" y="3966959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361590" y="4684858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361590" y="5381507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3055259" y="2566216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055259" y="4650344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378159" y="2730234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89445" y="4627198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3039370" y="2204298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140456" y="4203885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676712" y="2057454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680945" y="2476554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926814" y="1964266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928065" y="2388042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697867" y="1333234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291" name="Left-Right Arrow 290"/>
          <p:cNvSpPr/>
          <p:nvPr/>
        </p:nvSpPr>
        <p:spPr>
          <a:xfrm>
            <a:off x="8064500" y="19642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2" name="Left-Right Arrow 291"/>
          <p:cNvSpPr/>
          <p:nvPr/>
        </p:nvSpPr>
        <p:spPr>
          <a:xfrm>
            <a:off x="8051800" y="40470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3" name="Left-Right Arrow 292"/>
          <p:cNvSpPr/>
          <p:nvPr/>
        </p:nvSpPr>
        <p:spPr>
          <a:xfrm>
            <a:off x="8051800" y="33104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4" name="Left-Right Arrow 293"/>
          <p:cNvSpPr/>
          <p:nvPr/>
        </p:nvSpPr>
        <p:spPr>
          <a:xfrm>
            <a:off x="8026400" y="26119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5" name="Left-Right Arrow 294"/>
          <p:cNvSpPr/>
          <p:nvPr/>
        </p:nvSpPr>
        <p:spPr>
          <a:xfrm>
            <a:off x="8039100" y="47709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6" name="Left-Right Arrow 295"/>
          <p:cNvSpPr/>
          <p:nvPr/>
        </p:nvSpPr>
        <p:spPr>
          <a:xfrm>
            <a:off x="8051800" y="54440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806398" y="5944458"/>
            <a:ext cx="6977231" cy="5909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jsrun</a:t>
            </a:r>
            <a:r>
              <a:rPr lang="en-US" dirty="0" smtClean="0"/>
              <a:t> --</a:t>
            </a:r>
            <a:r>
              <a:rPr lang="en-US" dirty="0" err="1" smtClean="0"/>
              <a:t>cpu_per_rs</a:t>
            </a:r>
            <a:r>
              <a:rPr lang="en-US" dirty="0" smtClean="0"/>
              <a:t> 7 --</a:t>
            </a:r>
            <a:r>
              <a:rPr lang="en-US" dirty="0" err="1" smtClean="0"/>
              <a:t>gpu_per_rs</a:t>
            </a:r>
            <a:r>
              <a:rPr lang="en-US" dirty="0" smtClean="0"/>
              <a:t> 1 </a:t>
            </a:r>
            <a:r>
              <a:rPr lang="mr-IN" dirty="0" smtClean="0"/>
              <a:t>…</a:t>
            </a:r>
            <a:r>
              <a:rPr lang="en-US" dirty="0" smtClean="0"/>
              <a:t> --np &lt;# of tasks&gt;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(default --</a:t>
            </a:r>
            <a:r>
              <a:rPr lang="en-US" dirty="0" err="1" smtClean="0"/>
              <a:t>latency_priority</a:t>
            </a:r>
            <a:r>
              <a:rPr lang="en-US" dirty="0" smtClean="0"/>
              <a:t> will CPU’s as close as possible to GPU)</a:t>
            </a:r>
          </a:p>
        </p:txBody>
      </p:sp>
    </p:spTree>
    <p:extLst>
      <p:ext uri="{BB962C8B-B14F-4D97-AF65-F5344CB8AC3E}">
        <p14:creationId xmlns:p14="http://schemas.microsoft.com/office/powerpoint/2010/main" val="96947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MPI+OpenMP</a:t>
            </a:r>
            <a:r>
              <a:rPr lang="en-US" dirty="0" smtClean="0"/>
              <a:t> Affinity (E3SM)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227" y="673633"/>
            <a:ext cx="11391392" cy="4195415"/>
          </a:xfrm>
        </p:spPr>
        <p:txBody>
          <a:bodyPr/>
          <a:lstStyle/>
          <a:p>
            <a:r>
              <a:rPr lang="en-US" dirty="0" smtClean="0"/>
              <a:t>2 MPI task per GPU and 7 </a:t>
            </a:r>
            <a:r>
              <a:rPr lang="en-US" dirty="0" err="1" smtClean="0"/>
              <a:t>OpenMP</a:t>
            </a:r>
            <a:r>
              <a:rPr lang="en-US" dirty="0" smtClean="0"/>
              <a:t> threads (</a:t>
            </a:r>
            <a:r>
              <a:rPr lang="en-US" dirty="0" err="1" smtClean="0"/>
              <a:t>hw</a:t>
            </a:r>
            <a:r>
              <a:rPr lang="en-US" dirty="0" smtClean="0"/>
              <a:t> threads – SMT2). </a:t>
            </a:r>
          </a:p>
          <a:p>
            <a:pPr lvl="1"/>
            <a:r>
              <a:rPr lang="en-US" dirty="0" smtClean="0"/>
              <a:t>2 MPI task access a GPU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54342" y="3882613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3599" y="1754374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63619" y="2500423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163619" y="3197074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163619" y="3942584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163619" y="4660483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64711" y="5364574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163619" y="1795792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276923" y="250042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276923" y="3177978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276923" y="3950026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276923" y="466792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276923" y="536457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970592" y="2549283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970592" y="4633411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293492" y="271330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04778" y="4610265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954703" y="2187365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055789" y="418695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592045" y="2040521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596278" y="2459621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42147" y="1947333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843398" y="2371109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613200" y="1316301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291" name="Left-Right Arrow 290"/>
          <p:cNvSpPr/>
          <p:nvPr/>
        </p:nvSpPr>
        <p:spPr>
          <a:xfrm>
            <a:off x="7954433" y="16298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2" name="Left-Right Arrow 291"/>
          <p:cNvSpPr/>
          <p:nvPr/>
        </p:nvSpPr>
        <p:spPr>
          <a:xfrm>
            <a:off x="7916333" y="38523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3" name="Left-Right Arrow 292"/>
          <p:cNvSpPr/>
          <p:nvPr/>
        </p:nvSpPr>
        <p:spPr>
          <a:xfrm>
            <a:off x="7929033" y="31411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4" name="Left-Right Arrow 293"/>
          <p:cNvSpPr/>
          <p:nvPr/>
        </p:nvSpPr>
        <p:spPr>
          <a:xfrm>
            <a:off x="7954433" y="24426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5" name="Left-Right Arrow 294"/>
          <p:cNvSpPr/>
          <p:nvPr/>
        </p:nvSpPr>
        <p:spPr>
          <a:xfrm>
            <a:off x="7903633" y="45889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6" name="Left-Right Arrow 295"/>
          <p:cNvSpPr/>
          <p:nvPr/>
        </p:nvSpPr>
        <p:spPr>
          <a:xfrm rot="189843">
            <a:off x="7941733" y="53128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7" name="Left-Right Arrow 296"/>
          <p:cNvSpPr/>
          <p:nvPr/>
        </p:nvSpPr>
        <p:spPr>
          <a:xfrm>
            <a:off x="7954433" y="20235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8" name="Left-Right Arrow 297"/>
          <p:cNvSpPr/>
          <p:nvPr/>
        </p:nvSpPr>
        <p:spPr>
          <a:xfrm>
            <a:off x="7979833" y="27601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9" name="Left-Right Arrow 298"/>
          <p:cNvSpPr/>
          <p:nvPr/>
        </p:nvSpPr>
        <p:spPr>
          <a:xfrm>
            <a:off x="7954433" y="34332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0" name="Left-Right Arrow 299"/>
          <p:cNvSpPr/>
          <p:nvPr/>
        </p:nvSpPr>
        <p:spPr>
          <a:xfrm>
            <a:off x="7929033" y="41698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1" name="Left-Right Arrow 300"/>
          <p:cNvSpPr/>
          <p:nvPr/>
        </p:nvSpPr>
        <p:spPr>
          <a:xfrm>
            <a:off x="7890933" y="48683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2" name="Left-Right Arrow 301"/>
          <p:cNvSpPr/>
          <p:nvPr/>
        </p:nvSpPr>
        <p:spPr>
          <a:xfrm>
            <a:off x="7954433" y="56430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78329" y="5994735"/>
            <a:ext cx="12008416" cy="5909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 way to do this currently (involves splitting </a:t>
            </a:r>
            <a:r>
              <a:rPr lang="en-US" dirty="0" err="1" smtClean="0"/>
              <a:t>cpus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closest:  </a:t>
            </a:r>
            <a:r>
              <a:rPr lang="en-US" dirty="0" err="1" smtClean="0"/>
              <a:t>jsrun</a:t>
            </a:r>
            <a:r>
              <a:rPr lang="en-US" dirty="0" smtClean="0"/>
              <a:t> --</a:t>
            </a:r>
            <a:r>
              <a:rPr lang="en-US" dirty="0" err="1" smtClean="0"/>
              <a:t>cpu_per_rs</a:t>
            </a:r>
            <a:r>
              <a:rPr lang="en-US" dirty="0" smtClean="0"/>
              <a:t> 6 --</a:t>
            </a:r>
            <a:r>
              <a:rPr lang="en-US" dirty="0" err="1" smtClean="0"/>
              <a:t>gpu_per_rs</a:t>
            </a:r>
            <a:r>
              <a:rPr lang="en-US" dirty="0" smtClean="0"/>
              <a:t> 1 --</a:t>
            </a:r>
            <a:r>
              <a:rPr lang="en-US" dirty="0" err="1" smtClean="0"/>
              <a:t>nrs</a:t>
            </a:r>
            <a:r>
              <a:rPr lang="en-US" dirty="0" smtClean="0"/>
              <a:t> &lt;x&gt; --</a:t>
            </a:r>
            <a:r>
              <a:rPr lang="en-US" dirty="0" err="1" smtClean="0"/>
              <a:t>tasks_per_rs</a:t>
            </a:r>
            <a:r>
              <a:rPr lang="en-US" dirty="0" smtClean="0"/>
              <a:t> 2--</a:t>
            </a:r>
            <a:r>
              <a:rPr lang="en-US" dirty="0" err="1" smtClean="0"/>
              <a:t>launch_distribution</a:t>
            </a:r>
            <a:r>
              <a:rPr lang="en-US" dirty="0" smtClean="0"/>
              <a:t> plane:2 --bind packed:3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MPI+OpenMP</a:t>
            </a:r>
            <a:r>
              <a:rPr lang="en-US" dirty="0" smtClean="0"/>
              <a:t>: Affinity (LS-Dalton)  / 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910700"/>
            <a:ext cx="11391392" cy="4195415"/>
          </a:xfrm>
        </p:spPr>
        <p:txBody>
          <a:bodyPr/>
          <a:lstStyle/>
          <a:p>
            <a:r>
              <a:rPr lang="en-US" dirty="0" smtClean="0"/>
              <a:t>1 MPI task per node and 42 </a:t>
            </a:r>
            <a:r>
              <a:rPr lang="en-US" dirty="0" err="1" smtClean="0"/>
              <a:t>OpenMP</a:t>
            </a:r>
            <a:r>
              <a:rPr lang="en-US" dirty="0" smtClean="0"/>
              <a:t> threads (SMT1). </a:t>
            </a:r>
          </a:p>
          <a:p>
            <a:pPr lvl="1"/>
            <a:r>
              <a:rPr lang="en-US" dirty="0" smtClean="0"/>
              <a:t>One MPI task access all GPUs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71276" y="381488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0533" y="1686641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80553" y="2432690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180553" y="3129341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180553" y="3874851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180553" y="4592750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81645" y="5296841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180553" y="1728059"/>
            <a:ext cx="5243081" cy="552231"/>
            <a:chOff x="1876020" y="1596718"/>
            <a:chExt cx="52430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63322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649457" y="243269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649457" y="311024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649457" y="388229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649457" y="460019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649457" y="529684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987526" y="2481550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987526" y="4565678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310426" y="2645568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21712" y="4542532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971637" y="211963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072723" y="4119219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608979" y="1972788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613212" y="2391888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59081" y="1879600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826465" y="2608176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630134" y="1248568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314" name="Up-Down Arrow 313"/>
          <p:cNvSpPr/>
          <p:nvPr/>
        </p:nvSpPr>
        <p:spPr>
          <a:xfrm>
            <a:off x="7984067" y="1816100"/>
            <a:ext cx="736600" cy="40640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 1 MPI Task Access all GPUs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80281" y="6025991"/>
            <a:ext cx="8674426" cy="3416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jsrun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cpu_per_rs</a:t>
            </a:r>
            <a:r>
              <a:rPr lang="en-US" dirty="0" smtClean="0"/>
              <a:t> ALL_CPUS --</a:t>
            </a:r>
            <a:r>
              <a:rPr lang="en-US" dirty="0" err="1" smtClean="0"/>
              <a:t>gpu_per_rs</a:t>
            </a:r>
            <a:r>
              <a:rPr lang="en-US" dirty="0" smtClean="0"/>
              <a:t> ALL_CPUS --bind </a:t>
            </a:r>
            <a:r>
              <a:rPr lang="en-US" dirty="0" err="1" smtClean="0"/>
              <a:t>rs</a:t>
            </a:r>
            <a:r>
              <a:rPr lang="en-US" dirty="0" smtClean="0"/>
              <a:t> --np &lt;# of tasks&gt;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MPI+OpenMP</a:t>
            </a:r>
            <a:r>
              <a:rPr lang="en-US" dirty="0"/>
              <a:t> Affinity </a:t>
            </a:r>
            <a:r>
              <a:rPr lang="en-US" dirty="0" smtClean="0"/>
              <a:t>(NAMD)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741367"/>
            <a:ext cx="11391392" cy="4195415"/>
          </a:xfrm>
        </p:spPr>
        <p:txBody>
          <a:bodyPr/>
          <a:lstStyle/>
          <a:p>
            <a:r>
              <a:rPr lang="en-US" dirty="0" smtClean="0"/>
              <a:t>10 MPI task per 3 GPU and 8 </a:t>
            </a:r>
            <a:r>
              <a:rPr lang="en-US" dirty="0" err="1" smtClean="0"/>
              <a:t>OpenMP</a:t>
            </a:r>
            <a:r>
              <a:rPr lang="en-US" dirty="0" smtClean="0"/>
              <a:t> threads (</a:t>
            </a:r>
            <a:r>
              <a:rPr lang="en-US" dirty="0" err="1" smtClean="0"/>
              <a:t>hw</a:t>
            </a:r>
            <a:r>
              <a:rPr lang="en-US" dirty="0" smtClean="0"/>
              <a:t> threads – SMT4). </a:t>
            </a:r>
          </a:p>
          <a:p>
            <a:pPr lvl="1"/>
            <a:r>
              <a:rPr lang="en-US" dirty="0" smtClean="0"/>
              <a:t>10 MPI tasks access 3 GPU (MPS)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05142" y="3662483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4399" y="1534244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214419" y="2280293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214419" y="2976944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214419" y="3722454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214419" y="4440353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215511" y="5144444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214419" y="1575662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327723" y="228029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327723" y="2957848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327723" y="3729896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327723" y="444779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327723" y="514444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3021392" y="2329153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021392" y="4413281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344292" y="249317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55578" y="4390135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3005503" y="1967235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106589" y="396682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642845" y="1820391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647078" y="2239491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76014" y="1879600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877265" y="2320309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647067" y="1248568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297" name="Up-Down Arrow 296"/>
          <p:cNvSpPr/>
          <p:nvPr/>
        </p:nvSpPr>
        <p:spPr>
          <a:xfrm>
            <a:off x="7916333" y="1943103"/>
            <a:ext cx="660400" cy="14224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3 GPUs</a:t>
            </a:r>
          </a:p>
        </p:txBody>
      </p:sp>
      <p:sp>
        <p:nvSpPr>
          <p:cNvPr id="299" name="Up-Down Arrow 298"/>
          <p:cNvSpPr/>
          <p:nvPr/>
        </p:nvSpPr>
        <p:spPr>
          <a:xfrm>
            <a:off x="7929033" y="3924303"/>
            <a:ext cx="660400" cy="14224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3 GPUs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32974" y="5825070"/>
            <a:ext cx="10623421" cy="3416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jsrun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cpu_per_rs</a:t>
            </a:r>
            <a:r>
              <a:rPr lang="en-US" dirty="0" smtClean="0"/>
              <a:t> 20 --</a:t>
            </a:r>
            <a:r>
              <a:rPr lang="en-US" dirty="0" err="1" smtClean="0"/>
              <a:t>gpu_per_rs</a:t>
            </a:r>
            <a:r>
              <a:rPr lang="en-US" dirty="0" smtClean="0"/>
              <a:t> 3 --</a:t>
            </a:r>
            <a:r>
              <a:rPr lang="en-US" dirty="0" err="1" smtClean="0"/>
              <a:t>tasks_per_rs</a:t>
            </a:r>
            <a:r>
              <a:rPr lang="en-US" dirty="0" smtClean="0"/>
              <a:t> 10 --bind packed:2 --</a:t>
            </a:r>
            <a:r>
              <a:rPr lang="en-US" dirty="0" err="1" smtClean="0"/>
              <a:t>launch_distribution</a:t>
            </a:r>
            <a:r>
              <a:rPr lang="en-US" dirty="0"/>
              <a:t> </a:t>
            </a:r>
            <a:r>
              <a:rPr lang="en-US" dirty="0" smtClean="0"/>
              <a:t>plane:10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720267" y="4869236"/>
            <a:ext cx="17351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CORAL System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31" name="Freeform 26"/>
          <p:cNvSpPr>
            <a:spLocks/>
          </p:cNvSpPr>
          <p:nvPr/>
        </p:nvSpPr>
        <p:spPr bwMode="auto">
          <a:xfrm>
            <a:off x="-68668" y="2328293"/>
            <a:ext cx="11667067" cy="3381375"/>
          </a:xfrm>
          <a:custGeom>
            <a:avLst/>
            <a:gdLst>
              <a:gd name="T0" fmla="*/ 2147483647 w 5560"/>
              <a:gd name="T1" fmla="*/ 2147483647 h 2298"/>
              <a:gd name="T2" fmla="*/ 2147483647 w 5560"/>
              <a:gd name="T3" fmla="*/ 2147483647 h 2298"/>
              <a:gd name="T4" fmla="*/ 2147483647 w 5560"/>
              <a:gd name="T5" fmla="*/ 2147483647 h 2298"/>
              <a:gd name="T6" fmla="*/ 2147483647 w 5560"/>
              <a:gd name="T7" fmla="*/ 0 h 2298"/>
              <a:gd name="T8" fmla="*/ 2147483647 w 5560"/>
              <a:gd name="T9" fmla="*/ 2147483647 h 2298"/>
              <a:gd name="T10" fmla="*/ 2147483647 w 5560"/>
              <a:gd name="T11" fmla="*/ 2147483647 h 2298"/>
              <a:gd name="T12" fmla="*/ 0 w 5560"/>
              <a:gd name="T13" fmla="*/ 2147483647 h 2298"/>
              <a:gd name="T14" fmla="*/ 2147483647 w 5560"/>
              <a:gd name="T15" fmla="*/ 2147483647 h 2298"/>
              <a:gd name="T16" fmla="*/ 2147483647 w 5560"/>
              <a:gd name="T17" fmla="*/ 2147483647 h 22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60"/>
              <a:gd name="T28" fmla="*/ 0 h 2298"/>
              <a:gd name="T29" fmla="*/ 5560 w 5560"/>
              <a:gd name="T30" fmla="*/ 2298 h 22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60" h="2298">
                <a:moveTo>
                  <a:pt x="40" y="1130"/>
                </a:moveTo>
                <a:cubicBezTo>
                  <a:pt x="1136" y="1346"/>
                  <a:pt x="3808" y="994"/>
                  <a:pt x="4937" y="196"/>
                </a:cubicBezTo>
                <a:lnTo>
                  <a:pt x="4744" y="138"/>
                </a:lnTo>
                <a:lnTo>
                  <a:pt x="5350" y="0"/>
                </a:lnTo>
                <a:lnTo>
                  <a:pt x="5560" y="442"/>
                </a:lnTo>
                <a:lnTo>
                  <a:pt x="5253" y="328"/>
                </a:lnTo>
                <a:cubicBezTo>
                  <a:pt x="3784" y="1826"/>
                  <a:pt x="881" y="2170"/>
                  <a:pt x="0" y="2298"/>
                </a:cubicBezTo>
                <a:lnTo>
                  <a:pt x="256" y="1578"/>
                </a:lnTo>
                <a:lnTo>
                  <a:pt x="40" y="1130"/>
                </a:lnTo>
                <a:close/>
              </a:path>
            </a:pathLst>
          </a:custGeom>
          <a:gradFill rotWithShape="1">
            <a:gsLst>
              <a:gs pos="0">
                <a:srgbClr val="F0F5F7"/>
              </a:gs>
              <a:gs pos="100000">
                <a:srgbClr val="C9DCE1">
                  <a:alpha val="49001"/>
                </a:srgbClr>
              </a:gs>
            </a:gsLst>
            <a:lin ang="0" scaled="1"/>
          </a:gradFill>
          <a:ln w="9525">
            <a:solidFill>
              <a:srgbClr val="EAEEE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Jaguar drawing - lowre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68668" y="3532737"/>
            <a:ext cx="3416299" cy="1257671"/>
          </a:xfrm>
          <a:prstGeom prst="rect">
            <a:avLst/>
          </a:prstGeom>
        </p:spPr>
      </p:pic>
      <p:pic>
        <p:nvPicPr>
          <p:cNvPr id="1026" name="Picture 2" descr="\\ORNLData.ornl.gov\Home\Pictures\Image Library One\Computers\Titan\Titan Cutout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6825" y="3363664"/>
            <a:ext cx="3476908" cy="81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>
          <a:xfrm>
            <a:off x="268662" y="142816"/>
            <a:ext cx="11754005" cy="442429"/>
          </a:xfrm>
        </p:spPr>
        <p:txBody>
          <a:bodyPr/>
          <a:lstStyle/>
          <a:p>
            <a:pPr eaLnBrk="1" hangingPunct="1"/>
            <a:r>
              <a:rPr lang="en-US" sz="2600" dirty="0" smtClean="0"/>
              <a:t> Roadmap to </a:t>
            </a:r>
            <a:r>
              <a:rPr lang="en-US" sz="2600" dirty="0" err="1" smtClean="0"/>
              <a:t>Exascale</a:t>
            </a:r>
            <a:r>
              <a:rPr lang="en-US" sz="2600" dirty="0" smtClean="0"/>
              <a:t> (ORNL)</a:t>
            </a:r>
          </a:p>
        </p:txBody>
      </p:sp>
      <p:graphicFrame>
        <p:nvGraphicFramePr>
          <p:cNvPr id="823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3159"/>
              </p:ext>
            </p:extLst>
          </p:nvPr>
        </p:nvGraphicFramePr>
        <p:xfrm>
          <a:off x="406400" y="908796"/>
          <a:ext cx="11785600" cy="1219200"/>
        </p:xfrm>
        <a:graphic>
          <a:graphicData uri="http://schemas.openxmlformats.org/drawingml/2006/table">
            <a:tbl>
              <a:tblPr/>
              <a:tblGrid>
                <a:gridCol w="5809463"/>
                <a:gridCol w="5976137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01673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Since clock-rate scaling ended in 2003, HPC performance has been achieved through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increased parallelism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.  Jaguar scaled to 300,000 CPU cores.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01673E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Titan and beyond deliver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hierarchical parallelism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 with very powerful nodes.  MPI plus thread level parallelism through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OpenMP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 or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OpenACC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plus vectors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36" name="Rectangle 31"/>
          <p:cNvSpPr>
            <a:spLocks noChangeArrowheads="1"/>
          </p:cNvSpPr>
          <p:nvPr/>
        </p:nvSpPr>
        <p:spPr bwMode="auto">
          <a:xfrm>
            <a:off x="1098955" y="4724399"/>
            <a:ext cx="1981976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Jaguar: 2.3 </a:t>
            </a:r>
            <a:r>
              <a:rPr lang="en-US" sz="1600" b="1" dirty="0">
                <a:latin typeface="Arial Narrow" pitchFamily="34" charset="0"/>
              </a:rPr>
              <a:t>PF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Multi-core CPU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7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9237" name="Rectangle 32"/>
          <p:cNvSpPr>
            <a:spLocks noChangeArrowheads="1"/>
          </p:cNvSpPr>
          <p:nvPr/>
        </p:nvSpPr>
        <p:spPr bwMode="auto">
          <a:xfrm>
            <a:off x="3813300" y="4419599"/>
            <a:ext cx="211480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Titan: 27 PF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Hybrid GPU/CPU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9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9238" name="Text Box 35"/>
          <p:cNvSpPr txBox="1">
            <a:spLocks noChangeArrowheads="1"/>
          </p:cNvSpPr>
          <p:nvPr/>
        </p:nvSpPr>
        <p:spPr bwMode="auto">
          <a:xfrm>
            <a:off x="329749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2010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39" name="Text Box 36"/>
          <p:cNvSpPr txBox="1">
            <a:spLocks noChangeArrowheads="1"/>
          </p:cNvSpPr>
          <p:nvPr/>
        </p:nvSpPr>
        <p:spPr bwMode="auto">
          <a:xfrm>
            <a:off x="2885625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2012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40" name="Text Box 37"/>
          <p:cNvSpPr txBox="1">
            <a:spLocks noChangeArrowheads="1"/>
          </p:cNvSpPr>
          <p:nvPr/>
        </p:nvSpPr>
        <p:spPr bwMode="auto">
          <a:xfrm>
            <a:off x="5887059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2017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41" name="Text Box 38"/>
          <p:cNvSpPr txBox="1">
            <a:spLocks noChangeArrowheads="1"/>
          </p:cNvSpPr>
          <p:nvPr/>
        </p:nvSpPr>
        <p:spPr bwMode="auto">
          <a:xfrm>
            <a:off x="8613839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2022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46" name="Rectangle 32"/>
          <p:cNvSpPr>
            <a:spLocks noChangeArrowheads="1"/>
          </p:cNvSpPr>
          <p:nvPr/>
        </p:nvSpPr>
        <p:spPr bwMode="auto">
          <a:xfrm>
            <a:off x="9481731" y="3863977"/>
            <a:ext cx="26416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OLCF5: 5-10x Summit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rial Narrow" pitchFamily="34" charset="0"/>
              </a:rPr>
              <a:t>~</a:t>
            </a:r>
            <a:r>
              <a:rPr lang="en-US" sz="1600" b="1" dirty="0" smtClean="0">
                <a:latin typeface="Arial Narrow" pitchFamily="34" charset="0"/>
              </a:rPr>
              <a:t>20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9247" name="Rectangle 32"/>
          <p:cNvSpPr>
            <a:spLocks noChangeArrowheads="1"/>
          </p:cNvSpPr>
          <p:nvPr/>
        </p:nvSpPr>
        <p:spPr bwMode="auto">
          <a:xfrm>
            <a:off x="6717366" y="4114799"/>
            <a:ext cx="2561167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Summit:  5-10x Titan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Hybrid GPU/CPU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10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535580" name="Line 28"/>
          <p:cNvSpPr>
            <a:spLocks noChangeShapeType="1"/>
          </p:cNvSpPr>
          <p:nvPr/>
        </p:nvSpPr>
        <p:spPr bwMode="auto">
          <a:xfrm flipV="1">
            <a:off x="3385731" y="3506218"/>
            <a:ext cx="0" cy="1963737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5579" name="Line 27"/>
          <p:cNvSpPr>
            <a:spLocks noChangeShapeType="1"/>
          </p:cNvSpPr>
          <p:nvPr/>
        </p:nvSpPr>
        <p:spPr bwMode="auto">
          <a:xfrm flipV="1">
            <a:off x="494364" y="3853880"/>
            <a:ext cx="0" cy="1616075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3" name="Picture 39" descr="cascad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1731" y="2438402"/>
            <a:ext cx="2710269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8107" y="2971799"/>
            <a:ext cx="3960024" cy="1081108"/>
          </a:xfrm>
          <a:prstGeom prst="rect">
            <a:avLst/>
          </a:prstGeom>
        </p:spPr>
      </p:pic>
      <p:sp>
        <p:nvSpPr>
          <p:cNvPr id="535581" name="Line 29"/>
          <p:cNvSpPr>
            <a:spLocks noChangeShapeType="1"/>
          </p:cNvSpPr>
          <p:nvPr/>
        </p:nvSpPr>
        <p:spPr bwMode="auto">
          <a:xfrm flipV="1">
            <a:off x="6433731" y="3142680"/>
            <a:ext cx="0" cy="2327275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5582" name="Line 30"/>
          <p:cNvSpPr>
            <a:spLocks noChangeShapeType="1"/>
          </p:cNvSpPr>
          <p:nvPr/>
        </p:nvSpPr>
        <p:spPr bwMode="auto">
          <a:xfrm flipV="1">
            <a:off x="9380131" y="2725168"/>
            <a:ext cx="0" cy="2744787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8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Application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Cori</a:t>
            </a:r>
          </a:p>
          <a:p>
            <a:r>
              <a:rPr lang="en-US" dirty="0" smtClean="0"/>
              <a:t>Titan</a:t>
            </a:r>
          </a:p>
          <a:p>
            <a:pPr lvl="1"/>
            <a:r>
              <a:rPr lang="en-US" dirty="0" smtClean="0"/>
              <a:t>(Summit is to early)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6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Current and Future Direction of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Barbara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7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39165"/>
            <a:ext cx="11142133" cy="5079056"/>
          </a:xfrm>
        </p:spPr>
        <p:txBody>
          <a:bodyPr>
            <a:normAutofit/>
          </a:bodyPr>
          <a:lstStyle/>
          <a:p>
            <a:r>
              <a:rPr lang="en-US" dirty="0" smtClean="0"/>
              <a:t>Released at SC’15</a:t>
            </a:r>
          </a:p>
          <a:p>
            <a:r>
              <a:rPr lang="en-US" dirty="0" smtClean="0"/>
              <a:t>Many </a:t>
            </a:r>
            <a:r>
              <a:rPr lang="en-US" dirty="0"/>
              <a:t>refinements to device support</a:t>
            </a:r>
          </a:p>
          <a:p>
            <a:r>
              <a:rPr lang="en-US" dirty="0" smtClean="0"/>
              <a:t>Clarifications </a:t>
            </a:r>
            <a:r>
              <a:rPr lang="en-US" dirty="0"/>
              <a:t>and minor </a:t>
            </a:r>
            <a:r>
              <a:rPr lang="en-US" dirty="0" smtClean="0"/>
              <a:t>enhancements, including:</a:t>
            </a:r>
            <a:endParaRPr lang="en-US" dirty="0"/>
          </a:p>
          <a:p>
            <a:pPr lvl="1"/>
            <a:r>
              <a:rPr lang="en-US" dirty="0"/>
              <a:t>Reductions for C/C++ arrays</a:t>
            </a:r>
          </a:p>
          <a:p>
            <a:pPr lvl="1"/>
            <a:r>
              <a:rPr lang="en-US" dirty="0"/>
              <a:t>Runtime routines to support cancelation and affinity</a:t>
            </a:r>
          </a:p>
          <a:p>
            <a:r>
              <a:rPr lang="en-US" dirty="0" smtClean="0"/>
              <a:t>Some </a:t>
            </a:r>
            <a:r>
              <a:rPr lang="en-US" dirty="0"/>
              <a:t>new features </a:t>
            </a:r>
            <a:r>
              <a:rPr lang="en-US" dirty="0" smtClean="0"/>
              <a:t>have been </a:t>
            </a:r>
            <a:r>
              <a:rPr lang="en-US" dirty="0"/>
              <a:t>added</a:t>
            </a:r>
          </a:p>
          <a:p>
            <a:pPr lvl="1"/>
            <a:r>
              <a:rPr lang="en-US" dirty="0"/>
              <a:t>Support for </a:t>
            </a:r>
            <a:r>
              <a:rPr lang="en-US" i="1" dirty="0" err="1" smtClean="0"/>
              <a:t>doacross</a:t>
            </a:r>
            <a:r>
              <a:rPr lang="en-US" dirty="0" smtClean="0"/>
              <a:t> loops 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loop into tasks </a:t>
            </a:r>
            <a:r>
              <a:rPr lang="en-US" dirty="0" smtClean="0"/>
              <a:t>with </a:t>
            </a:r>
            <a:r>
              <a:rPr lang="en-US" dirty="0" err="1" smtClean="0">
                <a:latin typeface="Courier New"/>
                <a:cs typeface="Courier New"/>
              </a:rPr>
              <a:t>taskloop</a:t>
            </a:r>
            <a:r>
              <a:rPr lang="en-US" dirty="0" smtClean="0"/>
              <a:t> construct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703" y="673527"/>
            <a:ext cx="11695445" cy="6250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Overview: </a:t>
            </a:r>
            <a:r>
              <a:rPr lang="en-US" dirty="0" err="1" smtClean="0"/>
              <a:t>OpenMP</a:t>
            </a:r>
            <a:r>
              <a:rPr lang="en-US" dirty="0" smtClean="0"/>
              <a:t> 4.5 Update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0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9843"/>
            <a:ext cx="11310544" cy="5116407"/>
          </a:xfrm>
        </p:spPr>
        <p:txBody>
          <a:bodyPr>
            <a:normAutofit/>
          </a:bodyPr>
          <a:lstStyle/>
          <a:p>
            <a:r>
              <a:rPr lang="en-US" dirty="0" smtClean="0"/>
              <a:t>Unstructured data mapping</a:t>
            </a:r>
          </a:p>
          <a:p>
            <a:r>
              <a:rPr lang="en-US" dirty="0" smtClean="0"/>
              <a:t>Asynchronous execution</a:t>
            </a:r>
          </a:p>
          <a:p>
            <a:r>
              <a:rPr lang="en-US" dirty="0" smtClean="0"/>
              <a:t>Scalar variables are </a:t>
            </a:r>
            <a:r>
              <a:rPr lang="en-US" dirty="0" err="1" smtClean="0"/>
              <a:t>firstprivate</a:t>
            </a:r>
            <a:r>
              <a:rPr lang="en-US" dirty="0" smtClean="0"/>
              <a:t> by default</a:t>
            </a:r>
          </a:p>
          <a:p>
            <a:r>
              <a:rPr lang="en-US" dirty="0" smtClean="0"/>
              <a:t>Device runtime routines: allocation, copy, etc.</a:t>
            </a:r>
          </a:p>
          <a:p>
            <a:r>
              <a:rPr lang="en-US" dirty="0" smtClean="0"/>
              <a:t>Clauses to support device pointers</a:t>
            </a:r>
          </a:p>
          <a:p>
            <a:r>
              <a:rPr lang="en-US" dirty="0" smtClean="0"/>
              <a:t>Ability to map structure elements</a:t>
            </a:r>
          </a:p>
          <a:p>
            <a:r>
              <a:rPr lang="en-US" dirty="0" smtClean="0"/>
              <a:t>New combined constructs</a:t>
            </a:r>
          </a:p>
          <a:p>
            <a:r>
              <a:rPr lang="en-US" dirty="0" smtClean="0"/>
              <a:t>New way to map global variables (</a:t>
            </a:r>
            <a:r>
              <a:rPr lang="en-US" dirty="0" smtClean="0">
                <a:latin typeface="Courier New"/>
                <a:cs typeface="Courier New"/>
              </a:rPr>
              <a:t>link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9221" y="326264"/>
            <a:ext cx="10972800" cy="697079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4.5 substantially improves device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9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230" y="1221101"/>
            <a:ext cx="11528461" cy="51041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clarifications and minor enhancements</a:t>
            </a:r>
          </a:p>
          <a:p>
            <a:pPr lvl="1"/>
            <a:r>
              <a:rPr lang="en-US" dirty="0" smtClean="0"/>
              <a:t>SIMD extensions</a:t>
            </a:r>
          </a:p>
          <a:p>
            <a:pPr lvl="2"/>
            <a:r>
              <a:rPr lang="en-US" dirty="0"/>
              <a:t>SIMD and SIMD parallel loop chunk size control</a:t>
            </a:r>
          </a:p>
          <a:p>
            <a:pPr lvl="1"/>
            <a:r>
              <a:rPr lang="en-US" dirty="0" smtClean="0"/>
              <a:t>Addition of schedule modifiers: </a:t>
            </a:r>
            <a:r>
              <a:rPr lang="en-US" dirty="0" err="1" smtClean="0">
                <a:latin typeface="Courier New"/>
                <a:cs typeface="Courier New"/>
              </a:rPr>
              <a:t>simd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monotonic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nonmonotonic</a:t>
            </a:r>
            <a:endParaRPr lang="en-US" dirty="0" smtClean="0"/>
          </a:p>
          <a:p>
            <a:pPr lvl="1"/>
            <a:r>
              <a:rPr lang="en-US" dirty="0" smtClean="0"/>
              <a:t>Clarifications of thread affinity policies</a:t>
            </a:r>
          </a:p>
          <a:p>
            <a:pPr lvl="1"/>
            <a:r>
              <a:rPr lang="en-US" dirty="0"/>
              <a:t>Grammar for </a:t>
            </a:r>
            <a:r>
              <a:rPr lang="en-US" dirty="0">
                <a:latin typeface="Courier New"/>
                <a:cs typeface="Courier New"/>
              </a:rPr>
              <a:t>OMP_PLACES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smtClean="0">
                <a:latin typeface="Courier New"/>
                <a:cs typeface="Courier New"/>
              </a:rPr>
              <a:t>if</a:t>
            </a:r>
            <a:r>
              <a:rPr lang="en-US" dirty="0" smtClean="0"/>
              <a:t> clause on combined/composite constructs</a:t>
            </a:r>
            <a:endParaRPr lang="en-US" dirty="0"/>
          </a:p>
          <a:p>
            <a:r>
              <a:rPr lang="en-US" dirty="0" smtClean="0"/>
              <a:t>Hints for locks and </a:t>
            </a:r>
            <a:r>
              <a:rPr lang="en-US" dirty="0" smtClean="0">
                <a:latin typeface="Courier New"/>
                <a:cs typeface="Courier New"/>
              </a:rPr>
              <a:t>critical</a:t>
            </a:r>
            <a:r>
              <a:rPr lang="en-US" dirty="0" smtClean="0"/>
              <a:t> sections </a:t>
            </a:r>
          </a:p>
          <a:p>
            <a:r>
              <a:rPr lang="en-US" dirty="0" smtClean="0"/>
              <a:t>Continues </a:t>
            </a:r>
            <a:r>
              <a:rPr lang="en-US" dirty="0"/>
              <a:t>to increase Fortran 2003 support</a:t>
            </a:r>
          </a:p>
          <a:p>
            <a:pPr lvl="1"/>
            <a:r>
              <a:rPr lang="en-US" dirty="0"/>
              <a:t>Ten limitations remain until 5.0</a:t>
            </a:r>
          </a:p>
          <a:p>
            <a:r>
              <a:rPr lang="en-US" dirty="0" smtClean="0"/>
              <a:t>Task priorities </a:t>
            </a:r>
            <a:endParaRPr lang="en-US" dirty="0"/>
          </a:p>
          <a:p>
            <a:r>
              <a:rPr lang="en-US" dirty="0" smtClean="0"/>
              <a:t>Improved support for C++ reference types</a:t>
            </a:r>
          </a:p>
          <a:p>
            <a:r>
              <a:rPr lang="en-US" dirty="0"/>
              <a:t>Compiler support: </a:t>
            </a:r>
            <a:r>
              <a:rPr lang="en-US" dirty="0">
                <a:hlinkClick r:id="rId2"/>
              </a:rPr>
              <a:t>http://www.openmp.org/resources/openmp-compilers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354" y="-294927"/>
            <a:ext cx="11582400" cy="1251063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4.5 has many </a:t>
            </a:r>
            <a:r>
              <a:rPr lang="en-US" dirty="0"/>
              <a:t>other </a:t>
            </a:r>
            <a:r>
              <a:rPr lang="en-US" dirty="0" smtClean="0"/>
              <a:t>refinements to </a:t>
            </a:r>
            <a:r>
              <a:rPr lang="en-US" dirty="0"/>
              <a:t>recent </a:t>
            </a:r>
            <a:r>
              <a:rPr lang="en-US" dirty="0" smtClean="0"/>
              <a:t>additions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3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485" y="777226"/>
            <a:ext cx="11900516" cy="5940247"/>
          </a:xfrm>
        </p:spPr>
        <p:txBody>
          <a:bodyPr>
            <a:normAutofit/>
          </a:bodyPr>
          <a:lstStyle/>
          <a:p>
            <a:r>
              <a:rPr lang="en-US" dirty="0" smtClean="0"/>
              <a:t>Major </a:t>
            </a:r>
            <a:r>
              <a:rPr lang="en-US" dirty="0"/>
              <a:t>new feature is performance tool support (TR2+</a:t>
            </a:r>
            <a:r>
              <a:rPr lang="en-US" dirty="0" smtClean="0"/>
              <a:t>) - </a:t>
            </a:r>
          </a:p>
          <a:p>
            <a:r>
              <a:rPr lang="en-US" dirty="0"/>
              <a:t>Some significant extensions to existing </a:t>
            </a:r>
            <a:r>
              <a:rPr lang="en-US" dirty="0" smtClean="0"/>
              <a:t>functionality</a:t>
            </a:r>
            <a:endParaRPr lang="en-US" dirty="0"/>
          </a:p>
          <a:p>
            <a:pPr lvl="1"/>
            <a:r>
              <a:rPr lang="en-US" dirty="0"/>
              <a:t>Support for task reductions, including </a:t>
            </a:r>
            <a:r>
              <a:rPr lang="en-US" dirty="0" smtClean="0"/>
              <a:t>on </a:t>
            </a:r>
            <a:r>
              <a:rPr lang="en-US" dirty="0" err="1">
                <a:latin typeface="Courier New"/>
                <a:cs typeface="Courier New"/>
              </a:rPr>
              <a:t>taskloop</a:t>
            </a:r>
            <a:r>
              <a:rPr lang="en-US" dirty="0" smtClean="0"/>
              <a:t> construct</a:t>
            </a:r>
          </a:p>
          <a:p>
            <a:pPr lvl="1"/>
            <a:r>
              <a:rPr lang="en-US" dirty="0"/>
              <a:t>Implicit </a:t>
            </a:r>
            <a:r>
              <a:rPr lang="en-US" dirty="0">
                <a:latin typeface="Courier New"/>
                <a:cs typeface="Courier New"/>
              </a:rPr>
              <a:t>declare target</a:t>
            </a:r>
            <a:r>
              <a:rPr lang="en-US" dirty="0" smtClean="0"/>
              <a:t> </a:t>
            </a:r>
            <a:r>
              <a:rPr lang="en-US" dirty="0"/>
              <a:t>directives and other verbosity reducing changes</a:t>
            </a:r>
          </a:p>
          <a:p>
            <a:r>
              <a:rPr lang="en-US" dirty="0"/>
              <a:t>Many clarifications and minor enhancements, including:</a:t>
            </a:r>
          </a:p>
          <a:p>
            <a:pPr lvl="1"/>
            <a:r>
              <a:rPr lang="en-US" dirty="0"/>
              <a:t>Use of any C/C++ </a:t>
            </a:r>
            <a:r>
              <a:rPr lang="en-US" i="1" dirty="0" err="1"/>
              <a:t>lvalue</a:t>
            </a:r>
            <a:r>
              <a:rPr lang="en-US" dirty="0"/>
              <a:t> in </a:t>
            </a:r>
            <a:r>
              <a:rPr lang="en-US" dirty="0">
                <a:latin typeface="Courier New"/>
                <a:cs typeface="Courier New"/>
              </a:rPr>
              <a:t>depend</a:t>
            </a:r>
            <a:r>
              <a:rPr lang="en-US" dirty="0" smtClean="0"/>
              <a:t> </a:t>
            </a:r>
            <a:r>
              <a:rPr lang="en-US" dirty="0"/>
              <a:t>clauses</a:t>
            </a:r>
          </a:p>
          <a:p>
            <a:pPr lvl="1"/>
            <a:r>
              <a:rPr lang="en-US" dirty="0"/>
              <a:t>Addition of </a:t>
            </a:r>
            <a:r>
              <a:rPr lang="en-US" dirty="0">
                <a:latin typeface="Courier New"/>
                <a:cs typeface="Courier New"/>
              </a:rPr>
              <a:t>depend</a:t>
            </a:r>
            <a:r>
              <a:rPr lang="en-US" dirty="0" smtClean="0"/>
              <a:t> </a:t>
            </a:r>
            <a:r>
              <a:rPr lang="en-US" dirty="0"/>
              <a:t>clause to </a:t>
            </a:r>
            <a:r>
              <a:rPr lang="en-US" dirty="0" err="1">
                <a:latin typeface="Courier New"/>
                <a:cs typeface="Courier New"/>
              </a:rPr>
              <a:t>taskwait</a:t>
            </a:r>
            <a:r>
              <a:rPr lang="en-US" dirty="0" smtClean="0"/>
              <a:t> </a:t>
            </a:r>
            <a:r>
              <a:rPr lang="en-US" dirty="0"/>
              <a:t>construct</a:t>
            </a:r>
          </a:p>
          <a:p>
            <a:pPr lvl="1"/>
            <a:r>
              <a:rPr lang="en-US" dirty="0"/>
              <a:t>Addition of </a:t>
            </a:r>
            <a:r>
              <a:rPr lang="en-US" dirty="0">
                <a:latin typeface="Courier New"/>
                <a:cs typeface="Courier New"/>
              </a:rPr>
              <a:t>conditional</a:t>
            </a:r>
            <a:r>
              <a:rPr lang="en-US" dirty="0" smtClean="0"/>
              <a:t> </a:t>
            </a:r>
            <a:r>
              <a:rPr lang="en-US" dirty="0"/>
              <a:t>modifier to </a:t>
            </a:r>
            <a:r>
              <a:rPr lang="en-US" dirty="0" err="1">
                <a:latin typeface="Courier New"/>
                <a:cs typeface="Courier New"/>
              </a:rPr>
              <a:t>lastprivate</a:t>
            </a:r>
            <a:r>
              <a:rPr lang="en-US" dirty="0" smtClean="0"/>
              <a:t> clause</a:t>
            </a:r>
          </a:p>
          <a:p>
            <a:pPr lvl="1"/>
            <a:r>
              <a:rPr lang="en-US" dirty="0"/>
              <a:t>Permits </a:t>
            </a:r>
            <a:r>
              <a:rPr lang="en-US" dirty="0">
                <a:latin typeface="Courier New"/>
                <a:cs typeface="Courier New"/>
              </a:rPr>
              <a:t>declare target</a:t>
            </a:r>
            <a:r>
              <a:rPr lang="en-US" dirty="0" smtClean="0"/>
              <a:t> </a:t>
            </a:r>
            <a:r>
              <a:rPr lang="en-US" dirty="0"/>
              <a:t>on C++ classes with virtual members</a:t>
            </a:r>
          </a:p>
          <a:p>
            <a:pPr lvl="1"/>
            <a:r>
              <a:rPr lang="en-US" dirty="0"/>
              <a:t>Clarification of </a:t>
            </a:r>
            <a:r>
              <a:rPr lang="en-US" dirty="0">
                <a:latin typeface="Courier New"/>
                <a:cs typeface="Courier New"/>
              </a:rPr>
              <a:t>declare target</a:t>
            </a:r>
            <a:r>
              <a:rPr lang="en-US" dirty="0" smtClean="0"/>
              <a:t> </a:t>
            </a:r>
            <a:r>
              <a:rPr lang="en-US" dirty="0"/>
              <a:t>C++ </a:t>
            </a:r>
            <a:r>
              <a:rPr lang="en-US" dirty="0" smtClean="0"/>
              <a:t>initializations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3861" y="0"/>
            <a:ext cx="10972800" cy="920741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5.0 Preview – TR6 </a:t>
            </a:r>
            <a:r>
              <a:rPr lang="en-US" dirty="0"/>
              <a:t>released November </a:t>
            </a:r>
            <a:r>
              <a:rPr lang="en-US" dirty="0" smtClean="0"/>
              <a:t>2017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Slide Needs to be updated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5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859" y="1166487"/>
            <a:ext cx="12011557" cy="5537752"/>
          </a:xfrm>
        </p:spPr>
        <p:txBody>
          <a:bodyPr>
            <a:normAutofit/>
          </a:bodyPr>
          <a:lstStyle/>
          <a:p>
            <a:r>
              <a:rPr lang="en-US" dirty="0" smtClean="0"/>
              <a:t>Main Topics </a:t>
            </a:r>
            <a:r>
              <a:rPr lang="en-US" dirty="0"/>
              <a:t>for 5.0 </a:t>
            </a:r>
            <a:endParaRPr lang="en-US" dirty="0" smtClean="0"/>
          </a:p>
          <a:p>
            <a:pPr lvl="1"/>
            <a:r>
              <a:rPr lang="en-US" dirty="0" smtClean="0"/>
              <a:t>Memory </a:t>
            </a:r>
            <a:r>
              <a:rPr lang="en-US" dirty="0"/>
              <a:t>locality, affinity and working with complex memory hierarchies</a:t>
            </a:r>
          </a:p>
          <a:p>
            <a:pPr lvl="1"/>
            <a:r>
              <a:rPr lang="en-US" dirty="0"/>
              <a:t>Updates to support latest C/C++ standards, completion of Fortran 2003</a:t>
            </a:r>
          </a:p>
          <a:p>
            <a:pPr lvl="1"/>
            <a:r>
              <a:rPr lang="en-US" dirty="0"/>
              <a:t>Continued improvements to device support and tasking, including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Deep copy for mapped variables; Improved support for multiple devices</a:t>
            </a:r>
          </a:p>
          <a:p>
            <a:pPr lvl="2"/>
            <a:r>
              <a:rPr lang="en-US" dirty="0"/>
              <a:t>Unshackled threads, major extensions for task </a:t>
            </a:r>
            <a:r>
              <a:rPr lang="en-US" dirty="0" smtClean="0"/>
              <a:t>dependences</a:t>
            </a:r>
          </a:p>
          <a:p>
            <a:pPr lvl="1"/>
            <a:r>
              <a:rPr lang="en-US" dirty="0"/>
              <a:t>Interoperability and </a:t>
            </a:r>
            <a:r>
              <a:rPr lang="en-US" dirty="0" err="1"/>
              <a:t>composability</a:t>
            </a:r>
            <a:endParaRPr lang="en-US" dirty="0"/>
          </a:p>
          <a:p>
            <a:pPr lvl="1"/>
            <a:r>
              <a:rPr lang="en-US" dirty="0"/>
              <a:t>Debugging tools </a:t>
            </a:r>
            <a:r>
              <a:rPr lang="en-US" dirty="0" smtClean="0"/>
              <a:t>support</a:t>
            </a:r>
          </a:p>
          <a:p>
            <a:r>
              <a:rPr lang="en-US" dirty="0" err="1"/>
              <a:t>OpenMP</a:t>
            </a:r>
            <a:r>
              <a:rPr lang="en-US" dirty="0"/>
              <a:t> 5.0 is scheduled to be released by SC18</a:t>
            </a:r>
          </a:p>
          <a:p>
            <a:pPr lvl="1"/>
            <a:r>
              <a:rPr lang="en-US" dirty="0"/>
              <a:t>TR6 (TBD – SC’17) will document most additions for 5.0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2968" y="0"/>
            <a:ext cx="10972800" cy="878439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5.0 will significantly extend TR6 &amp; TR5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6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/>
              <a:t>features for managing memory on systems with heterogeneous memories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Main Concepts:</a:t>
            </a:r>
          </a:p>
          <a:p>
            <a:pPr lvl="1"/>
            <a:r>
              <a:rPr lang="en-US" dirty="0" smtClean="0"/>
              <a:t>Memory Spaces --- Represents memory resources</a:t>
            </a:r>
          </a:p>
          <a:p>
            <a:pPr lvl="1"/>
            <a:r>
              <a:rPr lang="en-US" dirty="0" smtClean="0"/>
              <a:t>Memory Traits --- {Location, Distance, Bandwidth, Latency, Persistence, </a:t>
            </a:r>
            <a:r>
              <a:rPr lang="en-US" dirty="0" err="1" smtClean="0"/>
              <a:t>etc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Allocator Traits</a:t>
            </a:r>
          </a:p>
          <a:p>
            <a:pPr lvl="1"/>
            <a:r>
              <a:rPr lang="en-US" dirty="0" smtClean="0"/>
              <a:t>Allocator and Directives APIs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2633" y="0"/>
            <a:ext cx="10972800" cy="1251063"/>
          </a:xfrm>
        </p:spPr>
        <p:txBody>
          <a:bodyPr/>
          <a:lstStyle/>
          <a:p>
            <a:r>
              <a:rPr lang="en-US" dirty="0" smtClean="0"/>
              <a:t>Memory Management --- TR6 </a:t>
            </a:r>
            <a:r>
              <a:rPr lang="en-US" dirty="0"/>
              <a:t>released November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0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590" y="597303"/>
            <a:ext cx="10972800" cy="543821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http://o</a:t>
            </a:r>
            <a:r>
              <a:rPr lang="en-US" dirty="0" smtClean="0">
                <a:hlinkClick r:id="rId2"/>
              </a:rPr>
              <a:t>penmp-ecp.ornl.gov</a:t>
            </a:r>
            <a:r>
              <a:rPr lang="en-US" dirty="0" smtClean="0"/>
              <a:t>  - </a:t>
            </a:r>
            <a:r>
              <a:rPr lang="en-US" smtClean="0"/>
              <a:t>Ticket system</a:t>
            </a:r>
            <a:endParaRPr lang="en-US" dirty="0" smtClean="0"/>
          </a:p>
          <a:p>
            <a:r>
              <a:rPr lang="en-US" dirty="0" smtClean="0"/>
              <a:t>Connect </a:t>
            </a:r>
            <a:r>
              <a:rPr lang="en-US" dirty="0" smtClean="0"/>
              <a:t>with the SOLLVE project --- WBS# 1.3.1.15</a:t>
            </a:r>
          </a:p>
          <a:p>
            <a:pPr lvl="1"/>
            <a:r>
              <a:rPr lang="en-US" dirty="0" smtClean="0"/>
              <a:t>Complete our survey on the confluence site!</a:t>
            </a:r>
          </a:p>
          <a:p>
            <a:pPr lvl="1"/>
            <a:r>
              <a:rPr lang="en-US" dirty="0" smtClean="0"/>
              <a:t>Application engagement via shared milestones for FY17,18,19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/>
              <a:t>continues to grow</a:t>
            </a:r>
          </a:p>
          <a:p>
            <a:pPr lvl="1"/>
            <a:r>
              <a:rPr lang="en-US" dirty="0"/>
              <a:t>28 members currently</a:t>
            </a:r>
          </a:p>
          <a:p>
            <a:r>
              <a:rPr lang="en-US" dirty="0"/>
              <a:t>You can contribute to our now planned annual TR or complete specification releases</a:t>
            </a:r>
          </a:p>
          <a:p>
            <a:r>
              <a:rPr lang="en-US" dirty="0"/>
              <a:t>Attend IWOMP, become a </a:t>
            </a:r>
            <a:r>
              <a:rPr lang="en-US" dirty="0" err="1"/>
              <a:t>cOMPunity</a:t>
            </a:r>
            <a:r>
              <a:rPr lang="en-US" dirty="0"/>
              <a:t> member</a:t>
            </a:r>
          </a:p>
          <a:p>
            <a:r>
              <a:rPr lang="en-US" dirty="0" smtClean="0"/>
              <a:t>Become a member in the </a:t>
            </a:r>
            <a:r>
              <a:rPr lang="en-US" dirty="0" err="1" smtClean="0"/>
              <a:t>OpenMP</a:t>
            </a:r>
            <a:r>
              <a:rPr lang="en-US" dirty="0" smtClean="0"/>
              <a:t> ARB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/>
              <a:t>membership types will </a:t>
            </a:r>
            <a:r>
              <a:rPr lang="en-US" dirty="0" smtClean="0"/>
              <a:t>become more accessible</a:t>
            </a:r>
          </a:p>
          <a:p>
            <a:pPr lvl="1"/>
            <a:r>
              <a:rPr lang="en-US" dirty="0" smtClean="0"/>
              <a:t>Please </a:t>
            </a:r>
            <a:r>
              <a:rPr lang="en-US" dirty="0"/>
              <a:t>let us know if you would be interested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254000"/>
            <a:ext cx="10972800" cy="958329"/>
          </a:xfrm>
        </p:spPr>
        <p:txBody>
          <a:bodyPr>
            <a:normAutofit/>
          </a:bodyPr>
          <a:lstStyle/>
          <a:p>
            <a:r>
              <a:rPr lang="en-US" dirty="0" smtClean="0"/>
              <a:t>Help us shape the future of </a:t>
            </a:r>
            <a:r>
              <a:rPr lang="en-US" dirty="0" err="1" smtClean="0"/>
              <a:t>OpenMP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17475"/>
            <a:ext cx="11514667" cy="101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Two Architecture Paths for </a:t>
            </a:r>
            <a:br>
              <a:rPr lang="en-US" dirty="0" smtClean="0"/>
            </a:br>
            <a:r>
              <a:rPr lang="en-US" dirty="0" smtClean="0"/>
              <a:t>Today and Future Leadership Systems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313266" y="2218267"/>
            <a:ext cx="5598584" cy="42751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Heterogeneous Systems (e.g. Titan, Summit)</a:t>
            </a:r>
          </a:p>
          <a:p>
            <a:r>
              <a:rPr lang="en-US" sz="2000" dirty="0" smtClean="0"/>
              <a:t>CPU(s) / GPU(s)</a:t>
            </a:r>
          </a:p>
          <a:p>
            <a:r>
              <a:rPr lang="en-US" sz="2000" dirty="0" smtClean="0"/>
              <a:t>Likely to have multiple CPUs and GPUs per node</a:t>
            </a:r>
          </a:p>
          <a:p>
            <a:r>
              <a:rPr lang="en-US" sz="2000" dirty="0" smtClean="0"/>
              <a:t>Small number of very powerful nodes</a:t>
            </a:r>
          </a:p>
          <a:p>
            <a:r>
              <a:rPr lang="en-US" sz="2000" dirty="0" smtClean="0"/>
              <a:t>Expect data movement issues to be much easier than previous systems – coherent shared memory within a node</a:t>
            </a:r>
          </a:p>
          <a:p>
            <a:r>
              <a:rPr lang="en-US" sz="2000" dirty="0" smtClean="0"/>
              <a:t>Multiple levels of memory – on package, DDR, and non-volatile </a:t>
            </a:r>
            <a:endParaRPr lang="en-US" sz="20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6593418" y="2286000"/>
            <a:ext cx="5598583" cy="42751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Homogenous (e.g. Sequoia/Mira)</a:t>
            </a:r>
          </a:p>
          <a:p>
            <a:r>
              <a:rPr lang="en-US" sz="2000" dirty="0" smtClean="0"/>
              <a:t>10’s of thousands of nodes with millions of cores</a:t>
            </a:r>
          </a:p>
          <a:p>
            <a:r>
              <a:rPr lang="en-US" sz="2000" dirty="0" smtClean="0"/>
              <a:t>Homogeneous cores</a:t>
            </a:r>
          </a:p>
          <a:p>
            <a:r>
              <a:rPr lang="en-US" sz="2000" dirty="0" smtClean="0"/>
              <a:t>Multiple levels of memory – on package, DDR, and non-volatile</a:t>
            </a:r>
          </a:p>
          <a:p>
            <a:r>
              <a:rPr lang="en-US" sz="2000" dirty="0" smtClean="0"/>
              <a:t>Unlike prior generations, future products are likely to be self hosted</a:t>
            </a:r>
          </a:p>
          <a:p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06400" y="1270337"/>
            <a:ext cx="11074400" cy="70788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/>
              <a:t>Power concerns for large supercomputers are </a:t>
            </a:r>
            <a:r>
              <a:rPr lang="en-US" sz="2000" b="1" dirty="0" smtClean="0"/>
              <a:t>driving </a:t>
            </a:r>
            <a:r>
              <a:rPr lang="en-US" sz="2000" b="1" dirty="0"/>
              <a:t>the largest systems to either </a:t>
            </a:r>
            <a:r>
              <a:rPr lang="en-US" sz="2000" b="1" dirty="0" smtClean="0"/>
              <a:t>Heterogeneous </a:t>
            </a:r>
            <a:r>
              <a:rPr lang="en-US" sz="2000" b="1" dirty="0"/>
              <a:t>or </a:t>
            </a:r>
            <a:r>
              <a:rPr lang="en-US" sz="2000" b="1" dirty="0" smtClean="0"/>
              <a:t>Homogenous (</a:t>
            </a:r>
            <a:r>
              <a:rPr lang="en-US" sz="2000" b="1" dirty="0" err="1" smtClean="0"/>
              <a:t>manycore</a:t>
            </a:r>
            <a:r>
              <a:rPr lang="en-US" sz="2000" b="1" dirty="0" smtClean="0"/>
              <a:t>) architectures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1720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40123"/>
              </p:ext>
            </p:extLst>
          </p:nvPr>
        </p:nvGraphicFramePr>
        <p:xfrm>
          <a:off x="0" y="143933"/>
          <a:ext cx="12073467" cy="681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781"/>
                <a:gridCol w="1611086"/>
                <a:gridCol w="1838476"/>
                <a:gridCol w="1724781"/>
                <a:gridCol w="2018780"/>
                <a:gridCol w="1430782"/>
                <a:gridCol w="1724781"/>
              </a:tblGrid>
              <a:tr h="459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System Attributes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NERSC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OLCF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ALCF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NERSC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ALCF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OLCF</a:t>
                      </a:r>
                      <a:endParaRPr lang="en-US" sz="1400" b="1" dirty="0"/>
                    </a:p>
                  </a:txBody>
                  <a:tcPr/>
                </a:tc>
              </a:tr>
              <a:tr h="265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Edison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Summit</a:t>
                      </a:r>
                      <a:endParaRPr lang="en-US" sz="1400" b="1" dirty="0"/>
                    </a:p>
                  </a:txBody>
                  <a:tcPr/>
                </a:tc>
              </a:tr>
              <a:tr h="459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System peak (PF)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 8.5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200</a:t>
                      </a:r>
                      <a:endParaRPr lang="en-US" sz="1400" b="1" dirty="0"/>
                    </a:p>
                  </a:txBody>
                  <a:tcPr/>
                </a:tc>
              </a:tr>
              <a:tr h="459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Peak Power</a:t>
                      </a:r>
                      <a:r>
                        <a:rPr lang="en-US" sz="1400" baseline="0" dirty="0" smtClean="0"/>
                        <a:t> (MW)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 3.7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13.3</a:t>
                      </a:r>
                      <a:endParaRPr lang="en-US" sz="1400" b="1" dirty="0"/>
                    </a:p>
                  </a:txBody>
                  <a:tcPr/>
                </a:tc>
              </a:tr>
              <a:tr h="12460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system 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357 TB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710TB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768 TB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~1 PB DDR4 +</a:t>
                      </a:r>
                    </a:p>
                    <a:p>
                      <a:r>
                        <a:rPr lang="en-US" sz="1400" dirty="0" smtClean="0"/>
                        <a:t>High Bandwidth Memory</a:t>
                      </a:r>
                    </a:p>
                    <a:p>
                      <a:r>
                        <a:rPr lang="en-US" sz="1400" dirty="0" smtClean="0"/>
                        <a:t>(HBM)+ 1.5PB</a:t>
                      </a:r>
                    </a:p>
                    <a:p>
                      <a:r>
                        <a:rPr lang="en-US" sz="1400" dirty="0" smtClean="0"/>
                        <a:t>Persistent</a:t>
                      </a:r>
                      <a:r>
                        <a:rPr lang="en-US" sz="1400" baseline="0" dirty="0" smtClean="0"/>
                        <a:t> 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&gt;480 TB DDR4 +</a:t>
                      </a:r>
                    </a:p>
                    <a:p>
                      <a:r>
                        <a:rPr lang="en-US" sz="1400" dirty="0" smtClean="0"/>
                        <a:t>High Bandwidth Memory (HBM)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400" b="1" baseline="0" dirty="0" smtClean="0"/>
                        <a:t>&gt;2.4</a:t>
                      </a:r>
                      <a:r>
                        <a:rPr lang="en-US" sz="1400" b="1" dirty="0" smtClean="0"/>
                        <a:t> PB DDR</a:t>
                      </a:r>
                      <a:r>
                        <a:rPr lang="en-US" sz="1400" b="1" baseline="0" dirty="0" smtClean="0"/>
                        <a:t>4</a:t>
                      </a:r>
                      <a:endParaRPr lang="en-US" sz="1400" b="1" dirty="0" smtClean="0"/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400" b="1" dirty="0" smtClean="0"/>
                        <a:t>HBM2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400" b="1" dirty="0" smtClean="0"/>
                        <a:t>PB persistent memory</a:t>
                      </a:r>
                      <a:endParaRPr lang="en-US" sz="1400" b="1" dirty="0"/>
                    </a:p>
                  </a:txBody>
                  <a:tcPr/>
                </a:tc>
              </a:tr>
              <a:tr h="655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Node performance (TF)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0.460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&gt;40</a:t>
                      </a:r>
                      <a:endParaRPr lang="en-US" sz="1400" b="1" dirty="0"/>
                    </a:p>
                  </a:txBody>
                  <a:tcPr/>
                </a:tc>
              </a:tr>
              <a:tr h="12460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Node Processors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 Ivy </a:t>
                      </a:r>
                    </a:p>
                    <a:p>
                      <a:r>
                        <a:rPr lang="en-US" sz="1400" dirty="0" smtClean="0"/>
                        <a:t>Bridge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AMD Opteron</a:t>
                      </a:r>
                    </a:p>
                    <a:p>
                      <a:r>
                        <a:rPr lang="en-US" sz="1400" dirty="0" smtClean="0"/>
                        <a:t>NVIDIA</a:t>
                      </a:r>
                      <a:r>
                        <a:rPr lang="en-US" sz="1400" baseline="0" dirty="0" smtClean="0"/>
                        <a:t> K20x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64-bit</a:t>
                      </a:r>
                    </a:p>
                    <a:p>
                      <a:r>
                        <a:rPr lang="en-US" sz="1400" dirty="0" smtClean="0"/>
                        <a:t>PowerPC</a:t>
                      </a:r>
                    </a:p>
                    <a:p>
                      <a:r>
                        <a:rPr lang="en-US" sz="1400" dirty="0" smtClean="0"/>
                        <a:t>A2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 Knights</a:t>
                      </a:r>
                    </a:p>
                    <a:p>
                      <a:r>
                        <a:rPr lang="en-US" sz="1400" dirty="0" smtClean="0"/>
                        <a:t>Landing</a:t>
                      </a:r>
                      <a:r>
                        <a:rPr lang="en-US" sz="1400" baseline="0" dirty="0" smtClean="0"/>
                        <a:t> many core CPUs</a:t>
                      </a:r>
                    </a:p>
                    <a:p>
                      <a:r>
                        <a:rPr lang="en-US" sz="1400" baseline="0" dirty="0" smtClean="0"/>
                        <a:t>Intel </a:t>
                      </a:r>
                      <a:r>
                        <a:rPr lang="en-US" sz="1400" baseline="0" dirty="0" err="1" smtClean="0"/>
                        <a:t>Haswell</a:t>
                      </a:r>
                      <a:r>
                        <a:rPr lang="en-US" sz="1400" baseline="0" dirty="0" smtClean="0"/>
                        <a:t> CPU in data partition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 Knights Landing Xeon Phi</a:t>
                      </a:r>
                    </a:p>
                    <a:p>
                      <a:r>
                        <a:rPr lang="en-US" sz="1400" dirty="0" smtClean="0"/>
                        <a:t>Many core CPUs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 Power9 </a:t>
                      </a:r>
                    </a:p>
                    <a:p>
                      <a:r>
                        <a:rPr lang="en-US" sz="1400" b="1" dirty="0" smtClean="0"/>
                        <a:t>6</a:t>
                      </a:r>
                      <a:r>
                        <a:rPr lang="en-US" sz="1400" b="1" baseline="0" dirty="0" smtClean="0"/>
                        <a:t> NVIDIA Volta GPUs</a:t>
                      </a:r>
                      <a:endParaRPr lang="en-US" sz="1400" b="1" dirty="0"/>
                    </a:p>
                  </a:txBody>
                  <a:tcPr/>
                </a:tc>
              </a:tr>
              <a:tr h="655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System Size (nodes)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5,600</a:t>
                      </a:r>
                    </a:p>
                    <a:p>
                      <a:r>
                        <a:rPr lang="en-US" sz="1400" dirty="0" smtClean="0"/>
                        <a:t>nodes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18,688</a:t>
                      </a:r>
                    </a:p>
                    <a:p>
                      <a:r>
                        <a:rPr lang="en-US" sz="1400" dirty="0" smtClean="0"/>
                        <a:t>nodes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49,152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9,300 nodes</a:t>
                      </a:r>
                    </a:p>
                    <a:p>
                      <a:r>
                        <a:rPr lang="en-US" sz="1400" dirty="0" smtClean="0"/>
                        <a:t>1,900 nodes in data partition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&gt;2500 nodes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~4600 nodes</a:t>
                      </a:r>
                      <a:endParaRPr lang="en-US" sz="1400" b="1" dirty="0"/>
                    </a:p>
                  </a:txBody>
                  <a:tcPr/>
                </a:tc>
              </a:tr>
              <a:tr h="459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System Interconnect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Gemini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5D Torus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Dual Rail EDR-IB</a:t>
                      </a:r>
                      <a:endParaRPr lang="en-US" sz="1400" b="1" dirty="0"/>
                    </a:p>
                  </a:txBody>
                  <a:tcPr/>
                </a:tc>
              </a:tr>
              <a:tr h="655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 System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7.6 PB</a:t>
                      </a:r>
                    </a:p>
                    <a:p>
                      <a:r>
                        <a:rPr lang="en-US" sz="1400" dirty="0" smtClean="0"/>
                        <a:t>168 GB/s </a:t>
                      </a:r>
                      <a:r>
                        <a:rPr lang="en-US" sz="1400" dirty="0" err="1" smtClean="0"/>
                        <a:t>Lustre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 OB</a:t>
                      </a:r>
                    </a:p>
                    <a:p>
                      <a:r>
                        <a:rPr lang="en-US" sz="1400" dirty="0" smtClean="0"/>
                        <a:t>1 TB/s</a:t>
                      </a:r>
                    </a:p>
                    <a:p>
                      <a:r>
                        <a:rPr lang="en-US" sz="1400" dirty="0" err="1" smtClean="0"/>
                        <a:t>Lustre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 PB</a:t>
                      </a:r>
                    </a:p>
                    <a:p>
                      <a:r>
                        <a:rPr lang="en-US" sz="1400" dirty="0" smtClean="0"/>
                        <a:t>300</a:t>
                      </a:r>
                      <a:r>
                        <a:rPr lang="en-US" sz="1400" baseline="0" dirty="0" smtClean="0"/>
                        <a:t> GB/s</a:t>
                      </a:r>
                    </a:p>
                    <a:p>
                      <a:r>
                        <a:rPr lang="en-US" sz="1400" baseline="0" dirty="0" smtClean="0"/>
                        <a:t>GPFS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10PB,</a:t>
                      </a:r>
                      <a:r>
                        <a:rPr lang="en-US" sz="1400" baseline="0" dirty="0" smtClean="0"/>
                        <a:t> 210 GB/s</a:t>
                      </a:r>
                    </a:p>
                    <a:p>
                      <a:r>
                        <a:rPr lang="en-US" sz="1400" baseline="0" dirty="0" err="1" smtClean="0"/>
                        <a:t>Lustre</a:t>
                      </a:r>
                      <a:r>
                        <a:rPr lang="en-US" sz="1400" baseline="0" dirty="0" smtClean="0"/>
                        <a:t> initial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 PB</a:t>
                      </a:r>
                    </a:p>
                    <a:p>
                      <a:r>
                        <a:rPr lang="en-US" sz="1400" dirty="0" smtClean="0"/>
                        <a:t>744 GB/s</a:t>
                      </a:r>
                    </a:p>
                    <a:p>
                      <a:r>
                        <a:rPr lang="en-US" sz="1400" dirty="0" err="1" smtClean="0"/>
                        <a:t>Lustre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120 PB</a:t>
                      </a:r>
                    </a:p>
                    <a:p>
                      <a:r>
                        <a:rPr lang="en-US" sz="1400" b="1" dirty="0" smtClean="0"/>
                        <a:t>1 TB/s</a:t>
                      </a:r>
                    </a:p>
                    <a:p>
                      <a:r>
                        <a:rPr lang="en-US" sz="1400" b="1" dirty="0" smtClean="0"/>
                        <a:t>GPFS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7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Programming Model: MPI +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78" y="1026391"/>
            <a:ext cx="11391392" cy="4195415"/>
          </a:xfrm>
        </p:spPr>
        <p:txBody>
          <a:bodyPr/>
          <a:lstStyle/>
          <a:p>
            <a:r>
              <a:rPr lang="en-US" dirty="0" smtClean="0"/>
              <a:t>Efficient programming for clusters of shared memory nodes</a:t>
            </a:r>
          </a:p>
          <a:p>
            <a:r>
              <a:rPr lang="en-US" dirty="0" smtClean="0"/>
              <a:t>Hierarchical system layout</a:t>
            </a:r>
          </a:p>
          <a:p>
            <a:pPr lvl="1"/>
            <a:r>
              <a:rPr lang="en-US" dirty="0" smtClean="0"/>
              <a:t>Parallelism across nodes, within node (threads, </a:t>
            </a:r>
            <a:r>
              <a:rPr lang="en-US" dirty="0" err="1" smtClean="0"/>
              <a:t>simd</a:t>
            </a:r>
            <a:r>
              <a:rPr lang="en-US" dirty="0" smtClean="0"/>
              <a:t>, accelerators)</a:t>
            </a:r>
          </a:p>
          <a:p>
            <a:r>
              <a:rPr lang="en-US" dirty="0" smtClean="0"/>
              <a:t>Hybrid programming </a:t>
            </a:r>
          </a:p>
          <a:p>
            <a:pPr lvl="1"/>
            <a:r>
              <a:rPr lang="en-US" dirty="0" smtClean="0"/>
              <a:t>MPI between nodes</a:t>
            </a:r>
          </a:p>
          <a:p>
            <a:pPr lvl="1"/>
            <a:r>
              <a:rPr lang="en-US" dirty="0" smtClean="0"/>
              <a:t>Shared memory programming inside the node</a:t>
            </a:r>
          </a:p>
          <a:p>
            <a:pPr lvl="2"/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 smtClean="0"/>
              <a:t>MPI-3 shared memory</a:t>
            </a:r>
          </a:p>
          <a:p>
            <a:pPr lvl="2"/>
            <a:r>
              <a:rPr lang="en-US" dirty="0" smtClean="0"/>
              <a:t>Accelerator support in </a:t>
            </a:r>
            <a:r>
              <a:rPr lang="en-US" dirty="0" err="1" smtClean="0"/>
              <a:t>OpenMP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941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MPI and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67947" y="1036260"/>
            <a:ext cx="5590037" cy="3674610"/>
          </a:xfrm>
        </p:spPr>
        <p:txBody>
          <a:bodyPr/>
          <a:lstStyle/>
          <a:p>
            <a:r>
              <a:rPr lang="en-US" b="1" dirty="0"/>
              <a:t>Pure MPI Pro</a:t>
            </a:r>
          </a:p>
          <a:p>
            <a:pPr lvl="1"/>
            <a:r>
              <a:rPr lang="en-US" dirty="0" smtClean="0"/>
              <a:t>Portable to distributed and shared memory machines</a:t>
            </a:r>
          </a:p>
          <a:p>
            <a:pPr lvl="1"/>
            <a:r>
              <a:rPr lang="en-US" dirty="0" smtClean="0"/>
              <a:t>Scales beyond one node</a:t>
            </a:r>
          </a:p>
          <a:p>
            <a:pPr lvl="1"/>
            <a:r>
              <a:rPr lang="en-US" dirty="0" smtClean="0"/>
              <a:t>No data placement problem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Pure MPI Cons</a:t>
            </a:r>
          </a:p>
          <a:p>
            <a:pPr lvl="1"/>
            <a:r>
              <a:rPr lang="en-US" dirty="0" smtClean="0"/>
              <a:t>Difficult to developed and debug</a:t>
            </a:r>
          </a:p>
          <a:p>
            <a:pPr lvl="1"/>
            <a:r>
              <a:rPr lang="en-US" dirty="0" smtClean="0"/>
              <a:t>High latency, low bandwidth</a:t>
            </a:r>
          </a:p>
          <a:p>
            <a:pPr lvl="1"/>
            <a:r>
              <a:rPr lang="en-US" dirty="0" smtClean="0"/>
              <a:t>Explicit communication</a:t>
            </a:r>
          </a:p>
          <a:p>
            <a:pPr lvl="1"/>
            <a:r>
              <a:rPr lang="en-US" dirty="0" smtClean="0"/>
              <a:t>Large granularity</a:t>
            </a:r>
          </a:p>
          <a:p>
            <a:pPr lvl="1"/>
            <a:r>
              <a:rPr lang="en-US" dirty="0" smtClean="0"/>
              <a:t>Difficult load balancing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6117140" y="1016054"/>
            <a:ext cx="5590037" cy="3674610"/>
          </a:xfrm>
        </p:spPr>
        <p:txBody>
          <a:bodyPr/>
          <a:lstStyle/>
          <a:p>
            <a:r>
              <a:rPr lang="en-US" b="1" dirty="0"/>
              <a:t>Pure </a:t>
            </a:r>
            <a:r>
              <a:rPr lang="en-US" b="1" dirty="0" err="1" smtClean="0"/>
              <a:t>OpenMP</a:t>
            </a:r>
            <a:r>
              <a:rPr lang="en-US" b="1" dirty="0" smtClean="0"/>
              <a:t> pros</a:t>
            </a:r>
            <a:endParaRPr lang="en-US" b="1" dirty="0"/>
          </a:p>
          <a:p>
            <a:pPr lvl="1"/>
            <a:r>
              <a:rPr lang="en-US" dirty="0" smtClean="0"/>
              <a:t>Easy to implement parallelism</a:t>
            </a:r>
          </a:p>
          <a:p>
            <a:pPr lvl="1"/>
            <a:r>
              <a:rPr lang="en-US" dirty="0" smtClean="0"/>
              <a:t>Low latency, high bandwidth</a:t>
            </a:r>
          </a:p>
          <a:p>
            <a:pPr lvl="1"/>
            <a:r>
              <a:rPr lang="en-US" dirty="0" smtClean="0"/>
              <a:t>Implicit communication</a:t>
            </a:r>
          </a:p>
          <a:p>
            <a:pPr lvl="1"/>
            <a:r>
              <a:rPr lang="en-US" dirty="0" smtClean="0"/>
              <a:t>Coarse and fine granularity</a:t>
            </a:r>
          </a:p>
          <a:p>
            <a:pPr lvl="1"/>
            <a:r>
              <a:rPr lang="en-US" dirty="0" smtClean="0"/>
              <a:t>Dynamic load balancing </a:t>
            </a:r>
          </a:p>
          <a:p>
            <a:r>
              <a:rPr lang="en-US" b="1" dirty="0" smtClean="0"/>
              <a:t>Pure </a:t>
            </a:r>
            <a:r>
              <a:rPr lang="en-US" b="1" dirty="0" err="1" smtClean="0"/>
              <a:t>OpenMP</a:t>
            </a:r>
            <a:r>
              <a:rPr lang="en-US" b="1" dirty="0" smtClean="0"/>
              <a:t> Cons</a:t>
            </a:r>
          </a:p>
          <a:p>
            <a:pPr lvl="1"/>
            <a:r>
              <a:rPr lang="en-US" dirty="0" smtClean="0"/>
              <a:t>Only on shared memory systems</a:t>
            </a:r>
          </a:p>
          <a:p>
            <a:pPr lvl="1"/>
            <a:r>
              <a:rPr lang="en-US" dirty="0" smtClean="0"/>
              <a:t>Scale within one node</a:t>
            </a:r>
          </a:p>
          <a:p>
            <a:pPr lvl="1"/>
            <a:r>
              <a:rPr lang="en-US" dirty="0" smtClean="0"/>
              <a:t>Possibly data locality problem</a:t>
            </a:r>
          </a:p>
          <a:p>
            <a:pPr lvl="1"/>
            <a:r>
              <a:rPr lang="en-US" dirty="0" smtClean="0"/>
              <a:t>No specific thread order</a:t>
            </a:r>
          </a:p>
        </p:txBody>
      </p:sp>
    </p:spTree>
    <p:extLst>
      <p:ext uri="{BB962C8B-B14F-4D97-AF65-F5344CB8AC3E}">
        <p14:creationId xmlns:p14="http://schemas.microsoft.com/office/powerpoint/2010/main" val="2003245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Why Hybrid MPI + </a:t>
            </a:r>
            <a:r>
              <a:rPr lang="en-US" dirty="0" err="1" smtClean="0"/>
              <a:t>OpenMP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65" y="730220"/>
            <a:ext cx="11391392" cy="4195415"/>
          </a:xfrm>
        </p:spPr>
        <p:txBody>
          <a:bodyPr/>
          <a:lstStyle/>
          <a:p>
            <a:r>
              <a:rPr lang="en-US" dirty="0" smtClean="0"/>
              <a:t>Homogenous and Heterogeneous systems have large core counts per node</a:t>
            </a:r>
          </a:p>
          <a:p>
            <a:pPr lvl="1"/>
            <a:r>
              <a:rPr lang="en-US" dirty="0" smtClean="0"/>
              <a:t>Cori: Xeon Phi (KNL) – Total of 240 threads per node</a:t>
            </a:r>
          </a:p>
          <a:p>
            <a:pPr lvl="1"/>
            <a:r>
              <a:rPr lang="en-US" dirty="0" smtClean="0"/>
              <a:t>Summit: Total 176 (SMT4) Power9 threads + 6 Volta GPUs </a:t>
            </a:r>
            <a:r>
              <a:rPr lang="en-US" dirty="0"/>
              <a:t>per node </a:t>
            </a:r>
            <a:endParaRPr lang="en-US" dirty="0" smtClean="0"/>
          </a:p>
          <a:p>
            <a:r>
              <a:rPr lang="en-US" dirty="0" smtClean="0"/>
              <a:t>Application likely to run with MPI but not with good performance</a:t>
            </a:r>
          </a:p>
          <a:p>
            <a:pPr lvl="1"/>
            <a:r>
              <a:rPr lang="en-US" dirty="0" smtClean="0"/>
              <a:t>Needs hybrid programming to manage threading, improve SIMD, accelerator programming</a:t>
            </a:r>
          </a:p>
          <a:p>
            <a:r>
              <a:rPr lang="en-US" dirty="0" smtClean="0"/>
              <a:t>Many applications will not fit into the node memory using Pure MPI</a:t>
            </a:r>
            <a:r>
              <a:rPr lang="en-US" dirty="0"/>
              <a:t> </a:t>
            </a:r>
            <a:r>
              <a:rPr lang="en-US" dirty="0" smtClean="0"/>
              <a:t>(e.g. per core) because of the memory overhead for each MPI task</a:t>
            </a:r>
          </a:p>
          <a:p>
            <a:r>
              <a:rPr lang="en-US" dirty="0" smtClean="0"/>
              <a:t>Hybrid MPI/</a:t>
            </a:r>
            <a:r>
              <a:rPr lang="en-US" dirty="0" err="1" smtClean="0"/>
              <a:t>OpenMP</a:t>
            </a:r>
            <a:r>
              <a:rPr lang="en-US" dirty="0" smtClean="0"/>
              <a:t> is the recommended programming model to achieve scaling capability and code portability, new trend</a:t>
            </a:r>
          </a:p>
          <a:p>
            <a:r>
              <a:rPr lang="en-US" dirty="0" smtClean="0"/>
              <a:t>Incremental parallelism with </a:t>
            </a:r>
            <a:r>
              <a:rPr lang="en-US" dirty="0" err="1" smtClean="0"/>
              <a:t>OpenMP</a:t>
            </a:r>
            <a:r>
              <a:rPr lang="en-US" dirty="0" smtClean="0"/>
              <a:t> for cores and accelerators </a:t>
            </a:r>
          </a:p>
          <a:p>
            <a:r>
              <a:rPr lang="en-US" dirty="0" smtClean="0"/>
              <a:t>Avoids extra communication overhead within the node</a:t>
            </a:r>
          </a:p>
          <a:p>
            <a:r>
              <a:rPr lang="en-US" dirty="0" smtClean="0"/>
              <a:t>Improves load-balancing across MPI tasks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5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Choices for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063378"/>
            <a:ext cx="11391392" cy="4195415"/>
          </a:xfrm>
        </p:spPr>
        <p:txBody>
          <a:bodyPr/>
          <a:lstStyle/>
          <a:p>
            <a:r>
              <a:rPr lang="en-US" dirty="0" smtClean="0"/>
              <a:t>Pure MPI (one MPI process on each core)</a:t>
            </a:r>
          </a:p>
          <a:p>
            <a:r>
              <a:rPr lang="en-US" dirty="0" smtClean="0"/>
              <a:t>Hybrid: MPI + X</a:t>
            </a:r>
          </a:p>
          <a:p>
            <a:pPr lvl="1"/>
            <a:r>
              <a:rPr lang="en-US" dirty="0" smtClean="0"/>
              <a:t>Shared memory (</a:t>
            </a:r>
            <a:r>
              <a:rPr lang="en-US" dirty="0" err="1" smtClean="0"/>
              <a:t>OpenMP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Accelerator programming (</a:t>
            </a:r>
            <a:r>
              <a:rPr lang="en-US" dirty="0" err="1" smtClean="0"/>
              <a:t>OpenMP</a:t>
            </a:r>
            <a:r>
              <a:rPr lang="en-US" dirty="0" smtClean="0"/>
              <a:t> 4.5 shared memory + offload, CUDA,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MPI message passing + MPI shared memory</a:t>
            </a:r>
          </a:p>
          <a:p>
            <a:pPr lvl="1"/>
            <a:r>
              <a:rPr lang="en-US" dirty="0" smtClean="0"/>
              <a:t>PGAS: UPC/UPC++, CAF, GA,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Runtime tasks</a:t>
            </a:r>
          </a:p>
          <a:p>
            <a:r>
              <a:rPr lang="en-US" dirty="0" smtClean="0"/>
              <a:t>MPI + </a:t>
            </a:r>
            <a:r>
              <a:rPr lang="en-US" dirty="0" err="1" smtClean="0"/>
              <a:t>OpenMP</a:t>
            </a:r>
            <a:r>
              <a:rPr lang="en-US" dirty="0" smtClean="0"/>
              <a:t> tend to be slower than pure MPI</a:t>
            </a:r>
          </a:p>
          <a:p>
            <a:pPr lvl="1"/>
            <a:r>
              <a:rPr lang="en-US" dirty="0" smtClean="0"/>
              <a:t>Why? </a:t>
            </a:r>
            <a:r>
              <a:rPr lang="en-US" dirty="0"/>
              <a:t> </a:t>
            </a:r>
            <a:r>
              <a:rPr lang="en-US" dirty="0" smtClean="0"/>
              <a:t>Many factors affect this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59192E3E0B644D855D2E80A798640D" ma:contentTypeVersion="0" ma:contentTypeDescription="Create a new document." ma:contentTypeScope="" ma:versionID="4f6b215d0e52e4908df401bc054b398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0D4B8DA-0B02-4FD2-954F-809ED9832B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016576F-36A9-42E4-B0C9-79B4FD81F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AD0C60-8268-4F44-ADEF-A90EC8EC107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17946</TotalTime>
  <Words>2864</Words>
  <Application>Microsoft Macintosh PowerPoint</Application>
  <PresentationFormat>Custom</PresentationFormat>
  <Paragraphs>550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Theme</vt:lpstr>
      <vt:lpstr>MPI + OpenMP tutorial</vt:lpstr>
      <vt:lpstr>DOE’s Office of Science Computation User Facilities</vt:lpstr>
      <vt:lpstr> Roadmap to Exascale (ORNL)</vt:lpstr>
      <vt:lpstr>Two Architecture Paths for  Today and Future Leadership Systems</vt:lpstr>
      <vt:lpstr>PowerPoint Presentation</vt:lpstr>
      <vt:lpstr>Programming Model: MPI + OpenMP</vt:lpstr>
      <vt:lpstr>MPI and OpenMP</vt:lpstr>
      <vt:lpstr>Why Hybrid MPI + OpenMP?</vt:lpstr>
      <vt:lpstr>Choices for Programming models</vt:lpstr>
      <vt:lpstr>Hybrid MPI+OpenMP Programming Styles</vt:lpstr>
      <vt:lpstr>Slides to be added: MPI + OpenMP Programming Styles</vt:lpstr>
      <vt:lpstr>MPI + OpenMP: Affinity / Placement </vt:lpstr>
      <vt:lpstr>OpenMP Thread Affinity</vt:lpstr>
      <vt:lpstr>OpenMP Thread Affinity</vt:lpstr>
      <vt:lpstr>OpenMP Thread Affinity</vt:lpstr>
      <vt:lpstr>Thread placement in OpenMP</vt:lpstr>
      <vt:lpstr>OpenMP Places – This slide needs to be improved</vt:lpstr>
      <vt:lpstr>Abstract names for OMP_PLACES</vt:lpstr>
      <vt:lpstr>Thread Placement in OpenMP</vt:lpstr>
      <vt:lpstr>Example: MPI + OpenMP affinity on Cori</vt:lpstr>
      <vt:lpstr>OpenMP MPI+OpenMP affinity on Summit </vt:lpstr>
      <vt:lpstr>Summit – MPI+OpenMP Affinity</vt:lpstr>
      <vt:lpstr>Summit - JSRUN – Resource Sets</vt:lpstr>
      <vt:lpstr>Resources sets in Summit Node</vt:lpstr>
      <vt:lpstr>JSRUN Command</vt:lpstr>
      <vt:lpstr>Example of MPI+OpenMP Affinity (Dirac, GTC, HACC, NWCHEM)</vt:lpstr>
      <vt:lpstr>Example of MPI+OpenMP Affinity (E3SM)</vt:lpstr>
      <vt:lpstr>MPI+OpenMP: Affinity (LS-Dalton)  / Tasking</vt:lpstr>
      <vt:lpstr>Example of MPI+OpenMP Affinity (NAMD)</vt:lpstr>
      <vt:lpstr>Application Case Studies</vt:lpstr>
      <vt:lpstr>Current and Future Direction of OpenMP</vt:lpstr>
      <vt:lpstr>Overview: OpenMP 4.5 Update </vt:lpstr>
      <vt:lpstr>OpenMP 4.5 substantially improves device support</vt:lpstr>
      <vt:lpstr>OpenMP 4.5 has many other refinements to recent additions</vt:lpstr>
      <vt:lpstr>OpenMP 5.0 Preview – TR6 released November 2017  Slide Needs to be updated</vt:lpstr>
      <vt:lpstr>OpenMP 5.0 will significantly extend TR6 &amp; TR5</vt:lpstr>
      <vt:lpstr>Memory Management --- TR6 released November 2017</vt:lpstr>
      <vt:lpstr>Help us shape the future of OpenMP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Hernandez, Oscar R.</cp:lastModifiedBy>
  <cp:revision>1543</cp:revision>
  <cp:lastPrinted>2016-07-14T17:16:21Z</cp:lastPrinted>
  <dcterms:created xsi:type="dcterms:W3CDTF">2015-12-16T17:19:11Z</dcterms:created>
  <dcterms:modified xsi:type="dcterms:W3CDTF">2018-01-31T22:41:56Z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0x0101007959192E3E0B644D855D2E80A798640D</vt:lpwstr>
  </property>
</Properties>
</file>